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7" r:id="rId2"/>
    <p:sldId id="270" r:id="rId3"/>
    <p:sldId id="271" r:id="rId4"/>
    <p:sldId id="272" r:id="rId5"/>
    <p:sldId id="273" r:id="rId6"/>
    <p:sldId id="274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738" y="-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7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4841245" y="1098415"/>
            <a:ext cx="2509511" cy="2330585"/>
            <a:chOff x="5142049" y="981059"/>
            <a:chExt cx="2351549" cy="2095887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5158047" y="1300898"/>
              <a:ext cx="1875901" cy="1776048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42049" y="1588757"/>
              <a:ext cx="190789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 kern="0">
                  <a:solidFill>
                    <a:prstClr val="white"/>
                  </a:solidFill>
                </a:rPr>
                <a:t>Py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-</a:t>
              </a:r>
              <a:endParaRPr lang="en-US" altLang="ko-KR" sz="2800" b="1" kern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en-US" altLang="ko-KR" sz="4000" b="1" kern="0">
                  <a:solidFill>
                    <a:prstClr val="white"/>
                  </a:solidFill>
                </a:rPr>
                <a:t>Throne</a:t>
              </a:r>
              <a:endParaRPr lang="ko-KR" altLang="en-US" sz="4000">
                <a:solidFill>
                  <a:prstClr val="white"/>
                </a:solidFill>
              </a:endParaRPr>
            </a:p>
          </p:txBody>
        </p:sp>
        <p:pic>
          <p:nvPicPr>
            <p:cNvPr id="1032" name="Picture 8" descr="크라운, 블랙, 크로스, 실루엣, 왕의, 영국, 로열티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rot="2608341">
              <a:off x="6574297" y="981059"/>
              <a:ext cx="919301" cy="639679"/>
            </a:xfrm>
            <a:prstGeom prst="rect">
              <a:avLst/>
            </a:prstGeom>
            <a:noFill/>
          </p:spPr>
        </p:pic>
      </p:grpSp>
      <p:sp>
        <p:nvSpPr>
          <p:cNvPr id="13" name="직사각형 12"/>
          <p:cNvSpPr/>
          <p:nvPr/>
        </p:nvSpPr>
        <p:spPr>
          <a:xfrm>
            <a:off x="1442667" y="3530600"/>
            <a:ext cx="883321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>
                <a:solidFill>
                  <a:srgbClr val="2574db"/>
                </a:solidFill>
              </a:rPr>
              <a:t>학과가 막막해</a:t>
            </a:r>
            <a:r>
              <a:rPr lang="en-US" altLang="ko-KR" sz="4400" b="1" i="1" kern="0">
                <a:solidFill>
                  <a:srgbClr val="2574db"/>
                </a:solidFill>
              </a:rPr>
              <a:t>? MBTI</a:t>
            </a:r>
            <a:r>
              <a:rPr lang="ko-KR" altLang="en-US" sz="4400" b="1" i="1" kern="0">
                <a:solidFill>
                  <a:srgbClr val="2574db"/>
                </a:solidFill>
              </a:rPr>
              <a:t>로 알아봐</a:t>
            </a:r>
            <a:r>
              <a:rPr lang="en-US" altLang="ko-KR" sz="4400" b="1" i="1" kern="0">
                <a:solidFill>
                  <a:srgbClr val="2574db"/>
                </a:solidFill>
              </a:rPr>
              <a:t>!</a:t>
            </a:r>
            <a:endParaRPr lang="en-US" altLang="ko-KR" sz="4400" b="1" i="1" kern="0">
              <a:solidFill>
                <a:srgbClr val="2574db"/>
              </a:solidFill>
            </a:endParaRPr>
          </a:p>
        </p:txBody>
      </p:sp>
      <p:pic>
        <p:nvPicPr>
          <p:cNvPr id="10" name="Picture 10" descr="Python - Wikiversity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07824" y="154453"/>
            <a:ext cx="923330" cy="9233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25F7546B-5578-4AD1-995E-2650335D2D3A}"/>
              </a:ext>
            </a:extLst>
          </p:cNvPr>
          <p:cNvSpPr/>
          <p:nvPr/>
        </p:nvSpPr>
        <p:spPr>
          <a:xfrm>
            <a:off x="9738534" y="4587847"/>
            <a:ext cx="195308" cy="183196"/>
          </a:xfrm>
          <a:prstGeom prst="ellipse">
            <a:avLst/>
          </a:prstGeom>
          <a:solidFill>
            <a:srgbClr val="0070C0">
              <a:alpha val="6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C00FB605-272D-4A8A-B9DD-1AB1E1E02086}"/>
              </a:ext>
            </a:extLst>
          </p:cNvPr>
          <p:cNvGrpSpPr/>
          <p:nvPr/>
        </p:nvGrpSpPr>
        <p:grpSpPr>
          <a:xfrm>
            <a:off x="0" y="0"/>
            <a:ext cx="7792944" cy="1783976"/>
            <a:chOff x="0" y="0"/>
            <a:chExt cx="7792944" cy="1783976"/>
          </a:xfrm>
        </p:grpSpPr>
        <p:sp>
          <p:nvSpPr>
            <p:cNvPr id="5" name="한쪽 모서리가 둥근 사각형 4">
              <a:extLst>
                <a:ext uri="{FF2B5EF4-FFF2-40B4-BE49-F238E27FC236}">
                  <a16:creationId xmlns="" xmlns:a16="http://schemas.microsoft.com/office/drawing/2014/main" id="{FF033ECA-789A-4A37-B761-B8AE0B9924F9}"/>
                </a:ext>
              </a:extLst>
            </p:cNvPr>
            <p:cNvSpPr/>
            <p:nvPr/>
          </p:nvSpPr>
          <p:spPr>
            <a:xfrm flipV="1">
              <a:off x="0" y="0"/>
              <a:ext cx="1425388" cy="1486460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6">
              <a:extLst>
                <a:ext uri="{FF2B5EF4-FFF2-40B4-BE49-F238E27FC236}">
                  <a16:creationId xmlns="" xmlns:a16="http://schemas.microsoft.com/office/drawing/2014/main" id="{11F040B5-0687-4C60-8C75-E7D4C02D0A5C}"/>
                </a:ext>
              </a:extLst>
            </p:cNvPr>
            <p:cNvSpPr/>
            <p:nvPr/>
          </p:nvSpPr>
          <p:spPr>
            <a:xfrm>
              <a:off x="304800" y="995082"/>
              <a:ext cx="788894" cy="788894"/>
            </a:xfrm>
            <a:prstGeom prst="roundRect">
              <a:avLst>
                <a:gd name="adj" fmla="val 1103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2400" b="1" dirty="0">
                  <a:solidFill>
                    <a:srgbClr val="2574D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목적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89E9D079-209D-4BF2-922A-921DEFED1C90}"/>
                </a:ext>
              </a:extLst>
            </p:cNvPr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10">
              <a:extLst>
                <a:ext uri="{FF2B5EF4-FFF2-40B4-BE49-F238E27FC236}">
                  <a16:creationId xmlns="" xmlns:a16="http://schemas.microsoft.com/office/drawing/2014/main" id="{A92FDC18-B2FA-428F-937E-1502B8A71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1B8E4F7B-0598-46FC-BE43-405B7F22F9E4}"/>
                </a:ext>
              </a:extLst>
            </p:cNvPr>
            <p:cNvSpPr/>
            <p:nvPr/>
          </p:nvSpPr>
          <p:spPr>
            <a:xfrm>
              <a:off x="1696944" y="85204"/>
              <a:ext cx="6096000" cy="11042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3600" b="1" i="1" kern="0" dirty="0">
                  <a:solidFill>
                    <a:srgbClr val="2574DB"/>
                  </a:solidFill>
                </a:rPr>
                <a:t>MBTI with Python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900" b="1" kern="0" dirty="0">
                  <a:solidFill>
                    <a:srgbClr val="5793E3"/>
                  </a:solidFill>
                </a:rPr>
                <a:t>MBTI </a:t>
              </a:r>
              <a:r>
                <a:rPr lang="ko-KR" altLang="en-US" sz="900" b="1" kern="0" dirty="0">
                  <a:solidFill>
                    <a:srgbClr val="5793E3"/>
                  </a:solidFill>
                </a:rPr>
                <a:t>검사로 당신에게 어울리는 직업과 학과까지 알아보세요</a:t>
              </a:r>
              <a:r>
                <a:rPr lang="en-US" altLang="ko-KR" sz="900" b="1" kern="0" dirty="0">
                  <a:solidFill>
                    <a:srgbClr val="5793E3"/>
                  </a:solidFill>
                </a:rPr>
                <a:t>.</a:t>
              </a:r>
              <a:endParaRPr lang="ko-KR" altLang="en-US" sz="6000" b="1" kern="0" dirty="0">
                <a:solidFill>
                  <a:srgbClr val="5793E3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848E7FE-3187-407E-8569-67A3AB77B5E1}"/>
              </a:ext>
            </a:extLst>
          </p:cNvPr>
          <p:cNvSpPr/>
          <p:nvPr/>
        </p:nvSpPr>
        <p:spPr>
          <a:xfrm>
            <a:off x="168314" y="174981"/>
            <a:ext cx="10887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100" b="1" kern="0" dirty="0" err="1">
                <a:solidFill>
                  <a:prstClr val="white"/>
                </a:solidFill>
              </a:rPr>
              <a:t>Py</a:t>
            </a:r>
            <a:r>
              <a:rPr lang="en-US" altLang="ko-KR" sz="2100" b="1" kern="0" dirty="0">
                <a:solidFill>
                  <a:prstClr val="white"/>
                </a:solidFill>
              </a:rPr>
              <a:t> </a:t>
            </a:r>
            <a:r>
              <a:rPr lang="en-US" altLang="ko-KR" sz="1400" b="1" kern="0" dirty="0">
                <a:solidFill>
                  <a:prstClr val="white"/>
                </a:solidFill>
              </a:rPr>
              <a:t>-</a:t>
            </a:r>
          </a:p>
          <a:p>
            <a:pPr algn="ctr"/>
            <a:r>
              <a:rPr lang="en-US" altLang="ko-KR" sz="2100" b="1" kern="0" dirty="0">
                <a:solidFill>
                  <a:prstClr val="white"/>
                </a:solidFill>
              </a:rPr>
              <a:t>Throne</a:t>
            </a:r>
            <a:endParaRPr lang="ko-KR" altLang="en-US" sz="21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1C4FC4E-077D-4332-90AC-04C0528DB4C6}"/>
              </a:ext>
            </a:extLst>
          </p:cNvPr>
          <p:cNvSpPr txBox="1"/>
          <p:nvPr/>
        </p:nvSpPr>
        <p:spPr>
          <a:xfrm>
            <a:off x="908050" y="2104192"/>
            <a:ext cx="297984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</a:t>
            </a: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검사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각자의 성향별로 적합한 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직업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ko-KR" altLang="en-US" sz="2000" b="1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학과</a:t>
            </a:r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선택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도움을 주는 프로그램이다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987027E-DAA5-434E-A467-2E3B43AACAD3}"/>
              </a:ext>
            </a:extLst>
          </p:cNvPr>
          <p:cNvGrpSpPr/>
          <p:nvPr/>
        </p:nvGrpSpPr>
        <p:grpSpPr>
          <a:xfrm>
            <a:off x="401459" y="4171376"/>
            <a:ext cx="3580688" cy="2250638"/>
            <a:chOff x="531781" y="4200249"/>
            <a:chExt cx="3580688" cy="2250638"/>
          </a:xfrm>
        </p:grpSpPr>
        <p:pic>
          <p:nvPicPr>
            <p:cNvPr id="2054" name="Picture 6" descr="Majors Icons - Download Free Vector Icons | Noun Project">
              <a:extLst>
                <a:ext uri="{FF2B5EF4-FFF2-40B4-BE49-F238E27FC236}">
                  <a16:creationId xmlns="" xmlns:a16="http://schemas.microsoft.com/office/drawing/2014/main" id="{832DBC36-ECB7-44EC-B39A-BBA4D0A78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257" y="4200249"/>
              <a:ext cx="936792" cy="936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Questionnaire, test, exam, to do list, notes Free Icon of xomo: basics">
              <a:extLst>
                <a:ext uri="{FF2B5EF4-FFF2-40B4-BE49-F238E27FC236}">
                  <a16:creationId xmlns="" xmlns:a16="http://schemas.microsoft.com/office/drawing/2014/main" id="{572CEE5B-8AC5-405E-8B8F-D64C4F0B1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1" y="4461438"/>
              <a:ext cx="1543951" cy="1543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Job Search Icons - Download Free Vector Icons | Noun Project">
              <a:extLst>
                <a:ext uri="{FF2B5EF4-FFF2-40B4-BE49-F238E27FC236}">
                  <a16:creationId xmlns="" xmlns:a16="http://schemas.microsoft.com/office/drawing/2014/main" id="{F69CB854-A5E3-46E6-AA92-D040DE335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257" y="5343675"/>
              <a:ext cx="1107212" cy="110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Arrow Icon">
              <a:extLst>
                <a:ext uri="{FF2B5EF4-FFF2-40B4-BE49-F238E27FC236}">
                  <a16:creationId xmlns="" xmlns:a16="http://schemas.microsoft.com/office/drawing/2014/main" id="{AD6F3CD0-8659-4F15-B512-04863EE9C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099" y="4875279"/>
              <a:ext cx="936792" cy="936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10" descr="Python - Wikiversity">
            <a:extLst>
              <a:ext uri="{FF2B5EF4-FFF2-40B4-BE49-F238E27FC236}">
                <a16:creationId xmlns="" xmlns:a16="http://schemas.microsoft.com/office/drawing/2014/main" id="{07C93055-B964-4C4B-9DBD-B3F40182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824" y="154453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5D2AE285-96DF-4357-9BD3-83C88E17517F}"/>
              </a:ext>
            </a:extLst>
          </p:cNvPr>
          <p:cNvGrpSpPr/>
          <p:nvPr/>
        </p:nvGrpSpPr>
        <p:grpSpPr>
          <a:xfrm>
            <a:off x="4569370" y="3766014"/>
            <a:ext cx="7419612" cy="2403673"/>
            <a:chOff x="4578105" y="2490479"/>
            <a:chExt cx="7419612" cy="1709770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6DA8C721-1B20-4A12-9709-7C91DA6689FA}"/>
                </a:ext>
              </a:extLst>
            </p:cNvPr>
            <p:cNvSpPr/>
            <p:nvPr/>
          </p:nvSpPr>
          <p:spPr>
            <a:xfrm>
              <a:off x="5400918" y="2950877"/>
              <a:ext cx="199890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MBTI </a:t>
              </a:r>
              <a:r>
                <a:rPr lang="ko-KR" altLang="en-US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검사</a:t>
              </a:r>
              <a:endParaRPr lang="en-US" altLang="ko-KR" sz="1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9F422294-901F-4DB9-A9A1-EE27001E4768}"/>
                </a:ext>
              </a:extLst>
            </p:cNvPr>
            <p:cNvSpPr/>
            <p:nvPr/>
          </p:nvSpPr>
          <p:spPr>
            <a:xfrm>
              <a:off x="9777944" y="2950877"/>
              <a:ext cx="1998906" cy="831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MBTI</a:t>
              </a:r>
              <a:r>
                <a:rPr lang="ko-KR" altLang="en-US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별 직업</a:t>
              </a:r>
              <a:r>
                <a:rPr lang="en-US" altLang="ko-KR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+</a:t>
              </a:r>
              <a:r>
                <a:rPr lang="ko-KR" altLang="en-US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학과</a:t>
              </a:r>
              <a:endParaRPr lang="en-US" altLang="ko-KR" sz="1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MBTI_result</a:t>
              </a:r>
              <a:r>
                <a:rPr lang="en-US" altLang="ko-KR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600" b="1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결과지</a:t>
              </a:r>
              <a:endParaRPr lang="en-US" altLang="ko-KR" sz="1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4AED9EEB-B321-4F1C-835F-AE6443B0BAC8}"/>
                </a:ext>
              </a:extLst>
            </p:cNvPr>
            <p:cNvGrpSpPr/>
            <p:nvPr/>
          </p:nvGrpSpPr>
          <p:grpSpPr>
            <a:xfrm>
              <a:off x="4578105" y="2490479"/>
              <a:ext cx="7419612" cy="1709770"/>
              <a:chOff x="4578105" y="2490479"/>
              <a:chExt cx="7419612" cy="170977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="" xmlns:a16="http://schemas.microsoft.com/office/drawing/2014/main" id="{5142FF8D-FF5E-4E8C-9088-56D2D5F13408}"/>
                  </a:ext>
                </a:extLst>
              </p:cNvPr>
              <p:cNvGrpSpPr/>
              <p:nvPr/>
            </p:nvGrpSpPr>
            <p:grpSpPr>
              <a:xfrm>
                <a:off x="4578105" y="2490479"/>
                <a:ext cx="7038711" cy="1503136"/>
                <a:chOff x="387353" y="2479428"/>
                <a:chExt cx="10984944" cy="3073657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="" xmlns:a16="http://schemas.microsoft.com/office/drawing/2014/main" id="{2F25B026-B611-41FD-8DC1-6B94F8F5297C}"/>
                    </a:ext>
                  </a:extLst>
                </p:cNvPr>
                <p:cNvGrpSpPr/>
                <p:nvPr/>
              </p:nvGrpSpPr>
              <p:grpSpPr>
                <a:xfrm>
                  <a:off x="8607000" y="2479429"/>
                  <a:ext cx="2765297" cy="2622655"/>
                  <a:chOff x="7994292" y="2461910"/>
                  <a:chExt cx="2728535" cy="2622655"/>
                </a:xfrm>
              </p:grpSpPr>
              <p:sp>
                <p:nvSpPr>
                  <p:cNvPr id="33" name="오른쪽 대괄호 32">
                    <a:extLst>
                      <a:ext uri="{FF2B5EF4-FFF2-40B4-BE49-F238E27FC236}">
                        <a16:creationId xmlns="" xmlns:a16="http://schemas.microsoft.com/office/drawing/2014/main" id="{A2A0D2DB-D85C-40CA-864A-4FE7E024AE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695232" y="1760970"/>
                    <a:ext cx="1326656" cy="2728535"/>
                  </a:xfrm>
                  <a:prstGeom prst="rightBracket">
                    <a:avLst>
                      <a:gd name="adj" fmla="val 0"/>
                    </a:avLst>
                  </a:prstGeom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oval" w="lg" len="lg"/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="" xmlns:a16="http://schemas.microsoft.com/office/drawing/2014/main" id="{BE05D8B3-7305-4DE0-A689-43A4C7219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22826" y="3788565"/>
                    <a:ext cx="0" cy="129600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그룹 21">
                  <a:extLst>
                    <a:ext uri="{FF2B5EF4-FFF2-40B4-BE49-F238E27FC236}">
                      <a16:creationId xmlns="" xmlns:a16="http://schemas.microsoft.com/office/drawing/2014/main" id="{D395F72B-EA42-4C4E-8584-5DFD72577E41}"/>
                    </a:ext>
                  </a:extLst>
                </p:cNvPr>
                <p:cNvGrpSpPr/>
                <p:nvPr/>
              </p:nvGrpSpPr>
              <p:grpSpPr>
                <a:xfrm>
                  <a:off x="387353" y="2479428"/>
                  <a:ext cx="8219642" cy="3073657"/>
                  <a:chOff x="387353" y="2479428"/>
                  <a:chExt cx="8219642" cy="3073657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="" xmlns:a16="http://schemas.microsoft.com/office/drawing/2014/main" id="{DF1B8081-9460-4B62-94F1-BF58D9156336}"/>
                      </a:ext>
                    </a:extLst>
                  </p:cNvPr>
                  <p:cNvSpPr/>
                  <p:nvPr/>
                </p:nvSpPr>
                <p:spPr>
                  <a:xfrm>
                    <a:off x="4414462" y="3928185"/>
                    <a:ext cx="304807" cy="266462"/>
                  </a:xfrm>
                  <a:prstGeom prst="ellipse">
                    <a:avLst/>
                  </a:prstGeom>
                  <a:solidFill>
                    <a:srgbClr val="0070C0">
                      <a:alpha val="62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="" xmlns:a16="http://schemas.microsoft.com/office/drawing/2014/main" id="{D91F873F-DF1D-4320-BD4B-60179ED0D842}"/>
                      </a:ext>
                    </a:extLst>
                  </p:cNvPr>
                  <p:cNvGrpSpPr/>
                  <p:nvPr/>
                </p:nvGrpSpPr>
                <p:grpSpPr>
                  <a:xfrm>
                    <a:off x="387353" y="2479428"/>
                    <a:ext cx="8219642" cy="3073657"/>
                    <a:chOff x="387353" y="2479428"/>
                    <a:chExt cx="8219642" cy="3073657"/>
                  </a:xfrm>
                </p:grpSpPr>
                <p:sp>
                  <p:nvSpPr>
                    <p:cNvPr id="25" name="오른쪽 대괄호 24">
                      <a:extLst>
                        <a:ext uri="{FF2B5EF4-FFF2-40B4-BE49-F238E27FC236}">
                          <a16:creationId xmlns="" xmlns:a16="http://schemas.microsoft.com/office/drawing/2014/main" id="{9ED7F7A9-F0E8-499C-AAB8-A51BD90E4B74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5831629" y="2777719"/>
                      <a:ext cx="1491668" cy="4059064"/>
                    </a:xfrm>
                    <a:prstGeom prst="rightBracket">
                      <a:avLst>
                        <a:gd name="adj" fmla="val 0"/>
                      </a:avLst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oval" w="lg" len="lg"/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grpSp>
                  <p:nvGrpSpPr>
                    <p:cNvPr id="26" name="그룹 25">
                      <a:extLst>
                        <a:ext uri="{FF2B5EF4-FFF2-40B4-BE49-F238E27FC236}">
                          <a16:creationId xmlns="" xmlns:a16="http://schemas.microsoft.com/office/drawing/2014/main" id="{1E5D7FF9-8DDB-4CDE-BF99-BA683C1FC5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353" y="2479428"/>
                      <a:ext cx="4160578" cy="1506050"/>
                      <a:chOff x="973803" y="2461908"/>
                      <a:chExt cx="4204729" cy="1506050"/>
                    </a:xfrm>
                  </p:grpSpPr>
                  <p:sp>
                    <p:nvSpPr>
                      <p:cNvPr id="27" name="오른쪽 대괄호 26">
                        <a:extLst>
                          <a:ext uri="{FF2B5EF4-FFF2-40B4-BE49-F238E27FC236}">
                            <a16:creationId xmlns="" xmlns:a16="http://schemas.microsoft.com/office/drawing/2014/main" id="{3B82878F-6B55-405D-A5F3-C4193B8300F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189570" y="1799602"/>
                        <a:ext cx="1326655" cy="2651268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25400">
                        <a:solidFill>
                          <a:srgbClr val="404040"/>
                        </a:solidFill>
                        <a:headEnd type="none" w="lg" len="lg"/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28" name="직사각형 27">
                        <a:extLst>
                          <a:ext uri="{FF2B5EF4-FFF2-40B4-BE49-F238E27FC236}">
                            <a16:creationId xmlns="" xmlns:a16="http://schemas.microsoft.com/office/drawing/2014/main" id="{EDCD7925-A713-4A06-8731-3CE0769CC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3803" y="3609172"/>
                        <a:ext cx="1025572" cy="3587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40404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START</a:t>
                        </a:r>
                        <a:endPara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cxnSp>
                    <p:nvCxnSpPr>
                      <p:cNvPr id="29" name="직선 화살표 연결선 28">
                        <a:extLst>
                          <a:ext uri="{FF2B5EF4-FFF2-40B4-BE49-F238E27FC236}">
                            <a16:creationId xmlns="" xmlns:a16="http://schemas.microsoft.com/office/drawing/2014/main" id="{1448B476-2DF0-4CB3-A770-467DACEA8D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2271551" y="3518565"/>
                        <a:ext cx="0" cy="540000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40404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34" name="Freeform 6">
                <a:extLst>
                  <a:ext uri="{FF2B5EF4-FFF2-40B4-BE49-F238E27FC236}">
                    <a16:creationId xmlns="" xmlns:a16="http://schemas.microsoft.com/office/drawing/2014/main" id="{766EBB76-FE77-4B40-AB46-DEA7A3429D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6256423" y="2589737"/>
                <a:ext cx="287896" cy="25524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자유형 23">
                <a:extLst>
                  <a:ext uri="{FF2B5EF4-FFF2-40B4-BE49-F238E27FC236}">
                    <a16:creationId xmlns="" xmlns:a16="http://schemas.microsoft.com/office/drawing/2014/main" id="{E5885FC2-3DD9-46EE-A710-C9BE09EC6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60" y="3648379"/>
                <a:ext cx="284918" cy="249359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CB076362-58B6-4FA3-BBBF-F51CB9A865DB}"/>
                  </a:ext>
                </a:extLst>
              </p:cNvPr>
              <p:cNvSpPr/>
              <p:nvPr/>
            </p:nvSpPr>
            <p:spPr>
              <a:xfrm>
                <a:off x="11235911" y="3927231"/>
                <a:ext cx="761806" cy="273018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prstClr val="white"/>
                    </a:solidFill>
                  </a:rPr>
                  <a:t>GOAL</a:t>
                </a: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="" xmlns:a16="http://schemas.microsoft.com/office/drawing/2014/main" id="{03BD266E-526B-45BA-8A01-6CC294654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3581" y="2609955"/>
                <a:ext cx="214579" cy="235029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86630CFA-EFB4-4C8E-8C46-FCC147BB1B20}"/>
                </a:ext>
              </a:extLst>
            </p:cNvPr>
            <p:cNvSpPr/>
            <p:nvPr/>
          </p:nvSpPr>
          <p:spPr>
            <a:xfrm>
              <a:off x="7385867" y="2940500"/>
              <a:ext cx="2306272" cy="306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그래프 결과 </a:t>
              </a:r>
              <a:r>
                <a:rPr lang="en-US" altLang="ko-KR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+ MBTI </a:t>
              </a:r>
              <a:r>
                <a:rPr lang="ko-KR" altLang="en-US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유형</a:t>
              </a:r>
              <a:r>
                <a:rPr lang="en-US" altLang="ko-KR" sz="16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DD1FEB3-523D-492F-8554-DF8B9DD63018}"/>
              </a:ext>
            </a:extLst>
          </p:cNvPr>
          <p:cNvSpPr txBox="1"/>
          <p:nvPr/>
        </p:nvSpPr>
        <p:spPr>
          <a:xfrm>
            <a:off x="5798048" y="1863862"/>
            <a:ext cx="5221954" cy="12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40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가지의 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질문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으로 상세하게 알아보는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MBTI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유형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MBTI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유형을 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그래프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결과로 각 성향의 정도 분석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MBTI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유형에 따른 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직업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 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학과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추천까지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!</a:t>
            </a:r>
          </a:p>
        </p:txBody>
      </p:sp>
      <p:pic>
        <p:nvPicPr>
          <p:cNvPr id="1026" name="Picture 2" descr="Waves sign red icon inside Royalty Free Vector Image">
            <a:extLst>
              <a:ext uri="{FF2B5EF4-FFF2-40B4-BE49-F238E27FC236}">
                <a16:creationId xmlns="" xmlns:a16="http://schemas.microsoft.com/office/drawing/2014/main" id="{FD266814-F307-469F-B730-537DC150C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7" t="27430" r="17583" b="61456"/>
          <a:stretch/>
        </p:blipFill>
        <p:spPr bwMode="auto">
          <a:xfrm>
            <a:off x="6122772" y="2291711"/>
            <a:ext cx="1405492" cy="1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Waves sign red icon inside Royalty Free Vector Image">
            <a:extLst>
              <a:ext uri="{FF2B5EF4-FFF2-40B4-BE49-F238E27FC236}">
                <a16:creationId xmlns="" xmlns:a16="http://schemas.microsoft.com/office/drawing/2014/main" id="{B3AA5989-2BA7-4632-ADB3-56F001FF8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7" t="27430" r="17583" b="61456"/>
          <a:stretch/>
        </p:blipFill>
        <p:spPr bwMode="auto">
          <a:xfrm>
            <a:off x="7449760" y="2681117"/>
            <a:ext cx="1046170" cy="1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Waves sign red icon inside Royalty Free Vector Image">
            <a:extLst>
              <a:ext uri="{FF2B5EF4-FFF2-40B4-BE49-F238E27FC236}">
                <a16:creationId xmlns="" xmlns:a16="http://schemas.microsoft.com/office/drawing/2014/main" id="{EE22B430-BDF5-4973-AB91-4F02A7BB5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7" t="27430" r="17583" b="61456"/>
          <a:stretch/>
        </p:blipFill>
        <p:spPr bwMode="auto">
          <a:xfrm>
            <a:off x="7862572" y="3071675"/>
            <a:ext cx="1192529" cy="1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32DD33B-510A-4D0F-9485-C522CFC727D2}"/>
              </a:ext>
            </a:extLst>
          </p:cNvPr>
          <p:cNvGrpSpPr/>
          <p:nvPr/>
        </p:nvGrpSpPr>
        <p:grpSpPr>
          <a:xfrm>
            <a:off x="0" y="0"/>
            <a:ext cx="7792944" cy="1783976"/>
            <a:chOff x="0" y="0"/>
            <a:chExt cx="7792944" cy="1783976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42D21FA3-D954-43B4-9B37-0D6441E72394}"/>
                </a:ext>
              </a:extLst>
            </p:cNvPr>
            <p:cNvGrpSpPr/>
            <p:nvPr/>
          </p:nvGrpSpPr>
          <p:grpSpPr>
            <a:xfrm>
              <a:off x="0" y="0"/>
              <a:ext cx="7792944" cy="1783976"/>
              <a:chOff x="0" y="0"/>
              <a:chExt cx="7792944" cy="1783976"/>
            </a:xfrm>
          </p:grpSpPr>
          <p:sp>
            <p:nvSpPr>
              <p:cNvPr id="8" name="한쪽 모서리가 둥근 사각형 4">
                <a:extLst>
                  <a:ext uri="{FF2B5EF4-FFF2-40B4-BE49-F238E27FC236}">
                    <a16:creationId xmlns="" xmlns:a16="http://schemas.microsoft.com/office/drawing/2014/main" id="{A73593FC-093D-4DD0-B38C-F2E78B167BF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425388" cy="1486460"/>
              </a:xfrm>
              <a:prstGeom prst="round1Rect">
                <a:avLst/>
              </a:prstGeom>
              <a:solidFill>
                <a:srgbClr val="2574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">
                <a:extLst>
                  <a:ext uri="{FF2B5EF4-FFF2-40B4-BE49-F238E27FC236}">
                    <a16:creationId xmlns="" xmlns:a16="http://schemas.microsoft.com/office/drawing/2014/main" id="{5087F4D3-C603-404D-BC0E-66EFE81101BC}"/>
                  </a:ext>
                </a:extLst>
              </p:cNvPr>
              <p:cNvSpPr/>
              <p:nvPr/>
            </p:nvSpPr>
            <p:spPr>
              <a:xfrm>
                <a:off x="304800" y="995082"/>
                <a:ext cx="788894" cy="788894"/>
              </a:xfrm>
              <a:prstGeom prst="roundRect">
                <a:avLst>
                  <a:gd name="adj" fmla="val 1103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2400" b="1" dirty="0">
                    <a:solidFill>
                      <a:srgbClr val="2574DB"/>
                    </a:solidFill>
                  </a:rPr>
                  <a:t>코드</a:t>
                </a: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C12B9549-1D48-40BB-928B-830AEB4EAD9E}"/>
                  </a:ext>
                </a:extLst>
              </p:cNvPr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="" xmlns:a16="http://schemas.microsoft.com/office/drawing/2014/main" id="{20BCECFE-86BA-4D04-9328-947DAD8AC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4796B7C0-BE0A-41EF-99C0-25BC957BEED6}"/>
                  </a:ext>
                </a:extLst>
              </p:cNvPr>
              <p:cNvSpPr/>
              <p:nvPr/>
            </p:nvSpPr>
            <p:spPr>
              <a:xfrm>
                <a:off x="1696944" y="85204"/>
                <a:ext cx="6096000" cy="11042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3600" b="1" i="1" kern="0" dirty="0">
                    <a:solidFill>
                      <a:srgbClr val="2574DB"/>
                    </a:solidFill>
                  </a:rPr>
                  <a:t>MBTI with Python </a:t>
                </a:r>
              </a:p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900" b="1" kern="0" dirty="0">
                    <a:solidFill>
                      <a:srgbClr val="5793E3"/>
                    </a:solidFill>
                  </a:rPr>
                  <a:t>MBTI </a:t>
                </a:r>
                <a:r>
                  <a:rPr lang="ko-KR" altLang="en-US" sz="900" b="1" kern="0" dirty="0">
                    <a:solidFill>
                      <a:srgbClr val="5793E3"/>
                    </a:solidFill>
                  </a:rPr>
                  <a:t>검사로 당신에게 어울리는 직업과 학과까지 알아보세요</a:t>
                </a:r>
                <a:r>
                  <a:rPr lang="en-US" altLang="ko-KR" sz="900" b="1" kern="0" dirty="0">
                    <a:solidFill>
                      <a:srgbClr val="5793E3"/>
                    </a:solidFill>
                  </a:rPr>
                  <a:t>.</a:t>
                </a:r>
                <a:endParaRPr lang="ko-KR" altLang="en-US" sz="6000" b="1" kern="0" dirty="0">
                  <a:solidFill>
                    <a:srgbClr val="5793E3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1F9ABE03-8998-4251-B216-A0804F5BA2D0}"/>
                </a:ext>
              </a:extLst>
            </p:cNvPr>
            <p:cNvSpPr/>
            <p:nvPr/>
          </p:nvSpPr>
          <p:spPr>
            <a:xfrm>
              <a:off x="168314" y="174981"/>
              <a:ext cx="10887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100" b="1" kern="0" dirty="0" err="1">
                  <a:solidFill>
                    <a:prstClr val="white"/>
                  </a:solidFill>
                </a:rPr>
                <a:t>Py</a:t>
              </a:r>
              <a:r>
                <a:rPr lang="en-US" altLang="ko-KR" sz="21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-</a:t>
              </a:r>
            </a:p>
            <a:p>
              <a:pPr algn="ctr"/>
              <a:r>
                <a:rPr lang="en-US" altLang="ko-KR" sz="2100" b="1" kern="0" dirty="0">
                  <a:solidFill>
                    <a:prstClr val="white"/>
                  </a:solidFill>
                </a:rPr>
                <a:t>Throne</a:t>
              </a:r>
              <a:endParaRPr lang="ko-KR" altLang="en-US" sz="2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0" descr="Python - Wikiversity">
            <a:extLst>
              <a:ext uri="{FF2B5EF4-FFF2-40B4-BE49-F238E27FC236}">
                <a16:creationId xmlns="" xmlns:a16="http://schemas.microsoft.com/office/drawing/2014/main" id="{4EDDD47A-1BC2-4F66-8B51-49CA2DFC2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70" y="6251552"/>
            <a:ext cx="543449" cy="5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F097F1A-007D-41F2-8840-F1F231834992}"/>
              </a:ext>
            </a:extLst>
          </p:cNvPr>
          <p:cNvSpPr txBox="1"/>
          <p:nvPr/>
        </p:nvSpPr>
        <p:spPr>
          <a:xfrm>
            <a:off x="3039930" y="1431192"/>
            <a:ext cx="611213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</a:t>
            </a: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검사</a:t>
            </a:r>
            <a:endParaRPr lang="en-US" altLang="ko-KR" sz="2000" b="1" dirty="0">
              <a:highlight>
                <a:srgbClr val="FFFF00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코드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파일과 모듈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이중 리스트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endParaRPr lang="ko-KR" altLang="en-US" sz="2000" u="sng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83ECEC3A-2F23-4146-B10F-B163FA7D6EC9}"/>
              </a:ext>
            </a:extLst>
          </p:cNvPr>
          <p:cNvGrpSpPr/>
          <p:nvPr/>
        </p:nvGrpSpPr>
        <p:grpSpPr>
          <a:xfrm>
            <a:off x="107580" y="2649474"/>
            <a:ext cx="7954370" cy="1552575"/>
            <a:chOff x="168314" y="2463651"/>
            <a:chExt cx="7954370" cy="1552575"/>
          </a:xfrm>
        </p:grpSpPr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34A453E0-A573-4A90-AC95-BEA79D21B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55"/>
            <a:stretch/>
          </p:blipFill>
          <p:spPr>
            <a:xfrm>
              <a:off x="168314" y="2463651"/>
              <a:ext cx="6320077" cy="15525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0FB9753A-DFFC-4A88-9F4F-7EF18DDA87A6}"/>
                </a:ext>
              </a:extLst>
            </p:cNvPr>
            <p:cNvSpPr txBox="1"/>
            <p:nvPr/>
          </p:nvSpPr>
          <p:spPr>
            <a:xfrm>
              <a:off x="6488391" y="2846255"/>
              <a:ext cx="163429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time </a:t>
              </a:r>
              <a:r>
                <a:rPr lang="ko-KR" altLang="en-US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모듈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</a:t>
              </a: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테스트 안내가이드 속도 정하기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0C024743-B2A1-4A6F-A04E-51C222A28105}"/>
              </a:ext>
            </a:extLst>
          </p:cNvPr>
          <p:cNvGrpSpPr/>
          <p:nvPr/>
        </p:nvGrpSpPr>
        <p:grpSpPr>
          <a:xfrm>
            <a:off x="107580" y="4365107"/>
            <a:ext cx="7685364" cy="1171575"/>
            <a:chOff x="168315" y="4407629"/>
            <a:chExt cx="7685364" cy="1171575"/>
          </a:xfrm>
        </p:grpSpPr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C86EC64F-A266-4840-8EF4-9D70B10FB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361"/>
            <a:stretch/>
          </p:blipFill>
          <p:spPr>
            <a:xfrm>
              <a:off x="168315" y="4407629"/>
              <a:ext cx="6241364" cy="11715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9765E3D0-57A2-4EC0-B6F0-65BE02B86271}"/>
                </a:ext>
              </a:extLst>
            </p:cNvPr>
            <p:cNvSpPr txBox="1"/>
            <p:nvPr/>
          </p:nvSpPr>
          <p:spPr>
            <a:xfrm>
              <a:off x="6444176" y="4607366"/>
              <a:ext cx="140950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함수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</a:t>
              </a:r>
            </a:p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5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지 선다형 답변 </a:t>
              </a:r>
              <a:endPara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반복 출력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9A63B7FD-1048-4FD3-8E43-51A412E41C02}"/>
              </a:ext>
            </a:extLst>
          </p:cNvPr>
          <p:cNvGrpSpPr/>
          <p:nvPr/>
        </p:nvGrpSpPr>
        <p:grpSpPr>
          <a:xfrm>
            <a:off x="107580" y="5720952"/>
            <a:ext cx="7495520" cy="802532"/>
            <a:chOff x="181740" y="5811539"/>
            <a:chExt cx="7495520" cy="802532"/>
          </a:xfrm>
        </p:grpSpPr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C97DD4D7-00DB-47DB-A74E-B68070DC9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753" r="17184"/>
            <a:stretch/>
          </p:blipFill>
          <p:spPr>
            <a:xfrm>
              <a:off x="181740" y="5811539"/>
              <a:ext cx="5766299" cy="73718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3F9BC2D5-DFC4-4ADE-AD4E-8F584AC72913}"/>
                </a:ext>
              </a:extLst>
            </p:cNvPr>
            <p:cNvSpPr txBox="1"/>
            <p:nvPr/>
          </p:nvSpPr>
          <p:spPr>
            <a:xfrm>
              <a:off x="6042967" y="5813852"/>
              <a:ext cx="163429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파일 입출력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</a:t>
              </a: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텍스트 파일에 있는 질문 읽고 닫기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AEA1C96-773A-44B4-83AE-D4ED322C32A6}"/>
              </a:ext>
            </a:extLst>
          </p:cNvPr>
          <p:cNvGrpSpPr/>
          <p:nvPr/>
        </p:nvGrpSpPr>
        <p:grpSpPr>
          <a:xfrm>
            <a:off x="8175961" y="2649474"/>
            <a:ext cx="3599532" cy="4036848"/>
            <a:chOff x="8192405" y="2577702"/>
            <a:chExt cx="3599532" cy="4036848"/>
          </a:xfrm>
        </p:grpSpPr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3E77863-3597-4FD7-9937-19192E0C5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592"/>
            <a:stretch/>
          </p:blipFill>
          <p:spPr>
            <a:xfrm>
              <a:off x="8192405" y="2577702"/>
              <a:ext cx="3599532" cy="314325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56084C88-6084-4E7B-88F3-E3BF6915FC62}"/>
                </a:ext>
              </a:extLst>
            </p:cNvPr>
            <p:cNvSpPr txBox="1"/>
            <p:nvPr/>
          </p:nvSpPr>
          <p:spPr>
            <a:xfrm>
              <a:off x="9207633" y="5814331"/>
              <a:ext cx="168107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이중 리스트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</a:t>
              </a: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답변 수치에 따른 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MBTI 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알파벳 정하기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188E72FD-F3FC-40D1-99C2-DFA7D0781595}"/>
              </a:ext>
            </a:extLst>
          </p:cNvPr>
          <p:cNvGrpSpPr/>
          <p:nvPr/>
        </p:nvGrpSpPr>
        <p:grpSpPr>
          <a:xfrm>
            <a:off x="6551720" y="201235"/>
            <a:ext cx="5569580" cy="1146735"/>
            <a:chOff x="6551720" y="201235"/>
            <a:chExt cx="5569580" cy="114673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D0194837-3E4F-4D86-A642-95D8672D01DF}"/>
                </a:ext>
              </a:extLst>
            </p:cNvPr>
            <p:cNvSpPr/>
            <p:nvPr/>
          </p:nvSpPr>
          <p:spPr>
            <a:xfrm>
              <a:off x="10350221" y="583782"/>
              <a:ext cx="166293" cy="178095"/>
            </a:xfrm>
            <a:prstGeom prst="ellipse">
              <a:avLst/>
            </a:prstGeom>
            <a:solidFill>
              <a:srgbClr val="0070C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CDDCACFB-BC42-4C67-9F4D-5DFC48E6C7AE}"/>
                </a:ext>
              </a:extLst>
            </p:cNvPr>
            <p:cNvGrpSpPr/>
            <p:nvPr/>
          </p:nvGrpSpPr>
          <p:grpSpPr>
            <a:xfrm>
              <a:off x="6551720" y="201235"/>
              <a:ext cx="5569580" cy="1146735"/>
              <a:chOff x="6551720" y="201235"/>
              <a:chExt cx="5569580" cy="1146735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="" xmlns:a16="http://schemas.microsoft.com/office/drawing/2014/main" id="{19D7E1BF-2306-435A-9097-37975672DCF0}"/>
                  </a:ext>
                </a:extLst>
              </p:cNvPr>
              <p:cNvGrpSpPr/>
              <p:nvPr/>
            </p:nvGrpSpPr>
            <p:grpSpPr>
              <a:xfrm>
                <a:off x="6551720" y="201235"/>
                <a:ext cx="5569580" cy="1104278"/>
                <a:chOff x="6551720" y="201235"/>
                <a:chExt cx="5569580" cy="1104278"/>
              </a:xfrm>
            </p:grpSpPr>
            <p:grpSp>
              <p:nvGrpSpPr>
                <p:cNvPr id="71" name="그룹 70">
                  <a:extLst>
                    <a:ext uri="{FF2B5EF4-FFF2-40B4-BE49-F238E27FC236}">
                      <a16:creationId xmlns="" xmlns:a16="http://schemas.microsoft.com/office/drawing/2014/main" id="{B3596D83-F07A-454E-8989-CC8B1A7E2CCC}"/>
                    </a:ext>
                  </a:extLst>
                </p:cNvPr>
                <p:cNvGrpSpPr/>
                <p:nvPr/>
              </p:nvGrpSpPr>
              <p:grpSpPr>
                <a:xfrm>
                  <a:off x="6551720" y="201235"/>
                  <a:ext cx="5228950" cy="1104278"/>
                  <a:chOff x="387353" y="2479428"/>
                  <a:chExt cx="11327021" cy="3073661"/>
                </a:xfrm>
              </p:grpSpPr>
              <p:grpSp>
                <p:nvGrpSpPr>
                  <p:cNvPr id="78" name="그룹 77">
                    <a:extLst>
                      <a:ext uri="{FF2B5EF4-FFF2-40B4-BE49-F238E27FC236}">
                        <a16:creationId xmlns="" xmlns:a16="http://schemas.microsoft.com/office/drawing/2014/main" id="{90EF0711-B6ED-4217-99DB-5F1EFD3A60E9}"/>
                      </a:ext>
                    </a:extLst>
                  </p:cNvPr>
                  <p:cNvGrpSpPr/>
                  <p:nvPr/>
                </p:nvGrpSpPr>
                <p:grpSpPr>
                  <a:xfrm>
                    <a:off x="8787112" y="2479428"/>
                    <a:ext cx="2927262" cy="2615355"/>
                    <a:chOff x="8172007" y="2461909"/>
                    <a:chExt cx="2888346" cy="2615355"/>
                  </a:xfrm>
                </p:grpSpPr>
                <p:sp>
                  <p:nvSpPr>
                    <p:cNvPr id="87" name="오른쪽 대괄호 86">
                      <a:extLst>
                        <a:ext uri="{FF2B5EF4-FFF2-40B4-BE49-F238E27FC236}">
                          <a16:creationId xmlns="" xmlns:a16="http://schemas.microsoft.com/office/drawing/2014/main" id="{AE31B2B0-9014-4C29-BD71-3013693593E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952852" y="1681064"/>
                      <a:ext cx="1326655" cy="2888346"/>
                    </a:xfrm>
                    <a:prstGeom prst="rightBracket">
                      <a:avLst>
                        <a:gd name="adj" fmla="val 0"/>
                      </a:avLst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oval" w="lg" len="lg"/>
                      <a:tailEnd type="non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cxnSp>
                  <p:nvCxnSpPr>
                    <p:cNvPr id="88" name="직선 화살표 연결선 87">
                      <a:extLst>
                        <a:ext uri="{FF2B5EF4-FFF2-40B4-BE49-F238E27FC236}">
                          <a16:creationId xmlns="" xmlns:a16="http://schemas.microsoft.com/office/drawing/2014/main" id="{DD612601-29C3-4635-8EF7-9A501549F7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060353" y="3781265"/>
                      <a:ext cx="0" cy="1295999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" name="그룹 78">
                    <a:extLst>
                      <a:ext uri="{FF2B5EF4-FFF2-40B4-BE49-F238E27FC236}">
                        <a16:creationId xmlns="" xmlns:a16="http://schemas.microsoft.com/office/drawing/2014/main" id="{4877E4E9-9F4F-4F75-B7EB-C934AABA5A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353" y="2479429"/>
                    <a:ext cx="8399764" cy="3073660"/>
                    <a:chOff x="387353" y="2479429"/>
                    <a:chExt cx="8399764" cy="3073660"/>
                  </a:xfrm>
                </p:grpSpPr>
                <p:sp>
                  <p:nvSpPr>
                    <p:cNvPr id="80" name="타원 79">
                      <a:extLst>
                        <a:ext uri="{FF2B5EF4-FFF2-40B4-BE49-F238E27FC236}">
                          <a16:creationId xmlns="" xmlns:a16="http://schemas.microsoft.com/office/drawing/2014/main" id="{25D87CF8-B543-420C-AE50-F52AA14FE1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9222" y="3822517"/>
                      <a:ext cx="360226" cy="495712"/>
                    </a:xfrm>
                    <a:prstGeom prst="ellipse">
                      <a:avLst/>
                    </a:prstGeom>
                    <a:solidFill>
                      <a:srgbClr val="0070C0">
                        <a:alpha val="62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81" name="그룹 80">
                      <a:extLst>
                        <a:ext uri="{FF2B5EF4-FFF2-40B4-BE49-F238E27FC236}">
                          <a16:creationId xmlns="" xmlns:a16="http://schemas.microsoft.com/office/drawing/2014/main" id="{3726BE09-394F-486E-9BC1-08B858C3AD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353" y="2479429"/>
                      <a:ext cx="8399764" cy="3073660"/>
                      <a:chOff x="387353" y="2479429"/>
                      <a:chExt cx="8399764" cy="3073660"/>
                    </a:xfrm>
                  </p:grpSpPr>
                  <p:sp>
                    <p:nvSpPr>
                      <p:cNvPr id="82" name="오른쪽 대괄호 81">
                        <a:extLst>
                          <a:ext uri="{FF2B5EF4-FFF2-40B4-BE49-F238E27FC236}">
                            <a16:creationId xmlns="" xmlns:a16="http://schemas.microsoft.com/office/drawing/2014/main" id="{70CC6C61-B06A-43D5-B9A3-5BB19016161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V="1">
                        <a:off x="5851038" y="2617010"/>
                        <a:ext cx="1491670" cy="4380488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25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oval" w="lg" len="lg"/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grpSp>
                    <p:nvGrpSpPr>
                      <p:cNvPr id="83" name="그룹 82">
                        <a:extLst>
                          <a:ext uri="{FF2B5EF4-FFF2-40B4-BE49-F238E27FC236}">
                            <a16:creationId xmlns="" xmlns:a16="http://schemas.microsoft.com/office/drawing/2014/main" id="{AD4C688F-4642-4765-8BE6-B8D3EA8813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353" y="2479429"/>
                        <a:ext cx="4019272" cy="1506049"/>
                        <a:chOff x="973803" y="2461909"/>
                        <a:chExt cx="4061924" cy="1506049"/>
                      </a:xfrm>
                    </p:grpSpPr>
                    <p:sp>
                      <p:nvSpPr>
                        <p:cNvPr id="84" name="오른쪽 대괄호 83">
                          <a:extLst>
                            <a:ext uri="{FF2B5EF4-FFF2-40B4-BE49-F238E27FC236}">
                              <a16:creationId xmlns="" xmlns:a16="http://schemas.microsoft.com/office/drawing/2014/main" id="{5B7A6595-5006-4246-8B63-14A9D68C0B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3118170" y="1871010"/>
                          <a:ext cx="1326657" cy="2508456"/>
                        </a:xfrm>
                        <a:prstGeom prst="rightBracket">
                          <a:avLst>
                            <a:gd name="adj" fmla="val 0"/>
                          </a:avLst>
                        </a:prstGeom>
                        <a:ln w="25400">
                          <a:solidFill>
                            <a:srgbClr val="404040"/>
                          </a:solidFill>
                          <a:headEnd type="none" w="lg" len="lg"/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5" name="직사각형 84">
                          <a:extLst>
                            <a:ext uri="{FF2B5EF4-FFF2-40B4-BE49-F238E27FC236}">
                              <a16:creationId xmlns="" xmlns:a16="http://schemas.microsoft.com/office/drawing/2014/main" id="{D8FC6AAA-202E-4F15-8F29-0D2A0EB44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3803" y="3609171"/>
                          <a:ext cx="1025573" cy="3587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rgbClr val="40404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6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START</a:t>
                          </a:r>
                          <a:endParaRPr lang="ko-KR" altLang="en-US" sz="6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6" name="직선 화살표 연결선 85">
                          <a:extLst>
                            <a:ext uri="{FF2B5EF4-FFF2-40B4-BE49-F238E27FC236}">
                              <a16:creationId xmlns="" xmlns:a16="http://schemas.microsoft.com/office/drawing/2014/main" id="{9685505E-0010-417F-A906-1EB48AEBE25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2271551" y="3518565"/>
                          <a:ext cx="0" cy="540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40404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72" name="자유형 23">
                  <a:extLst>
                    <a:ext uri="{FF2B5EF4-FFF2-40B4-BE49-F238E27FC236}">
                      <a16:creationId xmlns="" xmlns:a16="http://schemas.microsoft.com/office/drawing/2014/main" id="{AF82E6F6-BE73-40A6-A00A-D836359DA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1750" y="1027079"/>
                  <a:ext cx="194974" cy="164646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FF7BC86D-1EC5-4EC0-A9AB-E2EB6B9D37E4}"/>
                    </a:ext>
                  </a:extLst>
                </p:cNvPr>
                <p:cNvSpPr/>
                <p:nvPr/>
              </p:nvSpPr>
              <p:spPr>
                <a:xfrm>
                  <a:off x="6673732" y="491922"/>
                  <a:ext cx="2256195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400" b="1" dirty="0">
                      <a:highlight>
                        <a:srgbClr val="FFFF00"/>
                      </a:highlight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MBTI </a:t>
                  </a:r>
                  <a:r>
                    <a:rPr lang="ko-KR" altLang="en-US" sz="1400" b="1" dirty="0">
                      <a:highlight>
                        <a:srgbClr val="FFFF00"/>
                      </a:highlight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검사</a:t>
                  </a:r>
                  <a:endParaRPr lang="en-US" altLang="ko-KR" sz="1400" b="1" dirty="0">
                    <a:highlight>
                      <a:srgbClr val="FFFF00"/>
                    </a:highlight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="" xmlns:a16="http://schemas.microsoft.com/office/drawing/2014/main" id="{C4B9DF60-456F-4428-BE40-FE626756FCD4}"/>
                    </a:ext>
                  </a:extLst>
                </p:cNvPr>
                <p:cNvSpPr/>
                <p:nvPr/>
              </p:nvSpPr>
              <p:spPr>
                <a:xfrm>
                  <a:off x="8260594" y="486765"/>
                  <a:ext cx="2337287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그래프 결과 </a:t>
                  </a:r>
                  <a:r>
                    <a:rPr lang="en-US" altLang="ko-KR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+ MBTI</a:t>
                  </a: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유형</a:t>
                  </a:r>
                  <a:endParaRPr lang="en-US" altLang="ko-KR" sz="1400" b="1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75" name="Freeform 9">
                  <a:extLst>
                    <a:ext uri="{FF2B5EF4-FFF2-40B4-BE49-F238E27FC236}">
                      <a16:creationId xmlns="" xmlns:a16="http://schemas.microsoft.com/office/drawing/2014/main" id="{E2F07FE4-7DC3-41F6-887B-D16F44C2A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26586" y="324526"/>
                  <a:ext cx="190521" cy="18709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8B35358F-4039-4E80-A181-2DCE55F374DD}"/>
                    </a:ext>
                  </a:extLst>
                </p:cNvPr>
                <p:cNvSpPr/>
                <p:nvPr/>
              </p:nvSpPr>
              <p:spPr>
                <a:xfrm>
                  <a:off x="10122394" y="511618"/>
                  <a:ext cx="1998906" cy="6924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b="1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MBTI</a:t>
                  </a:r>
                  <a:r>
                    <a:rPr lang="ko-KR" altLang="en-US" sz="1200" b="1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별 직업</a:t>
                  </a:r>
                  <a:r>
                    <a:rPr lang="en-US" altLang="ko-KR" sz="1200" b="1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+</a:t>
                  </a:r>
                  <a:r>
                    <a:rPr lang="ko-KR" altLang="en-US" sz="1200" b="1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학과</a:t>
                  </a:r>
                  <a:endParaRPr lang="en-US" altLang="ko-KR" sz="12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altLang="ko-KR" sz="2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b="1" dirty="0" err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MBTI_result</a:t>
                  </a:r>
                  <a:r>
                    <a:rPr lang="en-US" altLang="ko-KR" sz="1200" b="1" dirty="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</a:t>
                  </a:r>
                  <a:r>
                    <a:rPr lang="ko-KR" altLang="en-US" sz="1200" b="1" dirty="0" err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결과지</a:t>
                  </a:r>
                  <a:endParaRPr lang="en-US" altLang="ko-KR" sz="12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77" name="Freeform 6">
                  <a:extLst>
                    <a:ext uri="{FF2B5EF4-FFF2-40B4-BE49-F238E27FC236}">
                      <a16:creationId xmlns="" xmlns:a16="http://schemas.microsoft.com/office/drawing/2014/main" id="{0FA8BD38-4A30-4A34-9F8A-7AC78E6DAC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7742554" y="318434"/>
                  <a:ext cx="180166" cy="194169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8B2676D-4825-4E51-B4A6-AC19E59672E9}"/>
                  </a:ext>
                </a:extLst>
              </p:cNvPr>
              <p:cNvSpPr/>
              <p:nvPr/>
            </p:nvSpPr>
            <p:spPr>
              <a:xfrm>
                <a:off x="11548460" y="1189481"/>
                <a:ext cx="464420" cy="158489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white"/>
                    </a:solidFill>
                  </a:rPr>
                  <a:t>GOAL</a:t>
                </a:r>
                <a:endParaRPr lang="ko-KR" altLang="en-US" sz="800" b="1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91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FA415E1-F899-482A-81F8-99A5CC5BC173}"/>
              </a:ext>
            </a:extLst>
          </p:cNvPr>
          <p:cNvGrpSpPr/>
          <p:nvPr/>
        </p:nvGrpSpPr>
        <p:grpSpPr>
          <a:xfrm>
            <a:off x="0" y="0"/>
            <a:ext cx="7792944" cy="1783976"/>
            <a:chOff x="0" y="0"/>
            <a:chExt cx="7792944" cy="1783976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61E4F7CE-8F03-4482-ABA2-A44726ED9424}"/>
                </a:ext>
              </a:extLst>
            </p:cNvPr>
            <p:cNvGrpSpPr/>
            <p:nvPr/>
          </p:nvGrpSpPr>
          <p:grpSpPr>
            <a:xfrm>
              <a:off x="0" y="0"/>
              <a:ext cx="7792944" cy="1783976"/>
              <a:chOff x="0" y="0"/>
              <a:chExt cx="7792944" cy="1783976"/>
            </a:xfrm>
          </p:grpSpPr>
          <p:sp>
            <p:nvSpPr>
              <p:cNvPr id="7" name="한쪽 모서리가 둥근 사각형 4">
                <a:extLst>
                  <a:ext uri="{FF2B5EF4-FFF2-40B4-BE49-F238E27FC236}">
                    <a16:creationId xmlns="" xmlns:a16="http://schemas.microsoft.com/office/drawing/2014/main" id="{3A601579-C9AA-4282-86DF-A32AD9CA574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425388" cy="1486460"/>
              </a:xfrm>
              <a:prstGeom prst="round1Rect">
                <a:avLst/>
              </a:prstGeom>
              <a:solidFill>
                <a:srgbClr val="2574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6">
                <a:extLst>
                  <a:ext uri="{FF2B5EF4-FFF2-40B4-BE49-F238E27FC236}">
                    <a16:creationId xmlns="" xmlns:a16="http://schemas.microsoft.com/office/drawing/2014/main" id="{07784731-9F02-4B7E-804A-4FE5E298DDB2}"/>
                  </a:ext>
                </a:extLst>
              </p:cNvPr>
              <p:cNvSpPr/>
              <p:nvPr/>
            </p:nvSpPr>
            <p:spPr>
              <a:xfrm>
                <a:off x="304800" y="995082"/>
                <a:ext cx="788894" cy="788894"/>
              </a:xfrm>
              <a:prstGeom prst="roundRect">
                <a:avLst>
                  <a:gd name="adj" fmla="val 1103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2400" b="1" dirty="0">
                    <a:solidFill>
                      <a:srgbClr val="2574DB"/>
                    </a:solidFill>
                  </a:rPr>
                  <a:t>코드</a:t>
                </a: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2EBF212F-C9AB-4CCC-9421-B1A855440F9C}"/>
                  </a:ext>
                </a:extLst>
              </p:cNvPr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10">
                <a:extLst>
                  <a:ext uri="{FF2B5EF4-FFF2-40B4-BE49-F238E27FC236}">
                    <a16:creationId xmlns="" xmlns:a16="http://schemas.microsoft.com/office/drawing/2014/main" id="{7FC35B4C-95F3-4F79-AC35-1E4E1554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D10617D4-0796-427D-BF51-24609A9126A8}"/>
                  </a:ext>
                </a:extLst>
              </p:cNvPr>
              <p:cNvSpPr/>
              <p:nvPr/>
            </p:nvSpPr>
            <p:spPr>
              <a:xfrm>
                <a:off x="1696944" y="85204"/>
                <a:ext cx="6096000" cy="11042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3600" b="1" i="1" kern="0" dirty="0">
                    <a:solidFill>
                      <a:srgbClr val="2574DB"/>
                    </a:solidFill>
                  </a:rPr>
                  <a:t>MBTI with Python </a:t>
                </a:r>
              </a:p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900" b="1" kern="0" dirty="0">
                    <a:solidFill>
                      <a:srgbClr val="5793E3"/>
                    </a:solidFill>
                  </a:rPr>
                  <a:t>MBTI </a:t>
                </a:r>
                <a:r>
                  <a:rPr lang="ko-KR" altLang="en-US" sz="900" b="1" kern="0" dirty="0">
                    <a:solidFill>
                      <a:srgbClr val="5793E3"/>
                    </a:solidFill>
                  </a:rPr>
                  <a:t>검사로 당신에게 어울리는 직업과 학과까지 알아보세요</a:t>
                </a:r>
                <a:r>
                  <a:rPr lang="en-US" altLang="ko-KR" sz="900" b="1" kern="0" dirty="0">
                    <a:solidFill>
                      <a:srgbClr val="5793E3"/>
                    </a:solidFill>
                  </a:rPr>
                  <a:t>.</a:t>
                </a:r>
                <a:endParaRPr lang="ko-KR" altLang="en-US" sz="6000" b="1" kern="0" dirty="0">
                  <a:solidFill>
                    <a:srgbClr val="5793E3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8EDDA0E0-3737-422F-A2E7-064D92CCDFD0}"/>
                </a:ext>
              </a:extLst>
            </p:cNvPr>
            <p:cNvSpPr/>
            <p:nvPr/>
          </p:nvSpPr>
          <p:spPr>
            <a:xfrm>
              <a:off x="168314" y="174981"/>
              <a:ext cx="10887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100" b="1" kern="0" dirty="0" err="1">
                  <a:solidFill>
                    <a:prstClr val="white"/>
                  </a:solidFill>
                </a:rPr>
                <a:t>Py</a:t>
              </a:r>
              <a:r>
                <a:rPr lang="en-US" altLang="ko-KR" sz="21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-</a:t>
              </a:r>
            </a:p>
            <a:p>
              <a:pPr algn="ctr"/>
              <a:r>
                <a:rPr lang="en-US" altLang="ko-KR" sz="2100" b="1" kern="0" dirty="0">
                  <a:solidFill>
                    <a:prstClr val="white"/>
                  </a:solidFill>
                </a:rPr>
                <a:t>Throne</a:t>
              </a:r>
              <a:endParaRPr lang="ko-KR" altLang="en-US" sz="2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" name="Picture 10" descr="Python - Wikiversity">
            <a:extLst>
              <a:ext uri="{FF2B5EF4-FFF2-40B4-BE49-F238E27FC236}">
                <a16:creationId xmlns="" xmlns:a16="http://schemas.microsoft.com/office/drawing/2014/main" id="{68A642D9-F0A9-4268-B99C-09D19A70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70" y="6251552"/>
            <a:ext cx="543449" cy="5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961AD3-564A-46CF-BCE2-FA9A7034E41B}"/>
              </a:ext>
            </a:extLst>
          </p:cNvPr>
          <p:cNvSpPr txBox="1"/>
          <p:nvPr/>
        </p:nvSpPr>
        <p:spPr>
          <a:xfrm>
            <a:off x="3039930" y="1431192"/>
            <a:ext cx="611213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 결과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 </a:t>
            </a:r>
            <a:r>
              <a:rPr lang="en-US" altLang="ko-KR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 </a:t>
            </a: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유형</a:t>
            </a:r>
            <a:endParaRPr lang="en-US" altLang="ko-KR" sz="2000" b="1" dirty="0">
              <a:highlight>
                <a:srgbClr val="FFFF00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코드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파일과 모듈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 </a:t>
            </a:r>
            <a:r>
              <a:rPr lang="ko-KR" altLang="en-US" sz="2000" b="1" u="sng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endParaRPr lang="ko-KR" altLang="en-US" sz="2000" u="sng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5D4A40E-7B70-4714-8FE6-66E804F0D49C}"/>
              </a:ext>
            </a:extLst>
          </p:cNvPr>
          <p:cNvGrpSpPr/>
          <p:nvPr/>
        </p:nvGrpSpPr>
        <p:grpSpPr>
          <a:xfrm>
            <a:off x="123084" y="2624136"/>
            <a:ext cx="3378085" cy="1609725"/>
            <a:chOff x="712694" y="2624137"/>
            <a:chExt cx="3378085" cy="1609725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E8E825D0-55E1-4198-A5FD-B23E31EC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694" y="2624137"/>
              <a:ext cx="1714500" cy="160972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677C6453-BBB0-4E60-9D09-A972A42AB0BA}"/>
                </a:ext>
              </a:extLst>
            </p:cNvPr>
            <p:cNvSpPr txBox="1"/>
            <p:nvPr/>
          </p:nvSpPr>
          <p:spPr>
            <a:xfrm>
              <a:off x="2456486" y="2967334"/>
              <a:ext cx="1634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turtle </a:t>
              </a:r>
              <a:r>
                <a:rPr lang="ko-KR" altLang="en-US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모듈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</a:t>
              </a: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그래프 그리기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</a:t>
              </a:r>
              <a:r>
                <a:rPr lang="en-US" altLang="ko-KR" sz="14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xy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좌표계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격자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글씨</a:t>
              </a:r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원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4C1DBCF-1295-4F4A-B0A1-80A43648E363}"/>
              </a:ext>
            </a:extLst>
          </p:cNvPr>
          <p:cNvGrpSpPr/>
          <p:nvPr/>
        </p:nvGrpSpPr>
        <p:grpSpPr>
          <a:xfrm>
            <a:off x="123084" y="4456032"/>
            <a:ext cx="4578682" cy="2105025"/>
            <a:chOff x="4744944" y="2687823"/>
            <a:chExt cx="4578682" cy="2105025"/>
          </a:xfrm>
        </p:grpSpPr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4B5BE72A-94CE-4DA0-B349-5BA0BA30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944" y="2687823"/>
              <a:ext cx="3019425" cy="210502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6FD30692-40C2-45D0-9610-A992A9EC7699}"/>
                </a:ext>
              </a:extLst>
            </p:cNvPr>
            <p:cNvSpPr txBox="1"/>
            <p:nvPr/>
          </p:nvSpPr>
          <p:spPr>
            <a:xfrm>
              <a:off x="7689333" y="3340225"/>
              <a:ext cx="163429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함수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</a:t>
              </a: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그래프를 그릴 때 </a:t>
              </a:r>
              <a:endPara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반복 동작</a:t>
              </a:r>
              <a:endPara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6FC3898D-CC07-4981-AC30-8EA479012BB3}"/>
              </a:ext>
            </a:extLst>
          </p:cNvPr>
          <p:cNvGrpSpPr/>
          <p:nvPr/>
        </p:nvGrpSpPr>
        <p:grpSpPr>
          <a:xfrm>
            <a:off x="6551720" y="201235"/>
            <a:ext cx="5461160" cy="1146735"/>
            <a:chOff x="6551720" y="201235"/>
            <a:chExt cx="5461160" cy="1146735"/>
          </a:xfrm>
        </p:grpSpPr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328FCA58-AD9D-4446-90D2-397219D411F1}"/>
                </a:ext>
              </a:extLst>
            </p:cNvPr>
            <p:cNvSpPr/>
            <p:nvPr/>
          </p:nvSpPr>
          <p:spPr>
            <a:xfrm>
              <a:off x="10350221" y="583782"/>
              <a:ext cx="166293" cy="178095"/>
            </a:xfrm>
            <a:prstGeom prst="ellipse">
              <a:avLst/>
            </a:prstGeom>
            <a:solidFill>
              <a:srgbClr val="0070C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EA3B176B-FF9B-40DD-BFE6-0ECBCEBB3A5B}"/>
                </a:ext>
              </a:extLst>
            </p:cNvPr>
            <p:cNvGrpSpPr/>
            <p:nvPr/>
          </p:nvGrpSpPr>
          <p:grpSpPr>
            <a:xfrm>
              <a:off x="6551720" y="201235"/>
              <a:ext cx="5461160" cy="1146735"/>
              <a:chOff x="6551720" y="201235"/>
              <a:chExt cx="5461160" cy="1146735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="" xmlns:a16="http://schemas.microsoft.com/office/drawing/2014/main" id="{DE3053C3-BD11-4CA7-AAEA-36EA818FF025}"/>
                  </a:ext>
                </a:extLst>
              </p:cNvPr>
              <p:cNvGrpSpPr/>
              <p:nvPr/>
            </p:nvGrpSpPr>
            <p:grpSpPr>
              <a:xfrm>
                <a:off x="6551720" y="201235"/>
                <a:ext cx="5228950" cy="1104278"/>
                <a:chOff x="6551720" y="201235"/>
                <a:chExt cx="5228950" cy="1104278"/>
              </a:xfrm>
            </p:grpSpPr>
            <p:grpSp>
              <p:nvGrpSpPr>
                <p:cNvPr id="81" name="그룹 80">
                  <a:extLst>
                    <a:ext uri="{FF2B5EF4-FFF2-40B4-BE49-F238E27FC236}">
                      <a16:creationId xmlns="" xmlns:a16="http://schemas.microsoft.com/office/drawing/2014/main" id="{50809BD4-6DD1-4E58-BE3D-C46A1512C033}"/>
                    </a:ext>
                  </a:extLst>
                </p:cNvPr>
                <p:cNvGrpSpPr/>
                <p:nvPr/>
              </p:nvGrpSpPr>
              <p:grpSpPr>
                <a:xfrm>
                  <a:off x="6551720" y="201235"/>
                  <a:ext cx="5228950" cy="1104278"/>
                  <a:chOff x="387353" y="2479428"/>
                  <a:chExt cx="11327021" cy="3073661"/>
                </a:xfrm>
              </p:grpSpPr>
              <p:grpSp>
                <p:nvGrpSpPr>
                  <p:cNvPr id="88" name="그룹 87">
                    <a:extLst>
                      <a:ext uri="{FF2B5EF4-FFF2-40B4-BE49-F238E27FC236}">
                        <a16:creationId xmlns="" xmlns:a16="http://schemas.microsoft.com/office/drawing/2014/main" id="{7EFF6DC6-99A9-4A1B-86C4-BA5F17F2D029}"/>
                      </a:ext>
                    </a:extLst>
                  </p:cNvPr>
                  <p:cNvGrpSpPr/>
                  <p:nvPr/>
                </p:nvGrpSpPr>
                <p:grpSpPr>
                  <a:xfrm>
                    <a:off x="8787112" y="2479428"/>
                    <a:ext cx="2927262" cy="2615355"/>
                    <a:chOff x="8172007" y="2461909"/>
                    <a:chExt cx="2888346" cy="2615355"/>
                  </a:xfrm>
                </p:grpSpPr>
                <p:sp>
                  <p:nvSpPr>
                    <p:cNvPr id="97" name="오른쪽 대괄호 96">
                      <a:extLst>
                        <a:ext uri="{FF2B5EF4-FFF2-40B4-BE49-F238E27FC236}">
                          <a16:creationId xmlns="" xmlns:a16="http://schemas.microsoft.com/office/drawing/2014/main" id="{5375D8D4-05A8-469A-9516-6F020D80E75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952852" y="1681064"/>
                      <a:ext cx="1326655" cy="2888346"/>
                    </a:xfrm>
                    <a:prstGeom prst="rightBracket">
                      <a:avLst>
                        <a:gd name="adj" fmla="val 0"/>
                      </a:avLst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oval" w="lg" len="lg"/>
                      <a:tailEnd type="non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cxnSp>
                  <p:nvCxnSpPr>
                    <p:cNvPr id="98" name="직선 화살표 연결선 97">
                      <a:extLst>
                        <a:ext uri="{FF2B5EF4-FFF2-40B4-BE49-F238E27FC236}">
                          <a16:creationId xmlns="" xmlns:a16="http://schemas.microsoft.com/office/drawing/2014/main" id="{9FB5200F-AE18-46FD-88A5-5768D75EEC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060353" y="3781265"/>
                      <a:ext cx="0" cy="1295999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그룹 88">
                    <a:extLst>
                      <a:ext uri="{FF2B5EF4-FFF2-40B4-BE49-F238E27FC236}">
                        <a16:creationId xmlns="" xmlns:a16="http://schemas.microsoft.com/office/drawing/2014/main" id="{FB7D6DDD-F436-4499-9375-FC5693F29139}"/>
                      </a:ext>
                    </a:extLst>
                  </p:cNvPr>
                  <p:cNvGrpSpPr/>
                  <p:nvPr/>
                </p:nvGrpSpPr>
                <p:grpSpPr>
                  <a:xfrm>
                    <a:off x="387353" y="2479429"/>
                    <a:ext cx="8399764" cy="3073660"/>
                    <a:chOff x="387353" y="2479429"/>
                    <a:chExt cx="8399764" cy="3073660"/>
                  </a:xfrm>
                </p:grpSpPr>
                <p:sp>
                  <p:nvSpPr>
                    <p:cNvPr id="90" name="타원 89">
                      <a:extLst>
                        <a:ext uri="{FF2B5EF4-FFF2-40B4-BE49-F238E27FC236}">
                          <a16:creationId xmlns="" xmlns:a16="http://schemas.microsoft.com/office/drawing/2014/main" id="{5EFD7982-8CB3-427E-89B1-DA50867C8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9222" y="3822517"/>
                      <a:ext cx="360226" cy="495712"/>
                    </a:xfrm>
                    <a:prstGeom prst="ellipse">
                      <a:avLst/>
                    </a:prstGeom>
                    <a:solidFill>
                      <a:srgbClr val="0070C0">
                        <a:alpha val="62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91" name="그룹 90">
                      <a:extLst>
                        <a:ext uri="{FF2B5EF4-FFF2-40B4-BE49-F238E27FC236}">
                          <a16:creationId xmlns="" xmlns:a16="http://schemas.microsoft.com/office/drawing/2014/main" id="{E5D7345D-5706-4775-878B-F5A1AD367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353" y="2479429"/>
                      <a:ext cx="8399764" cy="3073660"/>
                      <a:chOff x="387353" y="2479429"/>
                      <a:chExt cx="8399764" cy="3073660"/>
                    </a:xfrm>
                  </p:grpSpPr>
                  <p:sp>
                    <p:nvSpPr>
                      <p:cNvPr id="92" name="오른쪽 대괄호 91">
                        <a:extLst>
                          <a:ext uri="{FF2B5EF4-FFF2-40B4-BE49-F238E27FC236}">
                            <a16:creationId xmlns="" xmlns:a16="http://schemas.microsoft.com/office/drawing/2014/main" id="{8D2189E4-BAC0-4B0F-9E45-0F589A6E1DD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V="1">
                        <a:off x="5851038" y="2617010"/>
                        <a:ext cx="1491670" cy="4380488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25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oval" w="lg" len="lg"/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grpSp>
                    <p:nvGrpSpPr>
                      <p:cNvPr id="93" name="그룹 92">
                        <a:extLst>
                          <a:ext uri="{FF2B5EF4-FFF2-40B4-BE49-F238E27FC236}">
                            <a16:creationId xmlns="" xmlns:a16="http://schemas.microsoft.com/office/drawing/2014/main" id="{3551308A-1DF1-43EF-96DB-78DDDE35C3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353" y="2479429"/>
                        <a:ext cx="4019272" cy="1506049"/>
                        <a:chOff x="973803" y="2461909"/>
                        <a:chExt cx="4061924" cy="1506049"/>
                      </a:xfrm>
                    </p:grpSpPr>
                    <p:sp>
                      <p:nvSpPr>
                        <p:cNvPr id="94" name="오른쪽 대괄호 93">
                          <a:extLst>
                            <a:ext uri="{FF2B5EF4-FFF2-40B4-BE49-F238E27FC236}">
                              <a16:creationId xmlns="" xmlns:a16="http://schemas.microsoft.com/office/drawing/2014/main" id="{4157E161-B2C6-4AAF-B4A2-E6067B4CB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3118170" y="1871010"/>
                          <a:ext cx="1326657" cy="2508456"/>
                        </a:xfrm>
                        <a:prstGeom prst="rightBracket">
                          <a:avLst>
                            <a:gd name="adj" fmla="val 0"/>
                          </a:avLst>
                        </a:prstGeom>
                        <a:ln w="25400">
                          <a:solidFill>
                            <a:srgbClr val="404040"/>
                          </a:solidFill>
                          <a:headEnd type="none" w="lg" len="lg"/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5" name="직사각형 94">
                          <a:extLst>
                            <a:ext uri="{FF2B5EF4-FFF2-40B4-BE49-F238E27FC236}">
                              <a16:creationId xmlns="" xmlns:a16="http://schemas.microsoft.com/office/drawing/2014/main" id="{FB65D0DA-AEF1-482E-9D9C-E3F13ABB19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3803" y="3609171"/>
                          <a:ext cx="1025573" cy="3587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rgbClr val="40404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6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START</a:t>
                          </a:r>
                          <a:endParaRPr lang="ko-KR" altLang="en-US" sz="6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96" name="직선 화살표 연결선 95">
                          <a:extLst>
                            <a:ext uri="{FF2B5EF4-FFF2-40B4-BE49-F238E27FC236}">
                              <a16:creationId xmlns="" xmlns:a16="http://schemas.microsoft.com/office/drawing/2014/main" id="{B0C304AC-6CA6-4A58-BD43-3C0DFAFCEAA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2271551" y="3518565"/>
                          <a:ext cx="0" cy="540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40404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82" name="자유형 23">
                  <a:extLst>
                    <a:ext uri="{FF2B5EF4-FFF2-40B4-BE49-F238E27FC236}">
                      <a16:creationId xmlns="" xmlns:a16="http://schemas.microsoft.com/office/drawing/2014/main" id="{A2B92FD3-8BC7-4B6C-981F-792943F4E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1750" y="1027079"/>
                  <a:ext cx="194974" cy="164646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="" xmlns:a16="http://schemas.microsoft.com/office/drawing/2014/main" id="{5ABE1615-B698-4B9F-A586-033693A702F1}"/>
                    </a:ext>
                  </a:extLst>
                </p:cNvPr>
                <p:cNvSpPr/>
                <p:nvPr/>
              </p:nvSpPr>
              <p:spPr>
                <a:xfrm>
                  <a:off x="6673732" y="491922"/>
                  <a:ext cx="2256195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MBTI </a:t>
                  </a: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검사</a:t>
                  </a:r>
                  <a:endParaRPr lang="en-US" altLang="ko-KR" sz="1400" b="1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="" xmlns:a16="http://schemas.microsoft.com/office/drawing/2014/main" id="{F3B11BD9-3907-47A3-8B18-0B9E08C5400B}"/>
                    </a:ext>
                  </a:extLst>
                </p:cNvPr>
                <p:cNvSpPr/>
                <p:nvPr/>
              </p:nvSpPr>
              <p:spPr>
                <a:xfrm>
                  <a:off x="8260594" y="486765"/>
                  <a:ext cx="2337287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b="1" dirty="0">
                      <a:highlight>
                        <a:srgbClr val="FFFF00"/>
                      </a:highlight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그래프 결과</a:t>
                  </a: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</a:t>
                  </a:r>
                  <a:r>
                    <a:rPr lang="en-US" altLang="ko-KR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+ </a:t>
                  </a:r>
                  <a:r>
                    <a:rPr lang="en-US" altLang="ko-KR" sz="1400" b="1" dirty="0">
                      <a:highlight>
                        <a:srgbClr val="FFFF00"/>
                      </a:highlight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MBTI</a:t>
                  </a:r>
                  <a:r>
                    <a:rPr lang="ko-KR" altLang="en-US" sz="1400" b="1" dirty="0">
                      <a:highlight>
                        <a:srgbClr val="FFFF00"/>
                      </a:highlight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유형</a:t>
                  </a:r>
                  <a:endParaRPr lang="en-US" altLang="ko-KR" sz="1400" b="1" dirty="0">
                    <a:highlight>
                      <a:srgbClr val="FFFF00"/>
                    </a:highlight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85" name="Freeform 9">
                  <a:extLst>
                    <a:ext uri="{FF2B5EF4-FFF2-40B4-BE49-F238E27FC236}">
                      <a16:creationId xmlns="" xmlns:a16="http://schemas.microsoft.com/office/drawing/2014/main" id="{845441B5-BD78-4807-84F1-ADA612B84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26586" y="324526"/>
                  <a:ext cx="190521" cy="18709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6">
                  <a:extLst>
                    <a:ext uri="{FF2B5EF4-FFF2-40B4-BE49-F238E27FC236}">
                      <a16:creationId xmlns="" xmlns:a16="http://schemas.microsoft.com/office/drawing/2014/main" id="{DB845F22-269D-43F9-956A-38E148566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7742554" y="318434"/>
                  <a:ext cx="180166" cy="194169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D0BF91A9-16F7-4B4F-9ED7-3CE6136F5131}"/>
                  </a:ext>
                </a:extLst>
              </p:cNvPr>
              <p:cNvSpPr/>
              <p:nvPr/>
            </p:nvSpPr>
            <p:spPr>
              <a:xfrm>
                <a:off x="11548460" y="1189481"/>
                <a:ext cx="464420" cy="158489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white"/>
                    </a:solidFill>
                  </a:rPr>
                  <a:t>GOAL</a:t>
                </a:r>
                <a:endParaRPr lang="ko-KR" altLang="en-US" sz="8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2B0C9B-C9B8-4DE3-B56A-1A1785AB0A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084" b="39185"/>
          <a:stretch/>
        </p:blipFill>
        <p:spPr>
          <a:xfrm>
            <a:off x="4805896" y="2561838"/>
            <a:ext cx="2276043" cy="378838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EF9878B7-BCD1-4AC5-96E2-B72328878E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582"/>
          <a:stretch/>
        </p:blipFill>
        <p:spPr>
          <a:xfrm>
            <a:off x="7144515" y="3321723"/>
            <a:ext cx="5067300" cy="2268618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AB48F66F-8D8E-4077-9073-B645C0279EA6}"/>
              </a:ext>
            </a:extLst>
          </p:cNvPr>
          <p:cNvSpPr/>
          <p:nvPr/>
        </p:nvSpPr>
        <p:spPr>
          <a:xfrm>
            <a:off x="10122394" y="511618"/>
            <a:ext cx="19989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</a:t>
            </a: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별 직업</a:t>
            </a:r>
            <a:r>
              <a: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</a:t>
            </a: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학과</a:t>
            </a:r>
            <a:endParaRPr lang="en-US" altLang="ko-KR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MBTI_result</a:t>
            </a:r>
            <a:r>
              <a: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결과지</a:t>
            </a:r>
            <a:endParaRPr lang="en-US" altLang="ko-KR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53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FA415E1-F899-482A-81F8-99A5CC5BC173}"/>
              </a:ext>
            </a:extLst>
          </p:cNvPr>
          <p:cNvGrpSpPr/>
          <p:nvPr/>
        </p:nvGrpSpPr>
        <p:grpSpPr>
          <a:xfrm>
            <a:off x="0" y="0"/>
            <a:ext cx="7792944" cy="1783976"/>
            <a:chOff x="0" y="0"/>
            <a:chExt cx="7792944" cy="1783976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61E4F7CE-8F03-4482-ABA2-A44726ED9424}"/>
                </a:ext>
              </a:extLst>
            </p:cNvPr>
            <p:cNvGrpSpPr/>
            <p:nvPr/>
          </p:nvGrpSpPr>
          <p:grpSpPr>
            <a:xfrm>
              <a:off x="0" y="0"/>
              <a:ext cx="7792944" cy="1783976"/>
              <a:chOff x="0" y="0"/>
              <a:chExt cx="7792944" cy="1783976"/>
            </a:xfrm>
          </p:grpSpPr>
          <p:sp>
            <p:nvSpPr>
              <p:cNvPr id="7" name="한쪽 모서리가 둥근 사각형 4">
                <a:extLst>
                  <a:ext uri="{FF2B5EF4-FFF2-40B4-BE49-F238E27FC236}">
                    <a16:creationId xmlns="" xmlns:a16="http://schemas.microsoft.com/office/drawing/2014/main" id="{3A601579-C9AA-4282-86DF-A32AD9CA574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425388" cy="1486460"/>
              </a:xfrm>
              <a:prstGeom prst="round1Rect">
                <a:avLst/>
              </a:prstGeom>
              <a:solidFill>
                <a:srgbClr val="2574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6">
                <a:extLst>
                  <a:ext uri="{FF2B5EF4-FFF2-40B4-BE49-F238E27FC236}">
                    <a16:creationId xmlns="" xmlns:a16="http://schemas.microsoft.com/office/drawing/2014/main" id="{07784731-9F02-4B7E-804A-4FE5E298DDB2}"/>
                  </a:ext>
                </a:extLst>
              </p:cNvPr>
              <p:cNvSpPr/>
              <p:nvPr/>
            </p:nvSpPr>
            <p:spPr>
              <a:xfrm>
                <a:off x="304800" y="995082"/>
                <a:ext cx="788894" cy="788894"/>
              </a:xfrm>
              <a:prstGeom prst="roundRect">
                <a:avLst>
                  <a:gd name="adj" fmla="val 1103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2400" b="1" dirty="0">
                    <a:solidFill>
                      <a:srgbClr val="2574DB"/>
                    </a:solidFill>
                  </a:rPr>
                  <a:t>코드</a:t>
                </a: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2EBF212F-C9AB-4CCC-9421-B1A855440F9C}"/>
                  </a:ext>
                </a:extLst>
              </p:cNvPr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10">
                <a:extLst>
                  <a:ext uri="{FF2B5EF4-FFF2-40B4-BE49-F238E27FC236}">
                    <a16:creationId xmlns="" xmlns:a16="http://schemas.microsoft.com/office/drawing/2014/main" id="{7FC35B4C-95F3-4F79-AC35-1E4E1554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D10617D4-0796-427D-BF51-24609A9126A8}"/>
                  </a:ext>
                </a:extLst>
              </p:cNvPr>
              <p:cNvSpPr/>
              <p:nvPr/>
            </p:nvSpPr>
            <p:spPr>
              <a:xfrm>
                <a:off x="1696944" y="85204"/>
                <a:ext cx="6096000" cy="11042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3600" b="1" i="1" kern="0" dirty="0">
                    <a:solidFill>
                      <a:srgbClr val="2574DB"/>
                    </a:solidFill>
                  </a:rPr>
                  <a:t>MBTI with Python </a:t>
                </a:r>
              </a:p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900" b="1" kern="0" dirty="0">
                    <a:solidFill>
                      <a:srgbClr val="5793E3"/>
                    </a:solidFill>
                  </a:rPr>
                  <a:t>MBTI </a:t>
                </a:r>
                <a:r>
                  <a:rPr lang="ko-KR" altLang="en-US" sz="900" b="1" kern="0" dirty="0">
                    <a:solidFill>
                      <a:srgbClr val="5793E3"/>
                    </a:solidFill>
                  </a:rPr>
                  <a:t>검사로 당신에게 어울리는 직업과 학과까지 알아보세요</a:t>
                </a:r>
                <a:r>
                  <a:rPr lang="en-US" altLang="ko-KR" sz="900" b="1" kern="0" dirty="0">
                    <a:solidFill>
                      <a:srgbClr val="5793E3"/>
                    </a:solidFill>
                  </a:rPr>
                  <a:t>.</a:t>
                </a:r>
                <a:endParaRPr lang="ko-KR" altLang="en-US" sz="6000" b="1" kern="0" dirty="0">
                  <a:solidFill>
                    <a:srgbClr val="5793E3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8EDDA0E0-3737-422F-A2E7-064D92CCDFD0}"/>
                </a:ext>
              </a:extLst>
            </p:cNvPr>
            <p:cNvSpPr/>
            <p:nvPr/>
          </p:nvSpPr>
          <p:spPr>
            <a:xfrm>
              <a:off x="168314" y="174981"/>
              <a:ext cx="10887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100" b="1" kern="0" dirty="0" err="1">
                  <a:solidFill>
                    <a:prstClr val="white"/>
                  </a:solidFill>
                </a:rPr>
                <a:t>Py</a:t>
              </a:r>
              <a:r>
                <a:rPr lang="en-US" altLang="ko-KR" sz="21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-</a:t>
              </a:r>
            </a:p>
            <a:p>
              <a:pPr algn="ctr"/>
              <a:r>
                <a:rPr lang="en-US" altLang="ko-KR" sz="2100" b="1" kern="0" dirty="0">
                  <a:solidFill>
                    <a:prstClr val="white"/>
                  </a:solidFill>
                </a:rPr>
                <a:t>Throne</a:t>
              </a:r>
              <a:endParaRPr lang="ko-KR" altLang="en-US" sz="2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439EF38-A1C9-4516-9387-873480AC8891}"/>
              </a:ext>
            </a:extLst>
          </p:cNvPr>
          <p:cNvGrpSpPr/>
          <p:nvPr/>
        </p:nvGrpSpPr>
        <p:grpSpPr>
          <a:xfrm>
            <a:off x="6551720" y="201235"/>
            <a:ext cx="5461160" cy="1146735"/>
            <a:chOff x="6551720" y="201235"/>
            <a:chExt cx="5461160" cy="1146735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F7A92BC0-E771-411E-AEFA-95F66A49E374}"/>
                </a:ext>
              </a:extLst>
            </p:cNvPr>
            <p:cNvSpPr/>
            <p:nvPr/>
          </p:nvSpPr>
          <p:spPr>
            <a:xfrm>
              <a:off x="10350221" y="583782"/>
              <a:ext cx="166293" cy="178095"/>
            </a:xfrm>
            <a:prstGeom prst="ellipse">
              <a:avLst/>
            </a:prstGeom>
            <a:solidFill>
              <a:srgbClr val="0070C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C74C685C-2E09-4B9C-9015-7BD87ABABE6A}"/>
                </a:ext>
              </a:extLst>
            </p:cNvPr>
            <p:cNvGrpSpPr/>
            <p:nvPr/>
          </p:nvGrpSpPr>
          <p:grpSpPr>
            <a:xfrm>
              <a:off x="6551720" y="201235"/>
              <a:ext cx="5461160" cy="1146735"/>
              <a:chOff x="6551720" y="201235"/>
              <a:chExt cx="5461160" cy="1146735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="" xmlns:a16="http://schemas.microsoft.com/office/drawing/2014/main" id="{AB42CA2D-C20B-4E76-B92B-47FEA485B886}"/>
                  </a:ext>
                </a:extLst>
              </p:cNvPr>
              <p:cNvGrpSpPr/>
              <p:nvPr/>
            </p:nvGrpSpPr>
            <p:grpSpPr>
              <a:xfrm>
                <a:off x="6551720" y="201235"/>
                <a:ext cx="5228950" cy="1104278"/>
                <a:chOff x="6551720" y="201235"/>
                <a:chExt cx="5228950" cy="1104278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="" xmlns:a16="http://schemas.microsoft.com/office/drawing/2014/main" id="{28D44F76-4C52-4962-9B80-B9D0B9A90F71}"/>
                    </a:ext>
                  </a:extLst>
                </p:cNvPr>
                <p:cNvGrpSpPr/>
                <p:nvPr/>
              </p:nvGrpSpPr>
              <p:grpSpPr>
                <a:xfrm>
                  <a:off x="6551720" y="201235"/>
                  <a:ext cx="5228950" cy="1104278"/>
                  <a:chOff x="387353" y="2479428"/>
                  <a:chExt cx="11327021" cy="3073661"/>
                </a:xfrm>
              </p:grpSpPr>
              <p:grpSp>
                <p:nvGrpSpPr>
                  <p:cNvPr id="40" name="그룹 39">
                    <a:extLst>
                      <a:ext uri="{FF2B5EF4-FFF2-40B4-BE49-F238E27FC236}">
                        <a16:creationId xmlns="" xmlns:a16="http://schemas.microsoft.com/office/drawing/2014/main" id="{863068AA-131B-46BF-BE6C-5699600A6835}"/>
                      </a:ext>
                    </a:extLst>
                  </p:cNvPr>
                  <p:cNvGrpSpPr/>
                  <p:nvPr/>
                </p:nvGrpSpPr>
                <p:grpSpPr>
                  <a:xfrm>
                    <a:off x="8787112" y="2479428"/>
                    <a:ext cx="2927262" cy="2615355"/>
                    <a:chOff x="8172007" y="2461909"/>
                    <a:chExt cx="2888346" cy="2615355"/>
                  </a:xfrm>
                </p:grpSpPr>
                <p:sp>
                  <p:nvSpPr>
                    <p:cNvPr id="63" name="오른쪽 대괄호 62">
                      <a:extLst>
                        <a:ext uri="{FF2B5EF4-FFF2-40B4-BE49-F238E27FC236}">
                          <a16:creationId xmlns="" xmlns:a16="http://schemas.microsoft.com/office/drawing/2014/main" id="{693A421F-1E58-41C9-BF06-9809F5F0C4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952852" y="1681064"/>
                      <a:ext cx="1326655" cy="2888346"/>
                    </a:xfrm>
                    <a:prstGeom prst="rightBracket">
                      <a:avLst>
                        <a:gd name="adj" fmla="val 0"/>
                      </a:avLst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oval" w="lg" len="lg"/>
                      <a:tailEnd type="non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cxnSp>
                  <p:nvCxnSpPr>
                    <p:cNvPr id="64" name="직선 화살표 연결선 63">
                      <a:extLst>
                        <a:ext uri="{FF2B5EF4-FFF2-40B4-BE49-F238E27FC236}">
                          <a16:creationId xmlns="" xmlns:a16="http://schemas.microsoft.com/office/drawing/2014/main" id="{F347C070-A1EE-40CA-9E38-0DF5524EE7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060353" y="3781265"/>
                      <a:ext cx="0" cy="1295999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그룹 40">
                    <a:extLst>
                      <a:ext uri="{FF2B5EF4-FFF2-40B4-BE49-F238E27FC236}">
                        <a16:creationId xmlns="" xmlns:a16="http://schemas.microsoft.com/office/drawing/2014/main" id="{3B349420-39D7-4FC2-A25B-3A1A0A30740D}"/>
                      </a:ext>
                    </a:extLst>
                  </p:cNvPr>
                  <p:cNvGrpSpPr/>
                  <p:nvPr/>
                </p:nvGrpSpPr>
                <p:grpSpPr>
                  <a:xfrm>
                    <a:off x="387353" y="2479429"/>
                    <a:ext cx="8399764" cy="3073660"/>
                    <a:chOff x="387353" y="2479429"/>
                    <a:chExt cx="8399764" cy="3073660"/>
                  </a:xfrm>
                </p:grpSpPr>
                <p:sp>
                  <p:nvSpPr>
                    <p:cNvPr id="46" name="타원 45">
                      <a:extLst>
                        <a:ext uri="{FF2B5EF4-FFF2-40B4-BE49-F238E27FC236}">
                          <a16:creationId xmlns="" xmlns:a16="http://schemas.microsoft.com/office/drawing/2014/main" id="{91D0BFCF-9494-4D75-9D91-5E993E95E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9222" y="3822517"/>
                      <a:ext cx="360226" cy="495712"/>
                    </a:xfrm>
                    <a:prstGeom prst="ellipse">
                      <a:avLst/>
                    </a:prstGeom>
                    <a:solidFill>
                      <a:srgbClr val="0070C0">
                        <a:alpha val="62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50" name="그룹 49">
                      <a:extLst>
                        <a:ext uri="{FF2B5EF4-FFF2-40B4-BE49-F238E27FC236}">
                          <a16:creationId xmlns="" xmlns:a16="http://schemas.microsoft.com/office/drawing/2014/main" id="{576F0AED-5C56-47CE-8471-35D15DEF33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353" y="2479429"/>
                      <a:ext cx="8399764" cy="3073660"/>
                      <a:chOff x="387353" y="2479429"/>
                      <a:chExt cx="8399764" cy="3073660"/>
                    </a:xfrm>
                  </p:grpSpPr>
                  <p:sp>
                    <p:nvSpPr>
                      <p:cNvPr id="57" name="오른쪽 대괄호 56">
                        <a:extLst>
                          <a:ext uri="{FF2B5EF4-FFF2-40B4-BE49-F238E27FC236}">
                            <a16:creationId xmlns="" xmlns:a16="http://schemas.microsoft.com/office/drawing/2014/main" id="{F67698F9-DE7C-4055-894B-2CC0A46DF5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V="1">
                        <a:off x="5851038" y="2617010"/>
                        <a:ext cx="1491670" cy="4380488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25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oval" w="lg" len="lg"/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grpSp>
                    <p:nvGrpSpPr>
                      <p:cNvPr id="59" name="그룹 58">
                        <a:extLst>
                          <a:ext uri="{FF2B5EF4-FFF2-40B4-BE49-F238E27FC236}">
                            <a16:creationId xmlns="" xmlns:a16="http://schemas.microsoft.com/office/drawing/2014/main" id="{20A9CE78-06A6-4955-B315-263007B85A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353" y="2479429"/>
                        <a:ext cx="4019272" cy="1506049"/>
                        <a:chOff x="973803" y="2461909"/>
                        <a:chExt cx="4061924" cy="1506049"/>
                      </a:xfrm>
                    </p:grpSpPr>
                    <p:sp>
                      <p:nvSpPr>
                        <p:cNvPr id="60" name="오른쪽 대괄호 59">
                          <a:extLst>
                            <a:ext uri="{FF2B5EF4-FFF2-40B4-BE49-F238E27FC236}">
                              <a16:creationId xmlns="" xmlns:a16="http://schemas.microsoft.com/office/drawing/2014/main" id="{40FAA6BB-1864-4A64-A209-541EF5F95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3118170" y="1871010"/>
                          <a:ext cx="1326657" cy="2508456"/>
                        </a:xfrm>
                        <a:prstGeom prst="rightBracket">
                          <a:avLst>
                            <a:gd name="adj" fmla="val 0"/>
                          </a:avLst>
                        </a:prstGeom>
                        <a:ln w="25400">
                          <a:solidFill>
                            <a:srgbClr val="404040"/>
                          </a:solidFill>
                          <a:headEnd type="none" w="lg" len="lg"/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" name="직사각형 60">
                          <a:extLst>
                            <a:ext uri="{FF2B5EF4-FFF2-40B4-BE49-F238E27FC236}">
                              <a16:creationId xmlns="" xmlns:a16="http://schemas.microsoft.com/office/drawing/2014/main" id="{F2BA9776-CFAD-44BD-BC6D-9CAF77B6EB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3803" y="3609171"/>
                          <a:ext cx="1025573" cy="3587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rgbClr val="40404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6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START</a:t>
                          </a:r>
                          <a:endParaRPr lang="ko-KR" altLang="en-US" sz="6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62" name="직선 화살표 연결선 61">
                          <a:extLst>
                            <a:ext uri="{FF2B5EF4-FFF2-40B4-BE49-F238E27FC236}">
                              <a16:creationId xmlns="" xmlns:a16="http://schemas.microsoft.com/office/drawing/2014/main" id="{6E8B44DC-583B-49C2-B2EE-0EDB6E4ADE2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2271551" y="3518565"/>
                          <a:ext cx="0" cy="540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40404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33" name="자유형 23">
                  <a:extLst>
                    <a:ext uri="{FF2B5EF4-FFF2-40B4-BE49-F238E27FC236}">
                      <a16:creationId xmlns="" xmlns:a16="http://schemas.microsoft.com/office/drawing/2014/main" id="{E987492F-1A10-49DA-80D1-2D0393C97B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1750" y="1027079"/>
                  <a:ext cx="194974" cy="164646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="" xmlns:a16="http://schemas.microsoft.com/office/drawing/2014/main" id="{A08CF9D8-39D1-4464-9143-E1C5166C61DE}"/>
                    </a:ext>
                  </a:extLst>
                </p:cNvPr>
                <p:cNvSpPr/>
                <p:nvPr/>
              </p:nvSpPr>
              <p:spPr>
                <a:xfrm>
                  <a:off x="6673732" y="491922"/>
                  <a:ext cx="2256195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MBTI </a:t>
                  </a: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검사</a:t>
                  </a:r>
                  <a:endParaRPr lang="en-US" altLang="ko-KR" sz="1400" b="1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="" xmlns:a16="http://schemas.microsoft.com/office/drawing/2014/main" id="{9B6D9EE9-2E88-4730-9374-A25AF8D17B7B}"/>
                    </a:ext>
                  </a:extLst>
                </p:cNvPr>
                <p:cNvSpPr/>
                <p:nvPr/>
              </p:nvSpPr>
              <p:spPr>
                <a:xfrm>
                  <a:off x="8260594" y="486765"/>
                  <a:ext cx="2337287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b="1" dirty="0">
                      <a:highlight>
                        <a:srgbClr val="FFFF00"/>
                      </a:highlight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그래프 결과</a:t>
                  </a: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</a:t>
                  </a:r>
                  <a:r>
                    <a:rPr lang="en-US" altLang="ko-KR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+ </a:t>
                  </a:r>
                  <a:r>
                    <a:rPr lang="en-US" altLang="ko-KR" sz="1400" b="1" dirty="0">
                      <a:highlight>
                        <a:srgbClr val="FFFF00"/>
                      </a:highlight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MBTI</a:t>
                  </a:r>
                  <a:r>
                    <a:rPr lang="ko-KR" altLang="en-US" sz="1400" b="1" dirty="0">
                      <a:highlight>
                        <a:srgbClr val="FFFF00"/>
                      </a:highlight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유형</a:t>
                  </a:r>
                  <a:endParaRPr lang="en-US" altLang="ko-KR" sz="1400" b="1" dirty="0">
                    <a:highlight>
                      <a:srgbClr val="FFFF00"/>
                    </a:highlight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="" xmlns:a16="http://schemas.microsoft.com/office/drawing/2014/main" id="{FD5640B1-98B5-4B69-8F64-EF261B9FC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26586" y="324526"/>
                  <a:ext cx="190521" cy="18709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6">
                  <a:extLst>
                    <a:ext uri="{FF2B5EF4-FFF2-40B4-BE49-F238E27FC236}">
                      <a16:creationId xmlns="" xmlns:a16="http://schemas.microsoft.com/office/drawing/2014/main" id="{A2698FD8-9197-4C2B-A3F3-AC09B4B35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7742554" y="318434"/>
                  <a:ext cx="180166" cy="194169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4879050E-037D-402B-B089-5B4472974633}"/>
                  </a:ext>
                </a:extLst>
              </p:cNvPr>
              <p:cNvSpPr/>
              <p:nvPr/>
            </p:nvSpPr>
            <p:spPr>
              <a:xfrm>
                <a:off x="11548460" y="1189481"/>
                <a:ext cx="464420" cy="158489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white"/>
                    </a:solidFill>
                  </a:rPr>
                  <a:t>GOAL</a:t>
                </a:r>
                <a:endParaRPr lang="ko-KR" altLang="en-US" sz="8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65" name="Picture 10" descr="Python - Wikiversity">
            <a:extLst>
              <a:ext uri="{FF2B5EF4-FFF2-40B4-BE49-F238E27FC236}">
                <a16:creationId xmlns="" xmlns:a16="http://schemas.microsoft.com/office/drawing/2014/main" id="{77C7BE06-4BE1-49C7-8716-9ABEB39B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70" y="6251552"/>
            <a:ext cx="543449" cy="5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A1D25930-6EE8-423F-9A66-4FEA0590A52A}"/>
              </a:ext>
            </a:extLst>
          </p:cNvPr>
          <p:cNvGrpSpPr/>
          <p:nvPr/>
        </p:nvGrpSpPr>
        <p:grpSpPr>
          <a:xfrm>
            <a:off x="304800" y="2655960"/>
            <a:ext cx="5387143" cy="3942970"/>
            <a:chOff x="5296643" y="2624136"/>
            <a:chExt cx="5387143" cy="3942970"/>
          </a:xfrm>
        </p:grpSpPr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01AF22F8-3F54-4BA0-8C55-7ACA7034C9CF}"/>
                </a:ext>
              </a:extLst>
            </p:cNvPr>
            <p:cNvSpPr txBox="1"/>
            <p:nvPr/>
          </p:nvSpPr>
          <p:spPr>
            <a:xfrm>
              <a:off x="9049493" y="4195511"/>
              <a:ext cx="163429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재귀함수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</a:t>
              </a:r>
            </a:p>
            <a:p>
              <a:pPr algn="ctr"/>
              <a:r>
                <a:rPr lang="en-US" altLang="ko-KR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MBTI </a:t>
              </a: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수치에 따른 원 그리기</a:t>
              </a:r>
              <a:endPara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E1A6E090-10CB-46D2-8ECC-A35C6B551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6643" y="2624136"/>
              <a:ext cx="3752850" cy="394297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C7EDD22-7B82-402E-A14B-B63648E8A5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976"/>
          <a:stretch/>
        </p:blipFill>
        <p:spPr>
          <a:xfrm>
            <a:off x="6289672" y="2650094"/>
            <a:ext cx="4890915" cy="3954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3F9E119-4B95-4D62-80B2-0BF7DB0F3B53}"/>
              </a:ext>
            </a:extLst>
          </p:cNvPr>
          <p:cNvSpPr txBox="1"/>
          <p:nvPr/>
        </p:nvSpPr>
        <p:spPr>
          <a:xfrm>
            <a:off x="3039930" y="1431192"/>
            <a:ext cx="611213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 결과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 </a:t>
            </a:r>
            <a:r>
              <a:rPr lang="en-US" altLang="ko-KR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 </a:t>
            </a: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유형</a:t>
            </a:r>
            <a:endParaRPr lang="en-US" altLang="ko-KR" sz="2000" b="1" dirty="0">
              <a:highlight>
                <a:srgbClr val="FFFF00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코드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파일과 모듈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 </a:t>
            </a:r>
            <a:r>
              <a:rPr lang="ko-KR" altLang="en-US" sz="2000" b="1" u="sng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endParaRPr lang="ko-KR" altLang="en-US" sz="2000" u="sng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B986E5B3-7E2C-45AD-8EFB-22B24AE9191B}"/>
              </a:ext>
            </a:extLst>
          </p:cNvPr>
          <p:cNvSpPr/>
          <p:nvPr/>
        </p:nvSpPr>
        <p:spPr>
          <a:xfrm>
            <a:off x="10122394" y="511618"/>
            <a:ext cx="19989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</a:t>
            </a: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별 직업</a:t>
            </a:r>
            <a:r>
              <a: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</a:t>
            </a: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학과</a:t>
            </a:r>
            <a:endParaRPr lang="en-US" altLang="ko-KR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MBTI_result</a:t>
            </a:r>
            <a:r>
              <a: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결과지</a:t>
            </a:r>
            <a:endParaRPr lang="en-US" altLang="ko-KR" sz="1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56161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0" y="0"/>
            <a:ext cx="7792944" cy="1783976"/>
            <a:chOff x="0" y="0"/>
            <a:chExt cx="7792944" cy="1783976"/>
          </a:xfrm>
        </p:grpSpPr>
        <p:grpSp>
          <p:nvGrpSpPr>
            <p:cNvPr id="5" name="그룹 4"/>
            <p:cNvGrpSpPr/>
            <p:nvPr/>
          </p:nvGrpSpPr>
          <p:grpSpPr>
            <a:xfrm rot="0">
              <a:off x="0" y="0"/>
              <a:ext cx="7792944" cy="1783976"/>
              <a:chOff x="0" y="0"/>
              <a:chExt cx="7792944" cy="1783976"/>
            </a:xfrm>
          </p:grpSpPr>
          <p:sp>
            <p:nvSpPr>
              <p:cNvPr id="7" name="한쪽 모서리가 둥근 사각형 4"/>
              <p:cNvSpPr/>
              <p:nvPr/>
            </p:nvSpPr>
            <p:spPr>
              <a:xfrm flipV="1">
                <a:off x="0" y="0"/>
                <a:ext cx="1425388" cy="1486460"/>
              </a:xfrm>
              <a:prstGeom prst="round1Rect">
                <a:avLst>
                  <a:gd name="adj" fmla="val 16667"/>
                </a:avLst>
              </a:prstGeom>
              <a:solidFill>
                <a:srgbClr val="2574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6"/>
              <p:cNvSpPr/>
              <p:nvPr/>
            </p:nvSpPr>
            <p:spPr>
              <a:xfrm>
                <a:off x="304800" y="995082"/>
                <a:ext cx="788894" cy="788894"/>
              </a:xfrm>
              <a:prstGeom prst="roundRect">
                <a:avLst>
                  <a:gd name="adj" fmla="val 1103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sz="2400" b="1">
                    <a:solidFill>
                      <a:srgbClr val="2574db"/>
                    </a:solidFill>
                  </a:rPr>
                  <a:t>코드</a:t>
                </a:r>
                <a:endParaRPr lang="ko-KR" altLang="en-US" sz="2400" b="1">
                  <a:solidFill>
                    <a:srgbClr val="2574db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10"/>
              <p:cNvSpPr/>
              <p:nvPr/>
            </p:nvSpPr>
            <p:spPr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696944" y="85204"/>
                <a:ext cx="6096000" cy="11042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3600" b="1" i="1" kern="0">
                    <a:solidFill>
                      <a:srgbClr val="2574db"/>
                    </a:solidFill>
                  </a:rPr>
                  <a:t>MBTI with Python </a:t>
                </a:r>
                <a:endParaRPr lang="en-US" altLang="ko-KR" sz="3600" b="1" i="1" kern="0">
                  <a:solidFill>
                    <a:srgbClr val="2574db"/>
                  </a:solidFill>
                </a:endParaRPr>
              </a:p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900" b="1" kern="0">
                    <a:solidFill>
                      <a:srgbClr val="5793e3"/>
                    </a:solidFill>
                  </a:rPr>
                  <a:t>MBTI </a:t>
                </a:r>
                <a:r>
                  <a:rPr lang="ko-KR" altLang="en-US" sz="900" b="1" kern="0">
                    <a:solidFill>
                      <a:srgbClr val="5793e3"/>
                    </a:solidFill>
                  </a:rPr>
                  <a:t>검사로 당신에게 어울리는 직업과 학과까지 알아보세요</a:t>
                </a:r>
                <a:r>
                  <a:rPr lang="en-US" altLang="ko-KR" sz="900" b="1" kern="0">
                    <a:solidFill>
                      <a:srgbClr val="5793e3"/>
                    </a:solidFill>
                  </a:rPr>
                  <a:t>.</a:t>
                </a:r>
                <a:endParaRPr lang="ko-KR" altLang="en-US" sz="6000" b="1" kern="0">
                  <a:solidFill>
                    <a:srgbClr val="5793e3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68314" y="174981"/>
              <a:ext cx="10887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100" b="1" kern="0">
                  <a:solidFill>
                    <a:prstClr val="white"/>
                  </a:solidFill>
                </a:rPr>
                <a:t>Py </a:t>
              </a:r>
              <a:r>
                <a:rPr lang="en-US" altLang="ko-KR" sz="1400" b="1" kern="0">
                  <a:solidFill>
                    <a:prstClr val="white"/>
                  </a:solidFill>
                </a:rPr>
                <a:t>-</a:t>
              </a:r>
              <a:endParaRPr lang="en-US" altLang="ko-KR" sz="1400" b="1" kern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en-US" altLang="ko-KR" sz="2100" b="1" kern="0">
                  <a:solidFill>
                    <a:prstClr val="white"/>
                  </a:solidFill>
                </a:rPr>
                <a:t>Throne</a:t>
              </a:r>
              <a:endParaRPr lang="ko-KR" altLang="en-US" sz="2100">
                <a:solidFill>
                  <a:prstClr val="white"/>
                </a:solidFill>
              </a:endParaRPr>
            </a:p>
          </p:txBody>
        </p:sp>
      </p:grpSp>
      <p:pic>
        <p:nvPicPr>
          <p:cNvPr id="58" name="Picture 10" descr="Python - Wikiversity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40970" y="6251552"/>
            <a:ext cx="543449" cy="543449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039930" y="1431192"/>
            <a:ext cx="7082464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highlight>
                  <a:srgbClr val="ffff00"/>
                </a:highlight>
                <a:latin typeface="KoPubWorld돋움체 Bold"/>
                <a:ea typeface="KoPubWorld돋움체 Bold"/>
                <a:cs typeface="KoPubWorld돋움체 Bold"/>
              </a:rPr>
              <a:t>MBTI</a:t>
            </a:r>
            <a:r>
              <a:rPr lang="ko-KR" altLang="en-US" sz="2000" b="1">
                <a:highlight>
                  <a:srgbClr val="ffff00"/>
                </a:highlight>
                <a:latin typeface="KoPubWorld돋움체 Bold"/>
                <a:ea typeface="KoPubWorld돋움체 Bold"/>
                <a:cs typeface="KoPubWorld돋움체 Bold"/>
              </a:rPr>
              <a:t>별 직업</a:t>
            </a:r>
            <a:r>
              <a:rPr lang="en-US" altLang="ko-KR" sz="2000" b="1">
                <a:highlight>
                  <a:srgbClr val="ffff00"/>
                </a:highlight>
                <a:latin typeface="KoPubWorld돋움체 Bold"/>
                <a:ea typeface="KoPubWorld돋움체 Bold"/>
                <a:cs typeface="KoPubWorld돋움체 Bold"/>
              </a:rPr>
              <a:t>+</a:t>
            </a:r>
            <a:r>
              <a:rPr lang="ko-KR" altLang="en-US" sz="2000" b="1">
                <a:highlight>
                  <a:srgbClr val="ffff00"/>
                </a:highlight>
                <a:latin typeface="KoPubWorld돋움체 Bold"/>
                <a:ea typeface="KoPubWorld돋움체 Bold"/>
                <a:cs typeface="KoPubWorld돋움체 Bold"/>
              </a:rPr>
              <a:t>학과</a:t>
            </a:r>
            <a:endParaRPr lang="ko-KR" altLang="en-US" sz="2000" b="1">
              <a:highlight>
                <a:srgbClr val="ffff00"/>
              </a:highlight>
              <a:latin typeface="KoPubWorld돋움체 Bold"/>
              <a:ea typeface="KoPubWorld돋움체 Bold"/>
              <a:cs typeface="KoPubWorld돋움체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주요 코드</a:t>
            </a: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: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# </a:t>
            </a:r>
            <a:r>
              <a:rPr lang="ko-KR" altLang="en-US" sz="2000" b="1" u="sng">
                <a:latin typeface="KoPubWorld돋움체 Bold"/>
                <a:ea typeface="KoPubWorld돋움체 Bold"/>
                <a:cs typeface="KoPubWorld돋움체 Bold"/>
              </a:rPr>
              <a:t>파일과 모듈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# </a:t>
            </a:r>
            <a:r>
              <a:rPr lang="ko-KR" altLang="en-US" sz="2000" b="1" u="sng">
                <a:latin typeface="KoPubWorld돋움체 Bold"/>
                <a:ea typeface="KoPubWorld돋움체 Bold"/>
                <a:cs typeface="KoPubWorld돋움체 Bold"/>
              </a:rPr>
              <a:t>집합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# </a:t>
            </a:r>
            <a:r>
              <a:rPr lang="ko-KR" altLang="en-US" sz="2000" b="1" u="sng">
                <a:latin typeface="KoPubWorld돋움체 Bold"/>
                <a:ea typeface="KoPubWorld돋움체 Bold"/>
                <a:cs typeface="KoPubWorld돋움체 Bold"/>
              </a:rPr>
              <a:t>정렬</a:t>
            </a: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 # </a:t>
            </a:r>
            <a:r>
              <a:rPr lang="ko-KR" altLang="en-US" sz="2000" b="1" u="sng">
                <a:latin typeface="KoPubWorld돋움체 Bold"/>
                <a:ea typeface="KoPubWorld돋움체 Bold"/>
                <a:cs typeface="KoPubWorld돋움체 Bold"/>
              </a:rPr>
              <a:t>사전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# </a:t>
            </a:r>
            <a:r>
              <a:rPr lang="ko-KR" altLang="en-US" sz="2000" b="1" u="sng">
                <a:latin typeface="KoPubWorld돋움체 Bold"/>
                <a:ea typeface="KoPubWorld돋움체 Bold"/>
                <a:cs typeface="KoPubWorld돋움체 Bold"/>
              </a:rPr>
              <a:t>함수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# </a:t>
            </a:r>
            <a:r>
              <a:rPr lang="ko-KR" altLang="en-US" sz="2000" b="1" u="sng">
                <a:latin typeface="KoPubWorld돋움체 Bold"/>
                <a:ea typeface="KoPubWorld돋움체 Bold"/>
                <a:cs typeface="KoPubWorld돋움체 Bold"/>
              </a:rPr>
              <a:t>반복문</a:t>
            </a:r>
            <a:endParaRPr lang="ko-KR" altLang="en-US" sz="2000" u="sng">
              <a:latin typeface="KoPubWorld돋움체 Medium"/>
              <a:ea typeface="KoPubWorld돋움체 Medium"/>
              <a:cs typeface="KoPubWorld돋움체 Medium"/>
            </a:endParaRPr>
          </a:p>
        </p:txBody>
      </p:sp>
      <p:grpSp>
        <p:nvGrpSpPr>
          <p:cNvPr id="84" name="그룹 83"/>
          <p:cNvGrpSpPr/>
          <p:nvPr/>
        </p:nvGrpSpPr>
        <p:grpSpPr>
          <a:xfrm rot="0">
            <a:off x="6551720" y="201235"/>
            <a:ext cx="5461160" cy="1146735"/>
            <a:chOff x="6551720" y="201235"/>
            <a:chExt cx="5461160" cy="1146735"/>
          </a:xfrm>
        </p:grpSpPr>
        <p:sp>
          <p:nvSpPr>
            <p:cNvPr id="85" name="타원 84"/>
            <p:cNvSpPr/>
            <p:nvPr/>
          </p:nvSpPr>
          <p:spPr>
            <a:xfrm>
              <a:off x="10350221" y="583782"/>
              <a:ext cx="166293" cy="178095"/>
            </a:xfrm>
            <a:prstGeom prst="ellipse">
              <a:avLst/>
            </a:prstGeom>
            <a:solidFill>
              <a:srgbClr val="0070c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 rot="0">
              <a:off x="6551720" y="201235"/>
              <a:ext cx="5461160" cy="1146735"/>
              <a:chOff x="6551720" y="201235"/>
              <a:chExt cx="5461160" cy="1146735"/>
            </a:xfrm>
          </p:grpSpPr>
          <p:grpSp>
            <p:nvGrpSpPr>
              <p:cNvPr id="87" name="그룹 86"/>
              <p:cNvGrpSpPr/>
              <p:nvPr/>
            </p:nvGrpSpPr>
            <p:grpSpPr>
              <a:xfrm rot="0">
                <a:off x="6551720" y="201235"/>
                <a:ext cx="5228950" cy="1104278"/>
                <a:chOff x="6551720" y="201235"/>
                <a:chExt cx="5228950" cy="1104278"/>
              </a:xfrm>
            </p:grpSpPr>
            <p:grpSp>
              <p:nvGrpSpPr>
                <p:cNvPr id="89" name="그룹 88"/>
                <p:cNvGrpSpPr/>
                <p:nvPr/>
              </p:nvGrpSpPr>
              <p:grpSpPr>
                <a:xfrm rot="0">
                  <a:off x="6551720" y="201235"/>
                  <a:ext cx="5228950" cy="1104278"/>
                  <a:chOff x="387353" y="2479428"/>
                  <a:chExt cx="11327021" cy="3073661"/>
                </a:xfrm>
              </p:grpSpPr>
              <p:grpSp>
                <p:nvGrpSpPr>
                  <p:cNvPr id="96" name="그룹 95"/>
                  <p:cNvGrpSpPr/>
                  <p:nvPr/>
                </p:nvGrpSpPr>
                <p:grpSpPr>
                  <a:xfrm rot="0">
                    <a:off x="8787112" y="2479428"/>
                    <a:ext cx="2927262" cy="2615355"/>
                    <a:chOff x="8172007" y="2461909"/>
                    <a:chExt cx="2888346" cy="2615355"/>
                  </a:xfrm>
                </p:grpSpPr>
                <p:sp>
                  <p:nvSpPr>
                    <p:cNvPr id="105" name="오른쪽 대괄호 104"/>
                    <p:cNvSpPr/>
                    <p:nvPr/>
                  </p:nvSpPr>
                  <p:spPr>
                    <a:xfrm rot="16200000">
                      <a:off x="8952852" y="1681064"/>
                      <a:ext cx="1326655" cy="2888346"/>
                    </a:xfrm>
                    <a:prstGeom prst="rightBracket">
                      <a:avLst>
                        <a:gd name="adj" fmla="val 0"/>
                      </a:avLst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oval" w="lg" len="lg"/>
                      <a:tailEnd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cxnSp>
                  <p:nvCxnSpPr>
                    <p:cNvPr id="106" name="직선 화살표 연결선 105"/>
                    <p:cNvCxnSpPr/>
                    <p:nvPr/>
                  </p:nvCxnSpPr>
                  <p:spPr>
                    <a:xfrm>
                      <a:off x="11060353" y="3781265"/>
                      <a:ext cx="0" cy="1295999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" name="그룹 96"/>
                  <p:cNvGrpSpPr/>
                  <p:nvPr/>
                </p:nvGrpSpPr>
                <p:grpSpPr>
                  <a:xfrm rot="0">
                    <a:off x="387353" y="2479429"/>
                    <a:ext cx="8399764" cy="3073660"/>
                    <a:chOff x="387353" y="2479429"/>
                    <a:chExt cx="8399764" cy="3073660"/>
                  </a:xfrm>
                </p:grpSpPr>
                <p:sp>
                  <p:nvSpPr>
                    <p:cNvPr id="98" name="타원 97"/>
                    <p:cNvSpPr/>
                    <p:nvPr/>
                  </p:nvSpPr>
                  <p:spPr>
                    <a:xfrm>
                      <a:off x="4239222" y="3822517"/>
                      <a:ext cx="360226" cy="495712"/>
                    </a:xfrm>
                    <a:prstGeom prst="ellipse">
                      <a:avLst/>
                    </a:prstGeom>
                    <a:solidFill>
                      <a:srgbClr val="0070c0">
                        <a:alpha val="62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99" name="그룹 98"/>
                    <p:cNvGrpSpPr/>
                    <p:nvPr/>
                  </p:nvGrpSpPr>
                  <p:grpSpPr>
                    <a:xfrm rot="0">
                      <a:off x="387353" y="2479429"/>
                      <a:ext cx="8399764" cy="3073660"/>
                      <a:chOff x="387353" y="2479429"/>
                      <a:chExt cx="8399764" cy="3073660"/>
                    </a:xfrm>
                  </p:grpSpPr>
                  <p:sp>
                    <p:nvSpPr>
                      <p:cNvPr id="100" name="오른쪽 대괄호 99"/>
                      <p:cNvSpPr/>
                      <p:nvPr/>
                    </p:nvSpPr>
                    <p:spPr>
                      <a:xfrm rot="5400000" flipV="1">
                        <a:off x="5851038" y="2617010"/>
                        <a:ext cx="1491670" cy="4380488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25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oval" w="lg" len="lg"/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grpSp>
                    <p:nvGrpSpPr>
                      <p:cNvPr id="101" name="그룹 100"/>
                      <p:cNvGrpSpPr/>
                      <p:nvPr/>
                    </p:nvGrpSpPr>
                    <p:grpSpPr>
                      <a:xfrm rot="0">
                        <a:off x="387353" y="2479429"/>
                        <a:ext cx="4019272" cy="1506049"/>
                        <a:chOff x="973803" y="2461909"/>
                        <a:chExt cx="4061924" cy="1506049"/>
                      </a:xfrm>
                    </p:grpSpPr>
                    <p:sp>
                      <p:nvSpPr>
                        <p:cNvPr id="102" name="오른쪽 대괄호 101"/>
                        <p:cNvSpPr/>
                        <p:nvPr/>
                      </p:nvSpPr>
                      <p:spPr>
                        <a:xfrm rot="16200000">
                          <a:off x="3118170" y="1871010"/>
                          <a:ext cx="1326657" cy="2508456"/>
                        </a:xfrm>
                        <a:prstGeom prst="rightBracket">
                          <a:avLst>
                            <a:gd name="adj" fmla="val 0"/>
                          </a:avLst>
                        </a:prstGeom>
                        <a:ln w="25400">
                          <a:solidFill>
                            <a:srgbClr val="404040"/>
                          </a:solidFill>
                          <a:headEnd w="lg" len="lg"/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ko-KR" altLang="en-US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" name="직사각형 102"/>
                        <p:cNvSpPr/>
                        <p:nvPr/>
                      </p:nvSpPr>
                      <p:spPr>
                        <a:xfrm>
                          <a:off x="973803" y="3609171"/>
                          <a:ext cx="1025573" cy="3587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rgbClr val="40404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600" b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START</a:t>
                          </a:r>
                          <a:endParaRPr lang="ko-KR" altLang="en-US" sz="6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04" name="직선 화살표 연결선 103"/>
                        <p:cNvCxnSpPr/>
                        <p:nvPr/>
                      </p:nvCxnSpPr>
                      <p:spPr>
                        <a:xfrm rot="5400000">
                          <a:off x="2271551" y="3518565"/>
                          <a:ext cx="0" cy="540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40404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90" name="자유형 23"/>
                <p:cNvSpPr/>
                <p:nvPr/>
              </p:nvSpPr>
              <p:spPr>
                <a:xfrm>
                  <a:off x="9331750" y="1027079"/>
                  <a:ext cx="194974" cy="164646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6673732" y="491922"/>
                  <a:ext cx="2256195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400" b="1">
                      <a:latin typeface="KoPub돋움체 Bold"/>
                      <a:ea typeface="KoPub돋움체 Bold"/>
                    </a:rPr>
                    <a:t>MBTI </a:t>
                  </a:r>
                  <a:r>
                    <a:rPr lang="ko-KR" altLang="en-US" sz="1400" b="1">
                      <a:latin typeface="KoPub돋움체 Bold"/>
                      <a:ea typeface="KoPub돋움체 Bold"/>
                    </a:rPr>
                    <a:t>검사</a:t>
                  </a:r>
                  <a:endParaRPr lang="en-US" altLang="ko-KR" sz="1400" b="1">
                    <a:latin typeface="KoPub돋움체 Bold"/>
                    <a:ea typeface="KoPub돋움체 Bold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8260594" y="486765"/>
                  <a:ext cx="2337287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400" b="1">
                      <a:latin typeface="KoPub돋움체 Bold"/>
                      <a:ea typeface="KoPub돋움체 Bold"/>
                    </a:rPr>
                    <a:t>그래프 결과 </a:t>
                  </a:r>
                  <a:r>
                    <a:rPr lang="en-US" altLang="ko-KR" sz="1400" b="1">
                      <a:latin typeface="KoPub돋움체 Bold"/>
                      <a:ea typeface="KoPub돋움체 Bold"/>
                    </a:rPr>
                    <a:t>+ MBTI</a:t>
                  </a:r>
                  <a:r>
                    <a:rPr lang="ko-KR" altLang="en-US" sz="1400" b="1">
                      <a:latin typeface="KoPub돋움체 Bold"/>
                      <a:ea typeface="KoPub돋움체 Bold"/>
                    </a:rPr>
                    <a:t> 유형</a:t>
                  </a:r>
                  <a:endParaRPr lang="en-US" altLang="ko-KR" sz="1400" b="1">
                    <a:latin typeface="KoPub돋움체 Bold"/>
                    <a:ea typeface="KoPub돋움체 Bold"/>
                  </a:endParaRPr>
                </a:p>
              </p:txBody>
            </p:sp>
            <p:sp>
              <p:nvSpPr>
                <p:cNvPr id="93" name="Freeform 9"/>
                <p:cNvSpPr/>
                <p:nvPr/>
              </p:nvSpPr>
              <p:spPr>
                <a:xfrm>
                  <a:off x="11026586" y="324526"/>
                  <a:ext cx="190521" cy="18709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6"/>
                <p:cNvSpPr/>
                <p:nvPr/>
              </p:nvSpPr>
              <p:spPr>
                <a:xfrm rot="10800000" flipH="1" flipV="1">
                  <a:off x="7742554" y="318434"/>
                  <a:ext cx="180166" cy="194169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8" name="직사각형 87"/>
              <p:cNvSpPr/>
              <p:nvPr/>
            </p:nvSpPr>
            <p:spPr>
              <a:xfrm>
                <a:off x="11548460" y="1189481"/>
                <a:ext cx="464420" cy="158489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00" b="1">
                    <a:solidFill>
                      <a:prstClr val="white"/>
                    </a:solidFill>
                  </a:rPr>
                  <a:t>GOAL</a:t>
                </a:r>
                <a:endParaRPr lang="ko-KR" altLang="en-US" sz="8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 rot="0">
            <a:off x="99585" y="2711345"/>
            <a:ext cx="6849581" cy="1555426"/>
            <a:chOff x="105048" y="2534062"/>
            <a:chExt cx="7619584" cy="1555426"/>
          </a:xfrm>
        </p:grpSpPr>
        <p:grpSp>
          <p:nvGrpSpPr>
            <p:cNvPr id="25" name="그룹 24"/>
            <p:cNvGrpSpPr/>
            <p:nvPr/>
          </p:nvGrpSpPr>
          <p:grpSpPr>
            <a:xfrm rot="0">
              <a:off x="105048" y="2534062"/>
              <a:ext cx="7162800" cy="1450532"/>
              <a:chOff x="2514600" y="3067050"/>
              <a:chExt cx="7162800" cy="145053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514600" y="3067050"/>
                <a:ext cx="7162800" cy="72390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514600" y="3822257"/>
                <a:ext cx="5638800" cy="695325"/>
              </a:xfrm>
              <a:prstGeom prst="rect">
                <a:avLst/>
              </a:prstGeom>
            </p:spPr>
          </p:pic>
        </p:grpSp>
        <p:sp>
          <p:nvSpPr>
            <p:cNvPr id="107" name="TextBox 106"/>
            <p:cNvSpPr txBox="1"/>
            <p:nvPr/>
          </p:nvSpPr>
          <p:spPr>
            <a:xfrm>
              <a:off x="5641175" y="3289269"/>
              <a:ext cx="2083457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KoPubWorld돋움체 Medium"/>
                  <a:ea typeface="KoPubWorld돋움체 Medium"/>
                  <a:cs typeface="KoPubWorld돋움체 Medium"/>
                </a:rPr>
                <a:t>파일 입출력</a:t>
              </a:r>
              <a:r>
                <a:rPr lang="en-US" altLang="ko-KR">
                  <a:latin typeface="KoPubWorld돋움체 Medium"/>
                  <a:ea typeface="KoPubWorld돋움체 Medium"/>
                  <a:cs typeface="KoPubWorld돋움체 Medium"/>
                </a:rPr>
                <a:t>:</a:t>
              </a:r>
              <a:endParaRPr lang="en-US" altLang="ko-KR">
                <a:latin typeface="KoPubWorld돋움체 Medium"/>
                <a:ea typeface="KoPubWorld돋움체 Medium"/>
                <a:cs typeface="KoPubWorld돋움체 Medium"/>
              </a:endParaRPr>
            </a:p>
            <a:p>
              <a:pPr algn="ctr">
                <a:defRPr/>
              </a:pPr>
              <a:r>
                <a:rPr lang="ko-KR" altLang="en-US" sz="1400">
                  <a:latin typeface="KoPubWorld돋움체 Medium"/>
                  <a:ea typeface="KoPubWorld돋움체 Medium"/>
                  <a:cs typeface="KoPubWorld돋움체 Medium"/>
                </a:rPr>
                <a:t>직업리스트</a:t>
              </a:r>
              <a:r>
                <a:rPr lang="en-US" altLang="ko-KR" sz="1400">
                  <a:latin typeface="KoPubWorld돋움체 Medium"/>
                  <a:ea typeface="KoPubWorld돋움체 Medium"/>
                  <a:cs typeface="KoPubWorld돋움체 Medium"/>
                </a:rPr>
                <a:t>, </a:t>
              </a:r>
              <a:r>
                <a:rPr lang="ko-KR" altLang="en-US" sz="1400">
                  <a:latin typeface="KoPubWorld돋움체 Medium"/>
                  <a:ea typeface="KoPubWorld돋움체 Medium"/>
                  <a:cs typeface="KoPubWorld돋움체 Medium"/>
                </a:rPr>
                <a:t>직업</a:t>
              </a:r>
              <a:r>
                <a:rPr lang="en-US" altLang="ko-KR" sz="1400">
                  <a:latin typeface="KoPubWorld돋움체 Medium"/>
                  <a:ea typeface="KoPubWorld돋움체 Medium"/>
                  <a:cs typeface="KoPubWorld돋움체 Medium"/>
                </a:rPr>
                <a:t>-</a:t>
              </a:r>
              <a:r>
                <a:rPr lang="ko-KR" altLang="en-US" sz="1400">
                  <a:latin typeface="KoPubWorld돋움체 Medium"/>
                  <a:ea typeface="KoPubWorld돋움체 Medium"/>
                  <a:cs typeface="KoPubWorld돋움체 Medium"/>
                </a:rPr>
                <a:t>학과 파일 사용</a:t>
              </a:r>
              <a:endParaRPr lang="en-US" altLang="ko-KR">
                <a:latin typeface="KoPubWorld돋움체 Medium"/>
                <a:ea typeface="KoPubWorld돋움체 Medium"/>
                <a:cs typeface="KoPubWorld돋움체 Medium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 rot="0">
            <a:off x="99585" y="4656128"/>
            <a:ext cx="6438958" cy="1681242"/>
            <a:chOff x="102273" y="4305564"/>
            <a:chExt cx="7440799" cy="1681242"/>
          </a:xfrm>
        </p:grpSpPr>
        <p:grpSp>
          <p:nvGrpSpPr>
            <p:cNvPr id="113" name="그룹 112"/>
            <p:cNvGrpSpPr/>
            <p:nvPr/>
          </p:nvGrpSpPr>
          <p:grpSpPr>
            <a:xfrm rot="0">
              <a:off x="102273" y="4305564"/>
              <a:ext cx="7440799" cy="1681242"/>
              <a:chOff x="481921" y="4434088"/>
              <a:chExt cx="7440799" cy="1681242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81921" y="4434088"/>
                <a:ext cx="4419600" cy="1143000"/>
              </a:xfrm>
              <a:prstGeom prst="rect">
                <a:avLst/>
              </a:prstGeom>
            </p:spPr>
          </p:pic>
          <p:pic>
            <p:nvPicPr>
              <p:cNvPr id="112" name="그림 111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83695" y="5610505"/>
                <a:ext cx="7439025" cy="504825"/>
              </a:xfrm>
              <a:prstGeom prst="rect">
                <a:avLst/>
              </a:prstGeom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4964412" y="4407332"/>
              <a:ext cx="2164319" cy="1002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KoPubWorld돋움체 Medium"/>
                  <a:ea typeface="KoPubWorld돋움체 Medium"/>
                  <a:cs typeface="KoPubWorld돋움체 Medium"/>
                </a:rPr>
                <a:t>집합</a:t>
              </a:r>
              <a:r>
                <a:rPr lang="en-US" altLang="ko-KR">
                  <a:latin typeface="KoPubWorld돋움체 Medium"/>
                  <a:ea typeface="KoPubWorld돋움체 Medium"/>
                  <a:cs typeface="KoPubWorld돋움체 Medium"/>
                </a:rPr>
                <a:t>:</a:t>
              </a:r>
              <a:endParaRPr lang="en-US" altLang="ko-KR">
                <a:latin typeface="KoPubWorld돋움체 Medium"/>
                <a:ea typeface="KoPubWorld돋움체 Medium"/>
                <a:cs typeface="KoPubWorld돋움체 Medium"/>
              </a:endParaRPr>
            </a:p>
            <a:p>
              <a:pPr algn="ctr">
                <a:defRPr/>
              </a:pPr>
              <a:r>
                <a:rPr lang="en-US" altLang="ko-KR" sz="1400">
                  <a:latin typeface="KoPubWorld돋움체 Medium"/>
                  <a:ea typeface="KoPubWorld돋움체 Medium"/>
                  <a:cs typeface="KoPubWorld돋움체 Medium"/>
                </a:rPr>
                <a:t>MBTI </a:t>
              </a:r>
              <a:r>
                <a:rPr lang="ko-KR" altLang="en-US" sz="1400">
                  <a:latin typeface="KoPubWorld돋움체 Medium"/>
                  <a:ea typeface="KoPubWorld돋움체 Medium"/>
                  <a:cs typeface="KoPubWorld돋움체 Medium"/>
                </a:rPr>
                <a:t>추천 직업과 관심 직업에 대해 </a:t>
              </a:r>
              <a:r>
                <a:rPr lang="ko-KR" altLang="en-US" sz="1400" b="1">
                  <a:latin typeface="KoPubWorld돋움체 Medium"/>
                  <a:ea typeface="KoPubWorld돋움체 Medium"/>
                  <a:cs typeface="KoPubWorld돋움체 Medium"/>
                </a:rPr>
                <a:t>합집합</a:t>
              </a:r>
              <a:r>
                <a:rPr lang="en-US" altLang="ko-KR" sz="1400">
                  <a:latin typeface="KoPubWorld돋움체 Medium"/>
                  <a:ea typeface="KoPubWorld돋움체 Medium"/>
                  <a:cs typeface="KoPubWorld돋움체 Medium"/>
                </a:rPr>
                <a:t>, </a:t>
              </a:r>
              <a:r>
                <a:rPr lang="ko-KR" altLang="en-US" sz="1400" b="1">
                  <a:latin typeface="KoPubWorld돋움체 Medium"/>
                  <a:ea typeface="KoPubWorld돋움체 Medium"/>
                  <a:cs typeface="KoPubWorld돋움체 Medium"/>
                </a:rPr>
                <a:t>교집합</a:t>
              </a:r>
              <a:r>
                <a:rPr lang="ko-KR" altLang="en-US" sz="1400">
                  <a:latin typeface="KoPubWorld돋움체 Medium"/>
                  <a:ea typeface="KoPubWorld돋움체 Medium"/>
                  <a:cs typeface="KoPubWorld돋움체 Medium"/>
                </a:rPr>
                <a:t> 사용</a:t>
              </a:r>
              <a:endParaRPr lang="en-US" altLang="ko-KR" sz="1400">
                <a:latin typeface="KoPubWorld돋움체 Medium"/>
                <a:ea typeface="KoPubWorld돋움체 Medium"/>
                <a:cs typeface="KoPubWorld돋움체 Medium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166843" y="3615658"/>
            <a:ext cx="484603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KoPubWorld돋움체 Medium"/>
                <a:ea typeface="KoPubWorld돋움체 Medium"/>
                <a:cs typeface="KoPubWorld돋움체 Medium"/>
              </a:rPr>
              <a:t>정렬</a:t>
            </a:r>
            <a:r>
              <a:rPr lang="en-US" altLang="ko-KR">
                <a:latin typeface="KoPubWorld돋움체 Medium"/>
                <a:ea typeface="KoPubWorld돋움체 Medium"/>
                <a:cs typeface="KoPubWorld돋움체 Medium"/>
              </a:rPr>
              <a:t>:</a:t>
            </a:r>
            <a:endParaRPr lang="en-US" altLang="ko-KR">
              <a:latin typeface="KoPubWorld돋움체 Medium"/>
              <a:ea typeface="KoPubWorld돋움체 Medium"/>
              <a:cs typeface="KoPubWorld돋움체 Medium"/>
            </a:endParaRPr>
          </a:p>
          <a:p>
            <a:pPr algn="ctr">
              <a:defRPr/>
            </a:pP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MBTI 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추천 직업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, 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관심 직업을 리스트에 담아</a:t>
            </a:r>
            <a:endParaRPr lang="ko-KR" altLang="en-US" sz="1400">
              <a:latin typeface="KoPubWorld돋움체 Medium"/>
              <a:ea typeface="KoPubWorld돋움체 Medium"/>
              <a:cs typeface="KoPubWorld돋움체 Medium"/>
            </a:endParaRPr>
          </a:p>
          <a:p>
            <a:pPr algn="ctr">
              <a:defRPr/>
            </a:pP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버블정렬 사용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, 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가장 적합한 직업 구하기</a:t>
            </a:r>
            <a:endParaRPr lang="en-US" altLang="ko-KR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122394" y="511618"/>
            <a:ext cx="19989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highlight>
                  <a:srgbClr val="ffff00"/>
                </a:highlight>
                <a:latin typeface="KoPubWorld돋움체 Bold"/>
                <a:ea typeface="KoPubWorld돋움체 Bold"/>
                <a:cs typeface="KoPubWorld돋움체 Bold"/>
              </a:rPr>
              <a:t>MBTI</a:t>
            </a:r>
            <a:r>
              <a:rPr lang="ko-KR" altLang="en-US" sz="1200" b="1">
                <a:highlight>
                  <a:srgbClr val="ffff00"/>
                </a:highlight>
                <a:latin typeface="KoPubWorld돋움체 Bold"/>
                <a:ea typeface="KoPubWorld돋움체 Bold"/>
                <a:cs typeface="KoPubWorld돋움체 Bold"/>
              </a:rPr>
              <a:t>별 직업</a:t>
            </a:r>
            <a:r>
              <a:rPr lang="en-US" altLang="ko-KR" sz="1200" b="1">
                <a:highlight>
                  <a:srgbClr val="ffff00"/>
                </a:highlight>
                <a:latin typeface="KoPubWorld돋움체 Bold"/>
                <a:ea typeface="KoPubWorld돋움체 Bold"/>
                <a:cs typeface="KoPubWorld돋움체 Bold"/>
              </a:rPr>
              <a:t>+</a:t>
            </a:r>
            <a:r>
              <a:rPr lang="ko-KR" altLang="en-US" sz="1200" b="1">
                <a:highlight>
                  <a:srgbClr val="ffff00"/>
                </a:highlight>
                <a:latin typeface="KoPubWorld돋움체 Bold"/>
                <a:ea typeface="KoPubWorld돋움체 Bold"/>
                <a:cs typeface="KoPubWorld돋움체 Bold"/>
              </a:rPr>
              <a:t>학과</a:t>
            </a:r>
            <a:endParaRPr lang="ko-KR" altLang="en-US" sz="1200" b="1">
              <a:highlight>
                <a:srgbClr val="ffff00"/>
              </a:highlight>
              <a:latin typeface="KoPubWorld돋움체 Bold"/>
              <a:ea typeface="KoPubWorld돋움체 Bold"/>
              <a:cs typeface="KoPubWorld돋움체 Bold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00" b="1">
              <a:latin typeface="KoPubWorld돋움체 Bold"/>
              <a:ea typeface="KoPubWorld돋움체 Bold"/>
              <a:cs typeface="KoPubWorld돋움체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latin typeface="KoPubWorld돋움체 Bold"/>
                <a:ea typeface="KoPubWorld돋움체 Bold"/>
                <a:cs typeface="KoPubWorld돋움체 Bold"/>
              </a:rPr>
              <a:t>MBTI_result </a:t>
            </a:r>
            <a:r>
              <a:rPr lang="ko-KR" altLang="en-US" sz="1200" b="1">
                <a:latin typeface="KoPubWorld돋움체 Bold"/>
                <a:ea typeface="KoPubWorld돋움체 Bold"/>
                <a:cs typeface="KoPubWorld돋움체 Bold"/>
              </a:rPr>
              <a:t>결과지</a:t>
            </a:r>
            <a:endParaRPr lang="en-US" altLang="ko-KR" sz="12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167456" y="4415877"/>
            <a:ext cx="5942363" cy="118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524EEC5-7C3A-40C7-A57C-DECF38FCEF8F}"/>
              </a:ext>
            </a:extLst>
          </p:cNvPr>
          <p:cNvGrpSpPr/>
          <p:nvPr/>
        </p:nvGrpSpPr>
        <p:grpSpPr>
          <a:xfrm>
            <a:off x="0" y="0"/>
            <a:ext cx="7792944" cy="1783976"/>
            <a:chOff x="0" y="0"/>
            <a:chExt cx="7792944" cy="1783976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36F5E323-E8DE-44EF-AFC8-98EF0BD71884}"/>
                </a:ext>
              </a:extLst>
            </p:cNvPr>
            <p:cNvGrpSpPr/>
            <p:nvPr/>
          </p:nvGrpSpPr>
          <p:grpSpPr>
            <a:xfrm>
              <a:off x="0" y="0"/>
              <a:ext cx="7792944" cy="1783976"/>
              <a:chOff x="0" y="0"/>
              <a:chExt cx="7792944" cy="1783976"/>
            </a:xfrm>
          </p:grpSpPr>
          <p:sp>
            <p:nvSpPr>
              <p:cNvPr id="7" name="한쪽 모서리가 둥근 사각형 4">
                <a:extLst>
                  <a:ext uri="{FF2B5EF4-FFF2-40B4-BE49-F238E27FC236}">
                    <a16:creationId xmlns="" xmlns:a16="http://schemas.microsoft.com/office/drawing/2014/main" id="{8E169B54-9DC4-4ECE-8DC3-FB1711E8478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425388" cy="1486460"/>
              </a:xfrm>
              <a:prstGeom prst="round1Rect">
                <a:avLst/>
              </a:prstGeom>
              <a:solidFill>
                <a:srgbClr val="2574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6">
                <a:extLst>
                  <a:ext uri="{FF2B5EF4-FFF2-40B4-BE49-F238E27FC236}">
                    <a16:creationId xmlns="" xmlns:a16="http://schemas.microsoft.com/office/drawing/2014/main" id="{1FAF5EC6-4A5E-42A7-9BDB-FCE965BEA99D}"/>
                  </a:ext>
                </a:extLst>
              </p:cNvPr>
              <p:cNvSpPr/>
              <p:nvPr/>
            </p:nvSpPr>
            <p:spPr>
              <a:xfrm>
                <a:off x="304800" y="995082"/>
                <a:ext cx="788894" cy="788894"/>
              </a:xfrm>
              <a:prstGeom prst="roundRect">
                <a:avLst>
                  <a:gd name="adj" fmla="val 1103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2400" b="1" dirty="0">
                    <a:solidFill>
                      <a:srgbClr val="2574DB"/>
                    </a:solidFill>
                  </a:rPr>
                  <a:t>코드</a:t>
                </a: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FF034434-58F6-4695-B4AE-148A0645CA9F}"/>
                  </a:ext>
                </a:extLst>
              </p:cNvPr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10">
                <a:extLst>
                  <a:ext uri="{FF2B5EF4-FFF2-40B4-BE49-F238E27FC236}">
                    <a16:creationId xmlns="" xmlns:a16="http://schemas.microsoft.com/office/drawing/2014/main" id="{51DB766A-AB87-4734-9DEE-2461F85DB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5632F4D2-71E5-4027-B77C-0D5A2DF63CA7}"/>
                  </a:ext>
                </a:extLst>
              </p:cNvPr>
              <p:cNvSpPr/>
              <p:nvPr/>
            </p:nvSpPr>
            <p:spPr>
              <a:xfrm>
                <a:off x="1696944" y="85204"/>
                <a:ext cx="6096000" cy="11042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3600" b="1" i="1" kern="0" dirty="0">
                    <a:solidFill>
                      <a:srgbClr val="2574DB"/>
                    </a:solidFill>
                  </a:rPr>
                  <a:t>MBTI with Python </a:t>
                </a:r>
              </a:p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900" b="1" kern="0" dirty="0">
                    <a:solidFill>
                      <a:srgbClr val="5793E3"/>
                    </a:solidFill>
                  </a:rPr>
                  <a:t>MBTI </a:t>
                </a:r>
                <a:r>
                  <a:rPr lang="ko-KR" altLang="en-US" sz="900" b="1" kern="0" dirty="0">
                    <a:solidFill>
                      <a:srgbClr val="5793E3"/>
                    </a:solidFill>
                  </a:rPr>
                  <a:t>검사로 당신에게 어울리는 직업과 학과까지 알아보세요</a:t>
                </a:r>
                <a:r>
                  <a:rPr lang="en-US" altLang="ko-KR" sz="900" b="1" kern="0" dirty="0">
                    <a:solidFill>
                      <a:srgbClr val="5793E3"/>
                    </a:solidFill>
                  </a:rPr>
                  <a:t>.</a:t>
                </a:r>
                <a:endParaRPr lang="ko-KR" altLang="en-US" sz="6000" b="1" kern="0" dirty="0">
                  <a:solidFill>
                    <a:srgbClr val="5793E3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E924B35A-2238-4CB2-BCD9-FF3C5A3B9890}"/>
                </a:ext>
              </a:extLst>
            </p:cNvPr>
            <p:cNvSpPr/>
            <p:nvPr/>
          </p:nvSpPr>
          <p:spPr>
            <a:xfrm>
              <a:off x="168314" y="174981"/>
              <a:ext cx="10887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100" b="1" kern="0" dirty="0" err="1">
                  <a:solidFill>
                    <a:prstClr val="white"/>
                  </a:solidFill>
                </a:rPr>
                <a:t>Py</a:t>
              </a:r>
              <a:r>
                <a:rPr lang="en-US" altLang="ko-KR" sz="21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-</a:t>
              </a:r>
            </a:p>
            <a:p>
              <a:pPr algn="ctr"/>
              <a:r>
                <a:rPr lang="en-US" altLang="ko-KR" sz="2100" b="1" kern="0" dirty="0">
                  <a:solidFill>
                    <a:prstClr val="white"/>
                  </a:solidFill>
                </a:rPr>
                <a:t>Throne</a:t>
              </a:r>
              <a:endParaRPr lang="ko-KR" altLang="en-US" sz="2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96" name="Picture 10" descr="Python - Wikiversity">
            <a:extLst>
              <a:ext uri="{FF2B5EF4-FFF2-40B4-BE49-F238E27FC236}">
                <a16:creationId xmlns="" xmlns:a16="http://schemas.microsoft.com/office/drawing/2014/main" id="{AB44EB8A-6F15-4097-8D0E-39091B83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70" y="6251552"/>
            <a:ext cx="543449" cy="5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E523B6BD-76CB-4783-90AE-1037A1747C21}"/>
              </a:ext>
            </a:extLst>
          </p:cNvPr>
          <p:cNvGrpSpPr/>
          <p:nvPr/>
        </p:nvGrpSpPr>
        <p:grpSpPr>
          <a:xfrm>
            <a:off x="6551720" y="201235"/>
            <a:ext cx="5461160" cy="1146735"/>
            <a:chOff x="6551720" y="201235"/>
            <a:chExt cx="5461160" cy="1146735"/>
          </a:xfrm>
        </p:grpSpPr>
        <p:sp>
          <p:nvSpPr>
            <p:cNvPr id="121" name="타원 120">
              <a:extLst>
                <a:ext uri="{FF2B5EF4-FFF2-40B4-BE49-F238E27FC236}">
                  <a16:creationId xmlns="" xmlns:a16="http://schemas.microsoft.com/office/drawing/2014/main" id="{B5743B23-0A9A-43FD-A220-98A2CA7FE4B5}"/>
                </a:ext>
              </a:extLst>
            </p:cNvPr>
            <p:cNvSpPr/>
            <p:nvPr/>
          </p:nvSpPr>
          <p:spPr>
            <a:xfrm>
              <a:off x="10350221" y="583782"/>
              <a:ext cx="166293" cy="178095"/>
            </a:xfrm>
            <a:prstGeom prst="ellipse">
              <a:avLst/>
            </a:prstGeom>
            <a:solidFill>
              <a:srgbClr val="0070C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="" xmlns:a16="http://schemas.microsoft.com/office/drawing/2014/main" id="{8EB4B5D4-EB5D-4E20-87E5-AECEAFBFE80B}"/>
                </a:ext>
              </a:extLst>
            </p:cNvPr>
            <p:cNvGrpSpPr/>
            <p:nvPr/>
          </p:nvGrpSpPr>
          <p:grpSpPr>
            <a:xfrm>
              <a:off x="6551720" y="201235"/>
              <a:ext cx="5461160" cy="1146735"/>
              <a:chOff x="6551720" y="201235"/>
              <a:chExt cx="5461160" cy="1146735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="" xmlns:a16="http://schemas.microsoft.com/office/drawing/2014/main" id="{BE6B7F46-B455-47E6-B5CE-B9B7F578B28C}"/>
                  </a:ext>
                </a:extLst>
              </p:cNvPr>
              <p:cNvGrpSpPr/>
              <p:nvPr/>
            </p:nvGrpSpPr>
            <p:grpSpPr>
              <a:xfrm>
                <a:off x="6551720" y="201235"/>
                <a:ext cx="5228950" cy="1104278"/>
                <a:chOff x="6551720" y="201235"/>
                <a:chExt cx="5228950" cy="1104278"/>
              </a:xfrm>
            </p:grpSpPr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CC07BF20-688B-4B6C-B603-17552A22BF92}"/>
                    </a:ext>
                  </a:extLst>
                </p:cNvPr>
                <p:cNvGrpSpPr/>
                <p:nvPr/>
              </p:nvGrpSpPr>
              <p:grpSpPr>
                <a:xfrm>
                  <a:off x="6551720" y="201235"/>
                  <a:ext cx="5228950" cy="1104278"/>
                  <a:chOff x="387353" y="2479428"/>
                  <a:chExt cx="11327021" cy="3073661"/>
                </a:xfrm>
              </p:grpSpPr>
              <p:grpSp>
                <p:nvGrpSpPr>
                  <p:cNvPr id="132" name="그룹 131">
                    <a:extLst>
                      <a:ext uri="{FF2B5EF4-FFF2-40B4-BE49-F238E27FC236}">
                        <a16:creationId xmlns="" xmlns:a16="http://schemas.microsoft.com/office/drawing/2014/main" id="{18DD312C-F864-4290-A617-5E0222825741}"/>
                      </a:ext>
                    </a:extLst>
                  </p:cNvPr>
                  <p:cNvGrpSpPr/>
                  <p:nvPr/>
                </p:nvGrpSpPr>
                <p:grpSpPr>
                  <a:xfrm>
                    <a:off x="8787112" y="2479428"/>
                    <a:ext cx="2927262" cy="2615355"/>
                    <a:chOff x="8172007" y="2461909"/>
                    <a:chExt cx="2888346" cy="2615355"/>
                  </a:xfrm>
                </p:grpSpPr>
                <p:sp>
                  <p:nvSpPr>
                    <p:cNvPr id="141" name="오른쪽 대괄호 140">
                      <a:extLst>
                        <a:ext uri="{FF2B5EF4-FFF2-40B4-BE49-F238E27FC236}">
                          <a16:creationId xmlns="" xmlns:a16="http://schemas.microsoft.com/office/drawing/2014/main" id="{7B1538BF-94FD-4244-9376-11673DDF77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952852" y="1681064"/>
                      <a:ext cx="1326655" cy="2888346"/>
                    </a:xfrm>
                    <a:prstGeom prst="rightBracket">
                      <a:avLst>
                        <a:gd name="adj" fmla="val 0"/>
                      </a:avLst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eadEnd type="oval" w="lg" len="lg"/>
                      <a:tailEnd type="non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cxnSp>
                  <p:nvCxnSpPr>
                    <p:cNvPr id="142" name="직선 화살표 연결선 141">
                      <a:extLst>
                        <a:ext uri="{FF2B5EF4-FFF2-40B4-BE49-F238E27FC236}">
                          <a16:creationId xmlns="" xmlns:a16="http://schemas.microsoft.com/office/drawing/2014/main" id="{383FE9D6-7939-4DF9-B391-0DF474BFFF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060353" y="3781265"/>
                      <a:ext cx="0" cy="1295999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3" name="그룹 132">
                    <a:extLst>
                      <a:ext uri="{FF2B5EF4-FFF2-40B4-BE49-F238E27FC236}">
                        <a16:creationId xmlns="" xmlns:a16="http://schemas.microsoft.com/office/drawing/2014/main" id="{009D8BA1-C6FF-457A-82BE-4B4D626D36CD}"/>
                      </a:ext>
                    </a:extLst>
                  </p:cNvPr>
                  <p:cNvGrpSpPr/>
                  <p:nvPr/>
                </p:nvGrpSpPr>
                <p:grpSpPr>
                  <a:xfrm>
                    <a:off x="387353" y="2479429"/>
                    <a:ext cx="8399764" cy="3073660"/>
                    <a:chOff x="387353" y="2479429"/>
                    <a:chExt cx="8399764" cy="3073660"/>
                  </a:xfrm>
                </p:grpSpPr>
                <p:sp>
                  <p:nvSpPr>
                    <p:cNvPr id="134" name="타원 133">
                      <a:extLst>
                        <a:ext uri="{FF2B5EF4-FFF2-40B4-BE49-F238E27FC236}">
                          <a16:creationId xmlns="" xmlns:a16="http://schemas.microsoft.com/office/drawing/2014/main" id="{6938F93E-6579-473A-ACE8-F9F0B6FEE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9222" y="3822517"/>
                      <a:ext cx="360226" cy="495712"/>
                    </a:xfrm>
                    <a:prstGeom prst="ellipse">
                      <a:avLst/>
                    </a:prstGeom>
                    <a:solidFill>
                      <a:srgbClr val="0070C0">
                        <a:alpha val="62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35" name="그룹 134">
                      <a:extLst>
                        <a:ext uri="{FF2B5EF4-FFF2-40B4-BE49-F238E27FC236}">
                          <a16:creationId xmlns="" xmlns:a16="http://schemas.microsoft.com/office/drawing/2014/main" id="{7AC6BE84-C41B-4258-9B62-1D72D9742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353" y="2479429"/>
                      <a:ext cx="8399764" cy="3073660"/>
                      <a:chOff x="387353" y="2479429"/>
                      <a:chExt cx="8399764" cy="3073660"/>
                    </a:xfrm>
                  </p:grpSpPr>
                  <p:sp>
                    <p:nvSpPr>
                      <p:cNvPr id="136" name="오른쪽 대괄호 135">
                        <a:extLst>
                          <a:ext uri="{FF2B5EF4-FFF2-40B4-BE49-F238E27FC236}">
                            <a16:creationId xmlns="" xmlns:a16="http://schemas.microsoft.com/office/drawing/2014/main" id="{C1B6E43D-A9D3-41C5-84FC-94E6F1CE42E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V="1">
                        <a:off x="5851038" y="2617010"/>
                        <a:ext cx="1491670" cy="4380488"/>
                      </a:xfrm>
                      <a:prstGeom prst="rightBracket">
                        <a:avLst>
                          <a:gd name="adj" fmla="val 0"/>
                        </a:avLst>
                      </a:prstGeom>
                      <a:ln w="25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oval" w="lg" len="lg"/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grpSp>
                    <p:nvGrpSpPr>
                      <p:cNvPr id="137" name="그룹 136">
                        <a:extLst>
                          <a:ext uri="{FF2B5EF4-FFF2-40B4-BE49-F238E27FC236}">
                            <a16:creationId xmlns="" xmlns:a16="http://schemas.microsoft.com/office/drawing/2014/main" id="{0F3D4296-F21E-4C3D-B767-48F82E1C3F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353" y="2479429"/>
                        <a:ext cx="4019272" cy="1506049"/>
                        <a:chOff x="973803" y="2461909"/>
                        <a:chExt cx="4061924" cy="1506049"/>
                      </a:xfrm>
                    </p:grpSpPr>
                    <p:sp>
                      <p:nvSpPr>
                        <p:cNvPr id="138" name="오른쪽 대괄호 137">
                          <a:extLst>
                            <a:ext uri="{FF2B5EF4-FFF2-40B4-BE49-F238E27FC236}">
                              <a16:creationId xmlns="" xmlns:a16="http://schemas.microsoft.com/office/drawing/2014/main" id="{687E0A8C-779F-4590-BB80-3BDDD1144D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3118170" y="1871010"/>
                          <a:ext cx="1326657" cy="2508456"/>
                        </a:xfrm>
                        <a:prstGeom prst="rightBracket">
                          <a:avLst>
                            <a:gd name="adj" fmla="val 0"/>
                          </a:avLst>
                        </a:prstGeom>
                        <a:ln w="25400">
                          <a:solidFill>
                            <a:srgbClr val="404040"/>
                          </a:solidFill>
                          <a:headEnd type="none" w="lg" len="lg"/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solidFill>
                              <a:prstClr val="black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9" name="직사각형 138">
                          <a:extLst>
                            <a:ext uri="{FF2B5EF4-FFF2-40B4-BE49-F238E27FC236}">
                              <a16:creationId xmlns="" xmlns:a16="http://schemas.microsoft.com/office/drawing/2014/main" id="{E1E4B3AE-5570-4251-BEA2-E9D94F45B9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3803" y="3609171"/>
                          <a:ext cx="1025573" cy="3587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rgbClr val="40404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6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START</a:t>
                          </a:r>
                          <a:endParaRPr lang="ko-KR" altLang="en-US" sz="6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40" name="직선 화살표 연결선 139">
                          <a:extLst>
                            <a:ext uri="{FF2B5EF4-FFF2-40B4-BE49-F238E27FC236}">
                              <a16:creationId xmlns="" xmlns:a16="http://schemas.microsoft.com/office/drawing/2014/main" id="{5752B3A9-3B2E-42FF-BBAB-A5FEEB11CF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2271551" y="3518565"/>
                          <a:ext cx="0" cy="540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40404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126" name="자유형 23">
                  <a:extLst>
                    <a:ext uri="{FF2B5EF4-FFF2-40B4-BE49-F238E27FC236}">
                      <a16:creationId xmlns="" xmlns:a16="http://schemas.microsoft.com/office/drawing/2014/main" id="{ECDF38D6-49A6-4D21-A634-85378C14D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1750" y="1027079"/>
                  <a:ext cx="194974" cy="164646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="" xmlns:a16="http://schemas.microsoft.com/office/drawing/2014/main" id="{8CF32258-7757-4A49-BCD1-EF3461E323B8}"/>
                    </a:ext>
                  </a:extLst>
                </p:cNvPr>
                <p:cNvSpPr/>
                <p:nvPr/>
              </p:nvSpPr>
              <p:spPr>
                <a:xfrm>
                  <a:off x="6673732" y="491922"/>
                  <a:ext cx="2256195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MBTI </a:t>
                  </a: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검사</a:t>
                  </a:r>
                  <a:endParaRPr lang="en-US" altLang="ko-KR" sz="1400" b="1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="" xmlns:a16="http://schemas.microsoft.com/office/drawing/2014/main" id="{EE51AA23-3F85-4CE5-B790-EDEB82137678}"/>
                    </a:ext>
                  </a:extLst>
                </p:cNvPr>
                <p:cNvSpPr/>
                <p:nvPr/>
              </p:nvSpPr>
              <p:spPr>
                <a:xfrm>
                  <a:off x="8260594" y="486765"/>
                  <a:ext cx="2337287" cy="383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그래프 결과 </a:t>
                  </a:r>
                  <a:r>
                    <a:rPr lang="en-US" altLang="ko-KR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+ MBTI</a:t>
                  </a:r>
                  <a:r>
                    <a:rPr lang="ko-KR" altLang="en-US" sz="1400" b="1" dirty="0"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유형</a:t>
                  </a:r>
                  <a:endParaRPr lang="en-US" altLang="ko-KR" sz="1400" b="1" dirty="0"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129" name="Freeform 9">
                  <a:extLst>
                    <a:ext uri="{FF2B5EF4-FFF2-40B4-BE49-F238E27FC236}">
                      <a16:creationId xmlns="" xmlns:a16="http://schemas.microsoft.com/office/drawing/2014/main" id="{954C0D9C-E49B-46CF-A9CE-B4F8FDAEE7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26586" y="324526"/>
                  <a:ext cx="190521" cy="18709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6">
                  <a:extLst>
                    <a:ext uri="{FF2B5EF4-FFF2-40B4-BE49-F238E27FC236}">
                      <a16:creationId xmlns="" xmlns:a16="http://schemas.microsoft.com/office/drawing/2014/main" id="{497DBF24-8D69-4241-9729-5469758E24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7742554" y="318434"/>
                  <a:ext cx="180166" cy="194169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4" name="직사각형 123">
                <a:extLst>
                  <a:ext uri="{FF2B5EF4-FFF2-40B4-BE49-F238E27FC236}">
                    <a16:creationId xmlns="" xmlns:a16="http://schemas.microsoft.com/office/drawing/2014/main" id="{A32C342E-8C33-4A59-AC8E-AFDD879CBCB5}"/>
                  </a:ext>
                </a:extLst>
              </p:cNvPr>
              <p:cNvSpPr/>
              <p:nvPr/>
            </p:nvSpPr>
            <p:spPr>
              <a:xfrm>
                <a:off x="11548460" y="1189481"/>
                <a:ext cx="464420" cy="158489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white"/>
                    </a:solidFill>
                  </a:rPr>
                  <a:t>GOAL</a:t>
                </a:r>
                <a:endParaRPr lang="ko-KR" altLang="en-US" sz="8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734559D1-F60E-429B-83D0-41549229F3FF}"/>
              </a:ext>
            </a:extLst>
          </p:cNvPr>
          <p:cNvSpPr txBox="1"/>
          <p:nvPr/>
        </p:nvSpPr>
        <p:spPr>
          <a:xfrm>
            <a:off x="-133298" y="1821397"/>
            <a:ext cx="708246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</a:t>
            </a: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별 직업</a:t>
            </a:r>
            <a:r>
              <a:rPr lang="en-US" altLang="ko-KR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</a:t>
            </a: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학과</a:t>
            </a:r>
            <a:endParaRPr lang="en-US" altLang="ko-KR" sz="2000" b="1" dirty="0">
              <a:highlight>
                <a:srgbClr val="FFFF00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코드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파일과 모듈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집합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정렬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사전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 </a:t>
            </a:r>
            <a:r>
              <a:rPr lang="ko-KR" altLang="en-US" sz="2000" b="1" u="sng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반복문</a:t>
            </a:r>
            <a:endParaRPr lang="ko-KR" altLang="en-US" sz="2000" u="sng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49168E4D-2889-4C45-878D-2C89880F313E}"/>
              </a:ext>
            </a:extLst>
          </p:cNvPr>
          <p:cNvSpPr/>
          <p:nvPr/>
        </p:nvSpPr>
        <p:spPr>
          <a:xfrm>
            <a:off x="10122394" y="511618"/>
            <a:ext cx="19989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</a:t>
            </a:r>
            <a:r>
              <a:rPr lang="ko-KR" altLang="en-US" sz="12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별 직업</a:t>
            </a:r>
            <a:r>
              <a:rPr lang="en-US" altLang="ko-KR" sz="12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</a:t>
            </a:r>
            <a:r>
              <a:rPr lang="ko-KR" altLang="en-US" sz="12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학과</a:t>
            </a:r>
            <a:endParaRPr lang="en-US" altLang="ko-KR" sz="1200" b="1" dirty="0">
              <a:highlight>
                <a:srgbClr val="FFFF00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MBTI_result</a:t>
            </a:r>
            <a:r>
              <a:rPr lang="en-US" altLang="ko-KR" sz="12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b="1" dirty="0" err="1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결과지</a:t>
            </a:r>
            <a:endParaRPr lang="en-US" altLang="ko-KR" sz="1200" b="1" dirty="0">
              <a:highlight>
                <a:srgbClr val="FFFF00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E7139028-145B-4C88-B700-642E176042B7}"/>
              </a:ext>
            </a:extLst>
          </p:cNvPr>
          <p:cNvGrpSpPr/>
          <p:nvPr/>
        </p:nvGrpSpPr>
        <p:grpSpPr>
          <a:xfrm>
            <a:off x="81641" y="3234701"/>
            <a:ext cx="6867525" cy="3324627"/>
            <a:chOff x="81641" y="3234701"/>
            <a:chExt cx="6867525" cy="3324627"/>
          </a:xfrm>
        </p:grpSpPr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47F7406F-DB75-402E-9ACA-2012E48607EB}"/>
                </a:ext>
              </a:extLst>
            </p:cNvPr>
            <p:cNvSpPr txBox="1"/>
            <p:nvPr/>
          </p:nvSpPr>
          <p:spPr>
            <a:xfrm>
              <a:off x="1927575" y="5943775"/>
              <a:ext cx="296071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사전</a:t>
              </a: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</a:t>
              </a:r>
            </a:p>
            <a:p>
              <a:pPr algn="ctr"/>
              <a: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</a:t>
              </a:r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직업 </a:t>
              </a:r>
              <a: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</a:t>
              </a:r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학과</a:t>
              </a:r>
              <a: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) item </a:t>
              </a:r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을 저장</a:t>
              </a:r>
              <a: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출력</a:t>
              </a:r>
              <a:endPara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63275DFB-8D44-4B48-84FB-D78BF6438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41" y="3234701"/>
              <a:ext cx="6867525" cy="2486025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5ADF0AE-00FD-460F-979B-1C8F97B91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988"/>
          <a:stretch/>
        </p:blipFill>
        <p:spPr>
          <a:xfrm>
            <a:off x="7335003" y="3138990"/>
            <a:ext cx="4657288" cy="2936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C0EFD46F-BD31-4056-B9ED-089E791B398D}"/>
              </a:ext>
            </a:extLst>
          </p:cNvPr>
          <p:cNvSpPr txBox="1"/>
          <p:nvPr/>
        </p:nvSpPr>
        <p:spPr>
          <a:xfrm>
            <a:off x="7778835" y="2174592"/>
            <a:ext cx="37696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MBTI_result</a:t>
            </a:r>
            <a:r>
              <a:rPr lang="ko-KR" altLang="en-US" sz="2000" b="1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b="1" dirty="0" err="1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결과지</a:t>
            </a:r>
            <a:endParaRPr lang="en-US" altLang="ko-KR" sz="2000" b="1" dirty="0">
              <a:highlight>
                <a:srgbClr val="FFFF00"/>
              </a:highligh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08480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사용자 지정</ep:PresentationFormat>
  <ep:Paragraphs>32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2020-05-14T14:56:15.000</dcterms:created>
  <dc:creator>조현석</dc:creator>
  <cp:lastModifiedBy>USER</cp:lastModifiedBy>
  <dcterms:modified xsi:type="dcterms:W3CDTF">2023-08-24T13:28:25.725</dcterms:modified>
  <cp:revision>63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