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85" r:id="rId4"/>
    <p:sldId id="286" r:id="rId5"/>
    <p:sldId id="287" r:id="rId6"/>
    <p:sldId id="304" r:id="rId7"/>
    <p:sldId id="305" r:id="rId8"/>
    <p:sldId id="288" r:id="rId9"/>
    <p:sldId id="289" r:id="rId10"/>
    <p:sldId id="307" r:id="rId11"/>
    <p:sldId id="308" r:id="rId12"/>
    <p:sldId id="306" r:id="rId13"/>
    <p:sldId id="290" r:id="rId14"/>
    <p:sldId id="292" r:id="rId15"/>
    <p:sldId id="309" r:id="rId16"/>
    <p:sldId id="293" r:id="rId17"/>
    <p:sldId id="294" r:id="rId18"/>
    <p:sldId id="295" r:id="rId19"/>
    <p:sldId id="296" r:id="rId20"/>
    <p:sldId id="313" r:id="rId21"/>
    <p:sldId id="314" r:id="rId22"/>
    <p:sldId id="310" r:id="rId23"/>
    <p:sldId id="291" r:id="rId24"/>
    <p:sldId id="311" r:id="rId25"/>
    <p:sldId id="297" r:id="rId26"/>
    <p:sldId id="312" r:id="rId27"/>
    <p:sldId id="298" r:id="rId28"/>
    <p:sldId id="299" r:id="rId29"/>
    <p:sldId id="300" r:id="rId30"/>
    <p:sldId id="278" r:id="rId31"/>
    <p:sldId id="28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A947"/>
    <a:srgbClr val="9432AF"/>
    <a:srgbClr val="449188"/>
    <a:srgbClr val="5151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45" autoAdjust="0"/>
    <p:restoredTop sz="91182" autoAdjust="0"/>
  </p:normalViewPr>
  <p:slideViewPr>
    <p:cSldViewPr snapToGrid="0">
      <p:cViewPr varScale="1">
        <p:scale>
          <a:sx n="76" d="100"/>
          <a:sy n="76" d="100"/>
        </p:scale>
        <p:origin x="23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44BD-8321-4C5C-9064-C142D09F32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7200" b="1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C6450-9C80-4B24-AAEB-804B598AD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94B356-1DC9-4D9F-BCAB-0C2EB2C67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7D0B1-6E52-41A5-BA83-0B38210C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7B113-7251-41B8-8528-7C63FC4A2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ABEF22-B3E1-E06A-6CA2-43E9401AF6C0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2971800" y="2971800"/>
            <a:ext cx="6858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164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E7A73-394F-4EAD-89C4-7C07422B3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5AA66-13F7-4F3F-BF19-B4D255BAB8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49E55-2795-4D87-A2DE-0CBA94061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E71CF-2705-47FD-9EF8-5EB3D5D80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96744-A71B-487C-AD39-93F505C25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2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B98651-F190-4560-884D-65645FC39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351BC-FE55-45E8-9D05-353AA4D7B1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B029E-92F8-42AE-905C-B4B23635E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13D15-36E9-495A-87B7-E64E0E7A0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FBB59-CCA3-4ECF-90EF-F91F9F297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29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40BF-882F-4B41-A1D0-DC79388BE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7447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49C5C-8C40-49AA-85E7-C669118E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4938495"/>
          </a:xfrm>
        </p:spPr>
        <p:txBody>
          <a:bodyPr/>
          <a:lstStyle>
            <a:lvl1pPr marL="228600" indent="-2286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1pPr>
            <a:lvl2pPr marL="685800" indent="-228600">
              <a:buClr>
                <a:schemeClr val="accent2"/>
              </a:buClr>
              <a:buFont typeface="Arial" panose="020B0604020202020204" pitchFamily="34" charset="0"/>
              <a:buChar char="•"/>
              <a:defRPr/>
            </a:lvl2pPr>
            <a:lvl3pPr marL="1143000" indent="-228600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3pPr>
            <a:lvl4pPr marL="1600200" indent="-22860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/>
            </a:lvl4pPr>
            <a:lvl5pPr marL="2057400" indent="-228600"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E8BA3-9AA6-4B31-8A76-158C8665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19CDE-05ED-4C3E-8F69-53B58A0B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B73FA-3A19-4052-B53A-3AA3FBB5C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0EDD76-EB9D-41CA-D909-D744B0F1F531}"/>
              </a:ext>
            </a:extLst>
          </p:cNvPr>
          <p:cNvPicPr preferRelativeResize="0"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246123" y="3246119"/>
            <a:ext cx="6858000" cy="36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0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F8443-AD39-4B01-9BCE-CF9D21C3C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7CD5D8-38CB-432D-B972-87CC64BB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D0599-C214-419A-8A34-C05DBEA08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38DA30-0A59-4E9E-9584-EEBD4F4B0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4565A-38BA-4532-AF25-27F0A7EC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051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4A0EB-50C2-4DE3-A9C6-30B91B491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30668-0D60-4FB2-8861-8ED58F5C6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8C9A1-CF4B-4FAB-8C47-9776FE8E2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6C6EFE-1FD8-4947-A3ED-B1B2692A2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0725A6-BFB9-46E2-94F4-E18EE716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FFD0C-836F-40AF-87D7-B70663F28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942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B16F9-ED27-470F-BB60-FCB7B4300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860D-1A7D-4F80-A25F-92216BCD9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9F39F1-5594-40A9-AB9E-EAB99DCDA6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2C4018-E341-49ED-A4A0-8607C70DE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04406A-32AE-4B73-A037-995BCC07F9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D48AE-2E2E-4736-B55A-90C61BEC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D7C44D-1218-45A0-A426-2B944079A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1CA866-931C-4A32-AA06-638443A8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975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75381-27E3-4595-A386-E24194B9C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0F4C5A-B960-4A00-9AB7-470286006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2AA24-A8A8-4016-9E68-57A3E4522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90D1E-9E53-4009-9CE6-1E1FDB257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4BDEA-62CD-4DDE-90B3-FFCC29990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1C6650-D8B9-4010-9BE2-CA58683A2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7CEB4-1B81-4F27-B2A1-46FD2E3E6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7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0D38-D030-4E2F-A318-24A376436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9621-54F5-4418-BD78-56EBF0E53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BA6A49-D4DA-4F4E-9E4B-E480F7F5CE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0FA75F-F147-464F-B0EE-79F5ADB2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AD03E-102D-4CE7-A51C-A3B2FD0C0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AF012-E62A-4982-80FC-90EC8B489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DC5F7-E05B-4906-9A8E-98E74D404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D2B9F6-3EF5-4A3D-8D8F-6FDF0B67C4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FE1A6-9C04-49B0-A6B4-13D7193C2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34F74D-07CB-4005-BB52-C82DF3AA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E7272B-7143-4C34-988F-E3639CF58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68B9C9-D6C7-4052-8022-791524F1E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7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9DD99-76B2-44B7-B008-EC65F1134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A4A8C-CF28-480C-BB1B-529594EFE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D31AF-94D4-493F-8C93-EA511B8B0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90909A-0DFE-43BA-B693-0183CFC4A986}" type="datetimeFigureOut">
              <a:rPr lang="en-US" smtClean="0"/>
              <a:t>5/25/2023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A2940-230F-4F3F-8540-98C9EDE85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B814D-F3CB-4C82-BEA0-D3139F3B0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B92AC-79A1-4163-AC0B-6B2E0D709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2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ws.amazon.com/iam/features/mfa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github.com/aws/aws-cli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docs.aws.amazon.com/es_es/cli/latest/userguide/getting-started-install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loudacademy.com/blog/aws-cli-10-useful-commands/" TargetMode="External"/><Relationship Id="rId5" Type="http://schemas.openxmlformats.org/officeDocument/2006/relationships/hyperlink" Target="https://awscli.amazonaws.com/v2/documentation/api/latest/index.html" TargetMode="External"/><Relationship Id="rId4" Type="http://schemas.openxmlformats.org/officeDocument/2006/relationships/image" Target="../media/image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IAM/latest/UserGuide/best-practices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KmW6GqCacC2uSn797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rms.gle/qFpaQTeEQ6JfCyw69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90;p13">
            <a:extLst>
              <a:ext uri="{FF2B5EF4-FFF2-40B4-BE49-F238E27FC236}">
                <a16:creationId xmlns:a16="http://schemas.microsoft.com/office/drawing/2014/main" id="{74E15F3A-15EE-4A98-8A29-FABDB4A7B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326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FC6C22F-5736-4BCF-855F-5404F6D60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8913" y="1284137"/>
            <a:ext cx="4937632" cy="2638552"/>
          </a:xfrm>
        </p:spPr>
        <p:txBody>
          <a:bodyPr>
            <a:normAutofit/>
          </a:bodyPr>
          <a:lstStyle/>
          <a:p>
            <a:pPr algn="l"/>
            <a:r>
              <a:rPr lang="es-CO" b="1" dirty="0">
                <a:solidFill>
                  <a:schemeClr val="bg1"/>
                </a:solidFill>
                <a:latin typeface="+mn-lt"/>
              </a:rPr>
              <a:t>Software </a:t>
            </a:r>
            <a:r>
              <a:rPr lang="es-CO" b="1" dirty="0" err="1">
                <a:solidFill>
                  <a:schemeClr val="bg1"/>
                </a:solidFill>
                <a:latin typeface="+mn-lt"/>
              </a:rPr>
              <a:t>Architecture</a:t>
            </a:r>
            <a:endParaRPr lang="es-CO" b="1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 descr="A picture containing logo&#10;&#10;Description automatically generated">
            <a:extLst>
              <a:ext uri="{FF2B5EF4-FFF2-40B4-BE49-F238E27FC236}">
                <a16:creationId xmlns:a16="http://schemas.microsoft.com/office/drawing/2014/main" id="{BA65776B-4795-4912-BD20-FD9FE84C7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1183" y="1284137"/>
            <a:ext cx="3961905" cy="3771428"/>
          </a:xfrm>
          <a:prstGeom prst="rect">
            <a:avLst/>
          </a:prstGeom>
        </p:spPr>
      </p:pic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CF8839EC-7935-49A2-B621-6581B375E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89995" y="5278277"/>
            <a:ext cx="1234606" cy="13316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060535-EAED-7BF1-2795-F521CF8C7F20}"/>
              </a:ext>
            </a:extLst>
          </p:cNvPr>
          <p:cNvSpPr txBox="1"/>
          <p:nvPr/>
        </p:nvSpPr>
        <p:spPr>
          <a:xfrm>
            <a:off x="467399" y="3732126"/>
            <a:ext cx="40734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s-CO" sz="4000" b="1" dirty="0" err="1">
                <a:solidFill>
                  <a:schemeClr val="bg1"/>
                </a:solidFill>
                <a:latin typeface="+mn-lt"/>
              </a:rPr>
              <a:t>Micromaster</a:t>
            </a:r>
            <a:br>
              <a:rPr lang="es-CO" sz="4000" b="1" dirty="0">
                <a:solidFill>
                  <a:schemeClr val="bg1"/>
                </a:solidFill>
                <a:latin typeface="+mn-lt"/>
              </a:rPr>
            </a:br>
            <a:endParaRPr lang="es-CO" sz="4000" dirty="0"/>
          </a:p>
        </p:txBody>
      </p:sp>
    </p:spTree>
    <p:extLst>
      <p:ext uri="{BB962C8B-B14F-4D97-AF65-F5344CB8AC3E}">
        <p14:creationId xmlns:p14="http://schemas.microsoft.com/office/powerpoint/2010/main" val="40225853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Set Permissions (IAM Policies)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47523"/>
            <a:ext cx="6175549" cy="493849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With Double View (Root and IAM User) </a:t>
            </a:r>
          </a:p>
          <a:p>
            <a:r>
              <a:rPr lang="en-US" dirty="0"/>
              <a:t>As IAM User select </a:t>
            </a:r>
            <a:r>
              <a:rPr lang="en-US" b="1" dirty="0"/>
              <a:t>Users </a:t>
            </a:r>
            <a:r>
              <a:rPr lang="en-US" dirty="0"/>
              <a:t>Option</a:t>
            </a:r>
          </a:p>
          <a:p>
            <a:r>
              <a:rPr lang="en-US" dirty="0"/>
              <a:t>As Root User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Remove user: </a:t>
            </a:r>
            <a:r>
              <a:rPr lang="en-US" b="1" dirty="0"/>
              <a:t>Admin </a:t>
            </a:r>
          </a:p>
          <a:p>
            <a:r>
              <a:rPr lang="en-US" dirty="0"/>
              <a:t>As IAM User Check Access to </a:t>
            </a:r>
            <a:r>
              <a:rPr lang="en-US" b="1" dirty="0"/>
              <a:t>Groups</a:t>
            </a:r>
            <a:endParaRPr lang="en-US" dirty="0"/>
          </a:p>
          <a:p>
            <a:r>
              <a:rPr lang="en-US" dirty="0"/>
              <a:t>As Root User (</a:t>
            </a:r>
            <a:r>
              <a:rPr lang="en-US" b="1" dirty="0"/>
              <a:t>Users</a:t>
            </a:r>
            <a:r>
              <a:rPr lang="en-US" dirty="0"/>
              <a:t> Option)</a:t>
            </a:r>
          </a:p>
          <a:p>
            <a:pPr lvl="1"/>
            <a:r>
              <a:rPr lang="en-US" dirty="0"/>
              <a:t>Select user: </a:t>
            </a:r>
            <a:r>
              <a:rPr lang="en-US" b="1" dirty="0"/>
              <a:t>Admin</a:t>
            </a:r>
          </a:p>
          <a:p>
            <a:pPr lvl="1"/>
            <a:r>
              <a:rPr lang="en-US" b="1" dirty="0"/>
              <a:t>Add Permission</a:t>
            </a:r>
            <a:endParaRPr lang="en-US" dirty="0"/>
          </a:p>
          <a:p>
            <a:pPr lvl="1"/>
            <a:r>
              <a:rPr lang="en-US" dirty="0"/>
              <a:t>Attach Policies Directly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r>
              <a:rPr lang="en-US" dirty="0"/>
              <a:t> and select it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Add Permissions</a:t>
            </a:r>
          </a:p>
          <a:p>
            <a:r>
              <a:rPr lang="en-US" dirty="0"/>
              <a:t>As IAM User (Refresh)</a:t>
            </a:r>
          </a:p>
          <a:p>
            <a:pPr lvl="1"/>
            <a:r>
              <a:rPr lang="en-US" dirty="0"/>
              <a:t>Try to create a new user and get the Error</a:t>
            </a:r>
          </a:p>
          <a:p>
            <a:pPr lvl="1"/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99361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67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Multiple Groups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Multiple Groups</a:t>
            </a:r>
          </a:p>
          <a:p>
            <a:pPr lvl="1"/>
            <a:r>
              <a:rPr lang="en-US" dirty="0"/>
              <a:t>Select Group: </a:t>
            </a:r>
            <a:r>
              <a:rPr lang="en-US" b="1" dirty="0"/>
              <a:t>Administrators</a:t>
            </a:r>
          </a:p>
          <a:p>
            <a:pPr lvl="1"/>
            <a:r>
              <a:rPr lang="en-US" dirty="0"/>
              <a:t>Add user: </a:t>
            </a:r>
            <a:r>
              <a:rPr lang="en-US" b="1" dirty="0"/>
              <a:t>Admin </a:t>
            </a:r>
          </a:p>
          <a:p>
            <a:pPr lvl="1"/>
            <a:r>
              <a:rPr lang="en-US" dirty="0"/>
              <a:t>Create New Group: </a:t>
            </a:r>
            <a:r>
              <a:rPr lang="en-US" b="1" dirty="0"/>
              <a:t>Developers</a:t>
            </a:r>
          </a:p>
          <a:p>
            <a:pPr lvl="1"/>
            <a:r>
              <a:rPr lang="en-US" dirty="0"/>
              <a:t>Select User </a:t>
            </a:r>
            <a:r>
              <a:rPr lang="en-US" b="1" dirty="0"/>
              <a:t>Admin</a:t>
            </a:r>
          </a:p>
          <a:p>
            <a:pPr lvl="1"/>
            <a:r>
              <a:rPr lang="en-US" dirty="0"/>
              <a:t>Search Permission: </a:t>
            </a:r>
            <a:r>
              <a:rPr lang="en-US" dirty="0" err="1"/>
              <a:t>AWSCodeDeployFullAccess</a:t>
            </a:r>
            <a:endParaRPr lang="en-US" dirty="0"/>
          </a:p>
          <a:p>
            <a:pPr lvl="1"/>
            <a:r>
              <a:rPr lang="en-US" dirty="0"/>
              <a:t>Select it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Create Group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Go to Users and select user: </a:t>
            </a:r>
            <a:r>
              <a:rPr lang="en-US" b="1" dirty="0"/>
              <a:t>Admin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en-US" dirty="0"/>
              <a:t>Select Groups Tab and check the list</a:t>
            </a: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DD8EC02F-2F93-0CD0-E3B2-7B73088E4777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142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Policies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 fontScale="92500"/>
          </a:bodyPr>
          <a:lstStyle/>
          <a:p>
            <a:r>
              <a:rPr lang="en-US" dirty="0"/>
              <a:t>Policies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IAMReadOnlyAccess</a:t>
            </a:r>
            <a:endParaRPr lang="en-US" dirty="0"/>
          </a:p>
          <a:p>
            <a:pPr lvl="1"/>
            <a:r>
              <a:rPr lang="en-US" dirty="0"/>
              <a:t>Select it and Expand (</a:t>
            </a:r>
            <a:r>
              <a:rPr lang="en-US" b="1" dirty="0"/>
              <a:t>+</a:t>
            </a:r>
            <a:r>
              <a:rPr lang="en-US" dirty="0"/>
              <a:t>) view the JSON data</a:t>
            </a:r>
          </a:p>
          <a:p>
            <a:pPr lvl="1"/>
            <a:r>
              <a:rPr lang="en-US" dirty="0"/>
              <a:t>Create Policy (Visual Option)</a:t>
            </a:r>
          </a:p>
          <a:p>
            <a:pPr lvl="1"/>
            <a:r>
              <a:rPr lang="en-US" dirty="0"/>
              <a:t>Search Service: </a:t>
            </a:r>
            <a:r>
              <a:rPr lang="en-US" b="1" dirty="0"/>
              <a:t>IAM</a:t>
            </a:r>
          </a:p>
          <a:p>
            <a:pPr lvl="1"/>
            <a:r>
              <a:rPr lang="en-US" dirty="0"/>
              <a:t>Filter and add Actions: </a:t>
            </a:r>
            <a:r>
              <a:rPr lang="en-US" b="1" dirty="0" err="1"/>
              <a:t>ListUsers</a:t>
            </a:r>
            <a:r>
              <a:rPr lang="en-US" dirty="0"/>
              <a:t>, </a:t>
            </a:r>
            <a:r>
              <a:rPr lang="en-US" b="1" dirty="0" err="1"/>
              <a:t>GetUser</a:t>
            </a:r>
            <a:endParaRPr lang="en-US" b="1" dirty="0"/>
          </a:p>
          <a:p>
            <a:pPr lvl="1"/>
            <a:r>
              <a:rPr lang="en-US" dirty="0"/>
              <a:t>Check the JSON data</a:t>
            </a:r>
          </a:p>
          <a:p>
            <a:pPr lvl="1"/>
            <a:r>
              <a:rPr lang="en-US" dirty="0"/>
              <a:t>Cancel the Creation</a:t>
            </a:r>
          </a:p>
          <a:p>
            <a:r>
              <a:rPr lang="en-US" dirty="0"/>
              <a:t>Reset IAM User (</a:t>
            </a:r>
            <a:r>
              <a:rPr lang="en-US" b="1" dirty="0"/>
              <a:t>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Remove Group: </a:t>
            </a:r>
            <a:r>
              <a:rPr lang="en-US" b="1" dirty="0"/>
              <a:t>Developers</a:t>
            </a:r>
            <a:endParaRPr lang="en-US" dirty="0"/>
          </a:p>
          <a:p>
            <a:pPr lvl="1"/>
            <a:r>
              <a:rPr lang="en-US"/>
              <a:t>Remove Permission: </a:t>
            </a:r>
            <a:r>
              <a:rPr lang="en-US" b="1" dirty="0" err="1"/>
              <a:t>IAMReadOnlyAccess</a:t>
            </a:r>
            <a:r>
              <a:rPr lang="en-US" b="1" dirty="0"/>
              <a:t> </a:t>
            </a:r>
            <a:r>
              <a:rPr lang="en-US" dirty="0"/>
              <a:t>from </a:t>
            </a:r>
            <a:r>
              <a:rPr lang="en-US" b="1" dirty="0"/>
              <a:t>Admin</a:t>
            </a:r>
          </a:p>
          <a:p>
            <a:pPr lvl="1"/>
            <a:endParaRPr lang="en-US" dirty="0"/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E57E6E68-E35E-CF61-42C4-B40AB1870133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288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89DA-E9CC-0131-2D72-CFBFA989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Password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24731-92D5-A2AF-B393-46E796039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Strong passwords </a:t>
            </a:r>
            <a:r>
              <a:rPr lang="en-US" dirty="0"/>
              <a:t>= more security for your account</a:t>
            </a:r>
          </a:p>
          <a:p>
            <a:r>
              <a:rPr lang="en-US" dirty="0"/>
              <a:t>In AWS, you can set up a </a:t>
            </a:r>
            <a:r>
              <a:rPr lang="en-US" b="1" dirty="0">
                <a:solidFill>
                  <a:srgbClr val="7030A0"/>
                </a:solidFill>
              </a:rPr>
              <a:t>password policy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a minimum password length</a:t>
            </a:r>
          </a:p>
          <a:p>
            <a:pPr lvl="1"/>
            <a:r>
              <a:rPr lang="en-US" dirty="0"/>
              <a:t>Require specific character types:</a:t>
            </a:r>
          </a:p>
          <a:p>
            <a:pPr lvl="1"/>
            <a:r>
              <a:rPr lang="en-US" dirty="0"/>
              <a:t>including capital letters</a:t>
            </a:r>
          </a:p>
          <a:p>
            <a:pPr lvl="1"/>
            <a:r>
              <a:rPr lang="en-US" dirty="0"/>
              <a:t>lowercase letters</a:t>
            </a:r>
          </a:p>
          <a:p>
            <a:pPr lvl="1"/>
            <a:r>
              <a:rPr lang="en-US" dirty="0"/>
              <a:t>numbers</a:t>
            </a:r>
          </a:p>
          <a:p>
            <a:pPr lvl="1"/>
            <a:r>
              <a:rPr lang="en-US" dirty="0"/>
              <a:t>non-alphanumeric characters</a:t>
            </a:r>
          </a:p>
          <a:p>
            <a:r>
              <a:rPr lang="en-US" dirty="0"/>
              <a:t>Allow all IAM </a:t>
            </a:r>
            <a:r>
              <a:rPr lang="en-US" b="1" dirty="0">
                <a:solidFill>
                  <a:schemeClr val="accent4"/>
                </a:solidFill>
              </a:rPr>
              <a:t>users</a:t>
            </a:r>
            <a:r>
              <a:rPr lang="en-US" dirty="0"/>
              <a:t> to </a:t>
            </a:r>
            <a:r>
              <a:rPr lang="en-US" b="1" dirty="0">
                <a:solidFill>
                  <a:schemeClr val="accent5"/>
                </a:solidFill>
              </a:rPr>
              <a:t>change</a:t>
            </a:r>
            <a:r>
              <a:rPr lang="en-US" dirty="0"/>
              <a:t> their own </a:t>
            </a:r>
            <a:r>
              <a:rPr lang="en-US" b="1" dirty="0">
                <a:solidFill>
                  <a:srgbClr val="7030A0"/>
                </a:solidFill>
              </a:rPr>
              <a:t>passwords</a:t>
            </a:r>
            <a:r>
              <a:rPr lang="en-US" dirty="0"/>
              <a:t>.</a:t>
            </a:r>
          </a:p>
          <a:p>
            <a:r>
              <a:rPr lang="en-US" dirty="0"/>
              <a:t>Require users to change their password after a period of time (</a:t>
            </a:r>
            <a:r>
              <a:rPr lang="en-US" b="1" dirty="0">
                <a:solidFill>
                  <a:srgbClr val="7030A0"/>
                </a:solidFill>
              </a:rPr>
              <a:t>password expiration</a:t>
            </a:r>
            <a:r>
              <a:rPr lang="en-US" dirty="0"/>
              <a:t>).</a:t>
            </a:r>
          </a:p>
          <a:p>
            <a:r>
              <a:rPr lang="en-US" dirty="0"/>
              <a:t>Prevent password reuse</a:t>
            </a:r>
          </a:p>
        </p:txBody>
      </p:sp>
      <p:pic>
        <p:nvPicPr>
          <p:cNvPr id="2062" name="Picture 14" descr="password&quot; Icon - Download for free – Iconduck">
            <a:extLst>
              <a:ext uri="{FF2B5EF4-FFF2-40B4-BE49-F238E27FC236}">
                <a16:creationId xmlns:a16="http://schemas.microsoft.com/office/drawing/2014/main" id="{33E588E0-CDF2-86E3-C0A0-8074E88FC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4096" y="1131240"/>
            <a:ext cx="2887227" cy="2887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4652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1D472-0B6E-A856-AAFD-20D9C356E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 Factor Authentication (MFA)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9BC54-6F1B-C03E-FBEE-6B10899FE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56441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Users have access to your account and can possibly change settings or delete resources in your AWS account</a:t>
            </a:r>
          </a:p>
          <a:p>
            <a:r>
              <a:rPr lang="en-US" dirty="0"/>
              <a:t>You want to </a:t>
            </a:r>
            <a:r>
              <a:rPr lang="en-US" b="1" dirty="0">
                <a:solidFill>
                  <a:schemeClr val="accent2"/>
                </a:solidFill>
              </a:rPr>
              <a:t>protect</a:t>
            </a:r>
            <a:r>
              <a:rPr lang="en-US" dirty="0"/>
              <a:t> your </a:t>
            </a:r>
            <a:r>
              <a:rPr lang="en-US" b="1" dirty="0">
                <a:solidFill>
                  <a:schemeClr val="accent4"/>
                </a:solidFill>
              </a:rPr>
              <a:t>root accounts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4"/>
                </a:solidFill>
              </a:rPr>
              <a:t>IAM users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2"/>
                </a:solidFill>
              </a:rPr>
              <a:t>MFA</a:t>
            </a:r>
            <a:r>
              <a:rPr lang="en-US" dirty="0"/>
              <a:t> = password you know + security device you own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Main benefit of MFA</a:t>
            </a:r>
            <a:r>
              <a:rPr lang="en-US" dirty="0"/>
              <a:t>: if a password is stolen or hacked, the account is not compromised</a:t>
            </a:r>
          </a:p>
          <a:p>
            <a:r>
              <a:rPr lang="en-US" dirty="0"/>
              <a:t>Check the List of MFA Options and devices Here: </a:t>
            </a:r>
            <a:r>
              <a:rPr lang="en-US" dirty="0">
                <a:hlinkClick r:id="rId2"/>
              </a:rPr>
              <a:t>https://aws.amazon.com/iam/features/mfa/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61E7A8-45F4-DAE9-91FF-3BE5E41A4E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2190" y="3035073"/>
            <a:ext cx="97059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0837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MFA (Root)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57739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Account Settings</a:t>
            </a:r>
          </a:p>
          <a:p>
            <a:pPr lvl="1"/>
            <a:r>
              <a:rPr lang="en-US" dirty="0"/>
              <a:t>Password Policy (</a:t>
            </a:r>
            <a:r>
              <a:rPr lang="en-US" b="1" dirty="0"/>
              <a:t>Edit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Custom or Strong Password (New Password Policy)</a:t>
            </a:r>
          </a:p>
          <a:p>
            <a:r>
              <a:rPr lang="en-US" dirty="0"/>
              <a:t>Account Name (Title Bar)</a:t>
            </a:r>
          </a:p>
          <a:p>
            <a:pPr lvl="1"/>
            <a:r>
              <a:rPr lang="en-US" dirty="0"/>
              <a:t>Security Credentials</a:t>
            </a:r>
          </a:p>
          <a:p>
            <a:pPr lvl="1"/>
            <a:r>
              <a:rPr lang="en-US" dirty="0"/>
              <a:t>Assign MFA</a:t>
            </a:r>
          </a:p>
          <a:p>
            <a:pPr lvl="1"/>
            <a:r>
              <a:rPr lang="en-US" dirty="0"/>
              <a:t>Device Name (</a:t>
            </a:r>
            <a:r>
              <a:rPr lang="en-US" b="1" dirty="0" err="1"/>
              <a:t>PersonaliPhone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Authenticator App (</a:t>
            </a:r>
            <a:r>
              <a:rPr lang="en-US" b="1" dirty="0"/>
              <a:t>Authy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Scan QR Code</a:t>
            </a:r>
          </a:p>
          <a:p>
            <a:r>
              <a:rPr lang="en-US" dirty="0"/>
              <a:t>In Authy</a:t>
            </a:r>
          </a:p>
          <a:p>
            <a:pPr lvl="1"/>
            <a:r>
              <a:rPr lang="en-US" dirty="0"/>
              <a:t>Scan the QR Code</a:t>
            </a:r>
          </a:p>
          <a:p>
            <a:pPr lvl="1"/>
            <a:r>
              <a:rPr lang="en-US" dirty="0"/>
              <a:t>Enter the 2 MFA code Generated (wait for each one)</a:t>
            </a:r>
          </a:p>
          <a:p>
            <a:pPr lvl="1"/>
            <a:r>
              <a:rPr lang="en-US" b="1" dirty="0"/>
              <a:t>Assign MFA</a:t>
            </a:r>
          </a:p>
          <a:p>
            <a:pPr lvl="1"/>
            <a:r>
              <a:rPr lang="en-US" dirty="0"/>
              <a:t>Sign out  and Sign in again to test</a:t>
            </a: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0C09DCC5-B7A9-C229-B846-38E3A59E0A4F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50703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CA587-A765-00F9-573A-1528841BA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Ways to Access 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494D5-97F5-38D7-278B-4539FDADC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access AWS, you have three options: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AWS Management Console </a:t>
            </a:r>
            <a:r>
              <a:rPr lang="en-US" dirty="0"/>
              <a:t>(password protected + MFA)</a:t>
            </a:r>
          </a:p>
          <a:p>
            <a:pPr lvl="1"/>
            <a:r>
              <a:rPr lang="en-US" b="1" dirty="0">
                <a:solidFill>
                  <a:schemeClr val="accent1"/>
                </a:solidFill>
              </a:rPr>
              <a:t>AWS Command Line Interface </a:t>
            </a:r>
            <a:r>
              <a:rPr lang="en-US" dirty="0"/>
              <a:t>(</a:t>
            </a:r>
            <a:r>
              <a:rPr lang="en-US" b="1" dirty="0"/>
              <a:t>CLI</a:t>
            </a:r>
            <a:r>
              <a:rPr lang="en-US" dirty="0"/>
              <a:t>) – protected by access keys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AWS Software Developer Kit </a:t>
            </a:r>
            <a:r>
              <a:rPr lang="en-US" dirty="0"/>
              <a:t>(</a:t>
            </a:r>
            <a:r>
              <a:rPr lang="en-US" b="1" dirty="0"/>
              <a:t>SDK</a:t>
            </a:r>
            <a:r>
              <a:rPr lang="en-US" dirty="0"/>
              <a:t>) - for code: protected by keys access</a:t>
            </a:r>
          </a:p>
          <a:p>
            <a:pPr lvl="2"/>
            <a:r>
              <a:rPr lang="en-US" dirty="0"/>
              <a:t>Access keys are generated through the AWS console</a:t>
            </a:r>
          </a:p>
          <a:p>
            <a:r>
              <a:rPr lang="en-US" dirty="0"/>
              <a:t>Users manage their own access codes</a:t>
            </a:r>
          </a:p>
          <a:p>
            <a:r>
              <a:rPr lang="en-US" b="1" dirty="0"/>
              <a:t>Access codes </a:t>
            </a:r>
            <a:r>
              <a:rPr lang="en-US" dirty="0"/>
              <a:t>are secret, like a password. </a:t>
            </a:r>
            <a:r>
              <a:rPr lang="en-US" b="1" dirty="0">
                <a:solidFill>
                  <a:srgbClr val="FF0000"/>
                </a:solidFill>
              </a:rPr>
              <a:t>don't share them</a:t>
            </a:r>
          </a:p>
          <a:p>
            <a:pPr lvl="1"/>
            <a:r>
              <a:rPr lang="en-US" dirty="0"/>
              <a:t>Access key ID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username</a:t>
            </a:r>
          </a:p>
          <a:p>
            <a:pPr lvl="1"/>
            <a:r>
              <a:rPr lang="en-US" dirty="0"/>
              <a:t>Secret access key </a:t>
            </a:r>
            <a:r>
              <a:rPr lang="en-US" b="1" dirty="0">
                <a:solidFill>
                  <a:srgbClr val="FF0000"/>
                </a:solidFill>
              </a:rPr>
              <a:t>!=</a:t>
            </a:r>
            <a:r>
              <a:rPr lang="en-US" dirty="0"/>
              <a:t> password</a:t>
            </a:r>
          </a:p>
        </p:txBody>
      </p:sp>
    </p:spTree>
    <p:extLst>
      <p:ext uri="{BB962C8B-B14F-4D97-AF65-F5344CB8AC3E}">
        <p14:creationId xmlns:p14="http://schemas.microsoft.com/office/powerpoint/2010/main" val="3649362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0A15-9D5A-4193-8942-111EA76E0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Access Keys (Samples)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C987B-EFE4-A2C2-A6F7-A662CF217B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Access key ID</a:t>
            </a:r>
            <a:r>
              <a:rPr lang="en-US" dirty="0"/>
              <a:t>: AKIASK4E37PV4983d6C</a:t>
            </a:r>
          </a:p>
          <a:p>
            <a:r>
              <a:rPr lang="en-US" b="1" dirty="0"/>
              <a:t>Secret access key</a:t>
            </a:r>
            <a:r>
              <a:rPr lang="en-US" dirty="0"/>
              <a:t>: AZPN3zojWozWCndIjhB0Unh8239a1bzbzO5fqkZq</a:t>
            </a:r>
          </a:p>
          <a:p>
            <a:r>
              <a:rPr lang="en-US" b="1" dirty="0"/>
              <a:t>Remember: </a:t>
            </a:r>
            <a:r>
              <a:rPr lang="en-US" b="1" dirty="0">
                <a:solidFill>
                  <a:srgbClr val="FF0000"/>
                </a:solidFill>
              </a:rPr>
              <a:t>do not share your access codes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9A5321-EF74-F4B8-A4E4-CF5ED2F69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224" y="1046764"/>
            <a:ext cx="11267552" cy="26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869D2-B415-BE81-69E8-ED7C4131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Command Line Interface (CLI)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11B89-5B50-6316-43FF-472189CE1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AWS CLI is a tool that allows you to interact with AWS services through commands in your command line shell</a:t>
            </a:r>
          </a:p>
          <a:p>
            <a:r>
              <a:rPr lang="en-US" dirty="0"/>
              <a:t>Direct access to the public APIs of AWS services</a:t>
            </a:r>
          </a:p>
          <a:p>
            <a:r>
              <a:rPr lang="en-US" dirty="0"/>
              <a:t>You can develop scripts to manage your resources</a:t>
            </a:r>
          </a:p>
          <a:p>
            <a:r>
              <a:rPr lang="en-US" dirty="0"/>
              <a:t>It is open source </a:t>
            </a:r>
            <a:r>
              <a:rPr lang="en-US" dirty="0">
                <a:hlinkClick r:id="rId2"/>
              </a:rPr>
              <a:t>https://github.com/aws/aws-cli</a:t>
            </a:r>
            <a:r>
              <a:rPr lang="en-US" dirty="0"/>
              <a:t> </a:t>
            </a:r>
          </a:p>
          <a:p>
            <a:r>
              <a:rPr lang="en-US" dirty="0"/>
              <a:t>Alternative to using the AWS Management Console</a:t>
            </a:r>
          </a:p>
        </p:txBody>
      </p:sp>
      <p:pic>
        <p:nvPicPr>
          <p:cNvPr id="4" name="Picture 2" descr="Install amz-aws-cli on Linux | Snap Store">
            <a:extLst>
              <a:ext uri="{FF2B5EF4-FFF2-40B4-BE49-F238E27FC236}">
                <a16:creationId xmlns:a16="http://schemas.microsoft.com/office/drawing/2014/main" id="{E030AE53-91EB-05E6-51C4-A58656B40B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2637" y="169501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D12ECC3-E04F-ACC7-D0A1-100B221FBD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4173572"/>
            <a:ext cx="9296400" cy="204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95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FAC6B-E1B8-8686-34C8-AA6F38B9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Software Developer Kid (SDK)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DCBE4-C6F5-BFBA-2B65-717D96922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7733044" cy="493849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Software Development Kit (AWS SDK)</a:t>
            </a:r>
          </a:p>
          <a:p>
            <a:r>
              <a:rPr lang="en-US" dirty="0"/>
              <a:t>Specific APIs for each language (set of libraries)</a:t>
            </a:r>
          </a:p>
          <a:p>
            <a:r>
              <a:rPr lang="en-US" dirty="0"/>
              <a:t>Allows you to access and manage AWS services through programming</a:t>
            </a:r>
          </a:p>
          <a:p>
            <a:r>
              <a:rPr lang="en-US" dirty="0"/>
              <a:t>Integrated in the application</a:t>
            </a:r>
          </a:p>
          <a:p>
            <a:r>
              <a:rPr lang="en-US" dirty="0"/>
              <a:t>Supports:</a:t>
            </a:r>
          </a:p>
          <a:p>
            <a:pPr lvl="1"/>
            <a:r>
              <a:rPr lang="en-US" dirty="0"/>
              <a:t>SDKs (JavaScript, Python, PHP, .NET, Ruby, Java, Go, </a:t>
            </a:r>
            <a:r>
              <a:rPr lang="en-US" dirty="0" err="1"/>
              <a:t>Node.js,C</a:t>
            </a:r>
            <a:r>
              <a:rPr lang="en-US" dirty="0"/>
              <a:t>++)</a:t>
            </a:r>
          </a:p>
          <a:p>
            <a:pPr lvl="1"/>
            <a:r>
              <a:rPr lang="en-US" dirty="0"/>
              <a:t>Mobile SDKs (Android, iOS, ...)</a:t>
            </a:r>
          </a:p>
          <a:p>
            <a:pPr lvl="1"/>
            <a:r>
              <a:rPr lang="en-US" dirty="0"/>
              <a:t>SDKs for IoT devices (Embedded C, Arduino, ...)</a:t>
            </a:r>
          </a:p>
          <a:p>
            <a:r>
              <a:rPr lang="en-US" dirty="0"/>
              <a:t>Example: AWS CLI is built on top of the AWS SDK for Python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D7DD2C-D1DF-0E5F-775B-A711629F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838" y="947523"/>
            <a:ext cx="1457325" cy="14287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71DE71-E3E4-D7C1-068E-F9ACD5D72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7726" y="2914219"/>
            <a:ext cx="3257550" cy="32289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BA8D15-30AF-6D4B-4F7D-5C63DB03E499}"/>
              </a:ext>
            </a:extLst>
          </p:cNvPr>
          <p:cNvSpPr txBox="1"/>
          <p:nvPr/>
        </p:nvSpPr>
        <p:spPr>
          <a:xfrm>
            <a:off x="9498156" y="6143194"/>
            <a:ext cx="1716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Application</a:t>
            </a:r>
          </a:p>
        </p:txBody>
      </p:sp>
    </p:spTree>
    <p:extLst>
      <p:ext uri="{BB962C8B-B14F-4D97-AF65-F5344CB8AC3E}">
        <p14:creationId xmlns:p14="http://schemas.microsoft.com/office/powerpoint/2010/main" val="1215445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5CE4E4-8AAD-7549-D138-2AF8AE30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Identity and Access Management (IAM)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09FF990-C713-DFF9-40FE-B812DA695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732" y="947738"/>
            <a:ext cx="9576536" cy="4938712"/>
          </a:xfrm>
        </p:spPr>
      </p:pic>
    </p:spTree>
    <p:extLst>
      <p:ext uri="{BB962C8B-B14F-4D97-AF65-F5344CB8AC3E}">
        <p14:creationId xmlns:p14="http://schemas.microsoft.com/office/powerpoint/2010/main" val="1083392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CLI – Installation and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Install AWS CLI </a:t>
            </a:r>
          </a:p>
          <a:p>
            <a:pPr lvl="1"/>
            <a:r>
              <a:rPr lang="en-US" dirty="0">
                <a:hlinkClick r:id="rId2"/>
              </a:rPr>
              <a:t>Installation Guide</a:t>
            </a:r>
            <a:endParaRPr lang="en-US" dirty="0"/>
          </a:p>
          <a:p>
            <a:r>
              <a:rPr lang="en-US" dirty="0"/>
              <a:t>Access (Admin)</a:t>
            </a:r>
          </a:p>
          <a:p>
            <a:pPr lvl="1"/>
            <a:r>
              <a:rPr lang="en-US" dirty="0"/>
              <a:t>Users/Security Credential</a:t>
            </a:r>
          </a:p>
          <a:p>
            <a:pPr lvl="1"/>
            <a:r>
              <a:rPr lang="en-US" dirty="0"/>
              <a:t>Access Keys (Create Access Key)</a:t>
            </a:r>
          </a:p>
          <a:p>
            <a:pPr lvl="2"/>
            <a:r>
              <a:rPr lang="en-US" dirty="0"/>
              <a:t>Command Line Interface (CLI)</a:t>
            </a:r>
          </a:p>
          <a:p>
            <a:pPr lvl="2"/>
            <a:r>
              <a:rPr lang="en-US" dirty="0"/>
              <a:t>Check (Understand the recommendations)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Next</a:t>
            </a:r>
          </a:p>
          <a:p>
            <a:pPr lvl="2"/>
            <a:r>
              <a:rPr lang="en-US" b="1" dirty="0"/>
              <a:t>Tag:</a:t>
            </a:r>
            <a:r>
              <a:rPr lang="en-US" dirty="0"/>
              <a:t> Enable AWS CLI Access for Admin User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Create Access Key</a:t>
            </a:r>
          </a:p>
          <a:p>
            <a:pPr lvl="2"/>
            <a:r>
              <a:rPr lang="en-US" dirty="0"/>
              <a:t>Download csv file</a:t>
            </a:r>
          </a:p>
          <a:p>
            <a:pPr lvl="2"/>
            <a:r>
              <a:rPr lang="en-US" b="1" dirty="0">
                <a:solidFill>
                  <a:schemeClr val="accent2"/>
                </a:solidFill>
              </a:rPr>
              <a:t>Done</a:t>
            </a:r>
            <a:endParaRPr lang="en-US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82039753-2FF3-2502-C276-109B5E76C8A4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6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CLI – Configuration and Use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5773951"/>
          </a:xfrm>
        </p:spPr>
        <p:txBody>
          <a:bodyPr>
            <a:normAutofit/>
          </a:bodyPr>
          <a:lstStyle/>
          <a:p>
            <a:r>
              <a:rPr lang="en-US" dirty="0"/>
              <a:t>Configuration (</a:t>
            </a:r>
            <a:r>
              <a:rPr lang="en-US" sz="2000" dirty="0"/>
              <a:t>CMD/</a:t>
            </a:r>
            <a:r>
              <a:rPr lang="en-US" sz="2000" dirty="0" err="1"/>
              <a:t>Powershell</a:t>
            </a:r>
            <a:r>
              <a:rPr lang="en-US" sz="2000" dirty="0"/>
              <a:t>/Terminal</a:t>
            </a:r>
            <a:r>
              <a:rPr lang="en-US" dirty="0"/>
              <a:t>)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aws</a:t>
            </a:r>
            <a:r>
              <a:rPr lang="en-US" dirty="0"/>
              <a:t> configure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How to use it</a:t>
            </a:r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list-users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DAF4B0E-9FC3-63D3-99F5-E0F99151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33" y="3834498"/>
            <a:ext cx="4572000" cy="224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55EFA-A9E3-7463-C1EC-E60B1561D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466" y="1850633"/>
            <a:ext cx="6086475" cy="990600"/>
          </a:xfrm>
          <a:prstGeom prst="rect">
            <a:avLst/>
          </a:prstGeom>
        </p:spPr>
      </p:pic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3BEBF9CF-3188-26F9-FEAA-AFDB691EB014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DDFA9F44-C03B-DC31-7D89-77B85F6A32FB}"/>
              </a:ext>
            </a:extLst>
          </p:cNvPr>
          <p:cNvSpPr txBox="1"/>
          <p:nvPr/>
        </p:nvSpPr>
        <p:spPr>
          <a:xfrm>
            <a:off x="1815860" y="6337985"/>
            <a:ext cx="30019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AWS CLI Command Reference</a:t>
            </a:r>
          </a:p>
        </p:txBody>
      </p:sp>
      <p:sp>
        <p:nvSpPr>
          <p:cNvPr id="9" name="TextBox 8">
            <a:hlinkClick r:id="rId6"/>
            <a:extLst>
              <a:ext uri="{FF2B5EF4-FFF2-40B4-BE49-F238E27FC236}">
                <a16:creationId xmlns:a16="http://schemas.microsoft.com/office/drawing/2014/main" id="{EF810D2D-E4DB-96E3-F554-DFF74051A428}"/>
              </a:ext>
            </a:extLst>
          </p:cNvPr>
          <p:cNvSpPr txBox="1"/>
          <p:nvPr/>
        </p:nvSpPr>
        <p:spPr>
          <a:xfrm>
            <a:off x="6423409" y="6336401"/>
            <a:ext cx="51623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chemeClr val="accent1"/>
                </a:solidFill>
              </a:rPr>
              <a:t>AWS CLI: 10 Useful Commands You May Not Know</a:t>
            </a:r>
          </a:p>
        </p:txBody>
      </p:sp>
    </p:spTree>
    <p:extLst>
      <p:ext uri="{BB962C8B-B14F-4D97-AF65-F5344CB8AC3E}">
        <p14:creationId xmlns:p14="http://schemas.microsoft.com/office/powerpoint/2010/main" val="1080362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AWS Cloud Shell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591047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AWS Cloud Shell</a:t>
            </a:r>
          </a:p>
          <a:p>
            <a:pPr lvl="1"/>
            <a:r>
              <a:rPr lang="en-US" dirty="0"/>
              <a:t>Search: </a:t>
            </a:r>
            <a:r>
              <a:rPr lang="en-US" b="1" dirty="0" err="1"/>
              <a:t>CloudShell</a:t>
            </a:r>
            <a:endParaRPr lang="en-US" b="1" dirty="0"/>
          </a:p>
          <a:p>
            <a:pPr lvl="1"/>
            <a:r>
              <a:rPr lang="en-US" dirty="0" err="1">
                <a:solidFill>
                  <a:schemeClr val="accent4"/>
                </a:solidFill>
              </a:rPr>
              <a:t>aws</a:t>
            </a:r>
            <a:r>
              <a:rPr lang="en-US" dirty="0"/>
              <a:t> </a:t>
            </a:r>
            <a:r>
              <a:rPr lang="en-US" dirty="0" err="1"/>
              <a:t>iam</a:t>
            </a:r>
            <a:r>
              <a:rPr lang="en-US" dirty="0"/>
              <a:t> list-users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CloudShell</a:t>
            </a:r>
            <a:r>
              <a:rPr lang="en-US" dirty="0"/>
              <a:t> works in Region level, then could not be able in all regions.</a:t>
            </a:r>
          </a:p>
          <a:p>
            <a:r>
              <a:rPr lang="en-US" dirty="0"/>
              <a:t>There are more actions like download file or upload file</a:t>
            </a: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FF0CFB0E-8508-4874-A8DC-228AC1C11909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4B2486-2806-DD93-213A-CB5DFFD6B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447" y="2089639"/>
            <a:ext cx="415290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382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CC38-F800-BEEC-EC4D-72006EB48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Roles To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BF38E-8638-A68D-A72A-E00F34168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452068" cy="4938495"/>
          </a:xfrm>
        </p:spPr>
        <p:txBody>
          <a:bodyPr/>
          <a:lstStyle/>
          <a:p>
            <a:r>
              <a:rPr lang="en-US" b="1" dirty="0"/>
              <a:t>IAM Roles </a:t>
            </a:r>
            <a:r>
              <a:rPr lang="en-US" dirty="0"/>
              <a:t>apply for </a:t>
            </a:r>
            <a:r>
              <a:rPr lang="en-US" b="1" dirty="0"/>
              <a:t>AWS services</a:t>
            </a:r>
          </a:p>
          <a:p>
            <a:r>
              <a:rPr lang="en-US" dirty="0"/>
              <a:t>AWS services will need to perform actions</a:t>
            </a:r>
          </a:p>
          <a:p>
            <a:r>
              <a:rPr lang="en-US" b="0" i="0" dirty="0">
                <a:solidFill>
                  <a:srgbClr val="313537"/>
                </a:solidFill>
                <a:effectLst/>
                <a:latin typeface="New Template Body Rebuild"/>
              </a:rPr>
              <a:t>An IAM role is an identity that you can assume to gain temporary access to permissions.  </a:t>
            </a:r>
            <a:endParaRPr lang="en-US" dirty="0"/>
          </a:p>
          <a:p>
            <a:r>
              <a:rPr lang="en-US" b="1" dirty="0"/>
              <a:t>Common roles</a:t>
            </a:r>
          </a:p>
          <a:p>
            <a:pPr lvl="1"/>
            <a:r>
              <a:rPr lang="en-US" dirty="0"/>
              <a:t>EC2 Instance Roles</a:t>
            </a:r>
          </a:p>
          <a:p>
            <a:pPr lvl="1"/>
            <a:r>
              <a:rPr lang="en-US" dirty="0"/>
              <a:t>Lambda Functions Roles</a:t>
            </a:r>
          </a:p>
          <a:p>
            <a:pPr lvl="1"/>
            <a:r>
              <a:rPr lang="en-US" dirty="0"/>
              <a:t>Roles for CloudFormation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02111C-5767-1D50-8F4A-EDC4C102D82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7223760" y="1143900"/>
            <a:ext cx="4297680" cy="45702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6597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IAM Roles To Services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IAM/Roles</a:t>
            </a:r>
          </a:p>
          <a:p>
            <a:r>
              <a:rPr lang="en-US" b="1" dirty="0">
                <a:solidFill>
                  <a:schemeClr val="accent1"/>
                </a:solidFill>
              </a:rPr>
              <a:t>Create Role</a:t>
            </a:r>
          </a:p>
          <a:p>
            <a:r>
              <a:rPr lang="en-US" dirty="0"/>
              <a:t>AWS Service</a:t>
            </a:r>
          </a:p>
          <a:p>
            <a:r>
              <a:rPr lang="en-US" dirty="0"/>
              <a:t>EC2</a:t>
            </a:r>
          </a:p>
          <a:p>
            <a:r>
              <a:rPr lang="en-US" b="1" dirty="0">
                <a:solidFill>
                  <a:schemeClr val="accent1"/>
                </a:solidFill>
              </a:rPr>
              <a:t>Next</a:t>
            </a:r>
          </a:p>
          <a:p>
            <a:r>
              <a:rPr lang="en-US" dirty="0"/>
              <a:t>Filter: </a:t>
            </a:r>
            <a:r>
              <a:rPr lang="en-US" b="1" dirty="0" err="1"/>
              <a:t>IAMReadOnlyAccess</a:t>
            </a:r>
            <a:r>
              <a:rPr lang="en-US" b="1" dirty="0"/>
              <a:t> </a:t>
            </a:r>
            <a:r>
              <a:rPr lang="en-US" dirty="0"/>
              <a:t>and select</a:t>
            </a:r>
          </a:p>
          <a:p>
            <a:r>
              <a:rPr lang="en-US" b="1" dirty="0">
                <a:solidFill>
                  <a:schemeClr val="accent1"/>
                </a:solidFill>
              </a:rPr>
              <a:t>Next</a:t>
            </a:r>
          </a:p>
          <a:p>
            <a:r>
              <a:rPr lang="en-US" dirty="0" err="1"/>
              <a:t>RoleName</a:t>
            </a:r>
            <a:r>
              <a:rPr lang="en-US" dirty="0"/>
              <a:t>: </a:t>
            </a:r>
            <a:r>
              <a:rPr lang="en-US" b="1" dirty="0" err="1"/>
              <a:t>ReadOnlyService</a:t>
            </a:r>
            <a:endParaRPr lang="en-US" dirty="0"/>
          </a:p>
          <a:p>
            <a:r>
              <a:rPr lang="en-US" b="1" dirty="0">
                <a:solidFill>
                  <a:schemeClr val="accent1"/>
                </a:solidFill>
              </a:rPr>
              <a:t>Create Role</a:t>
            </a:r>
          </a:p>
          <a:p>
            <a:endParaRPr lang="en-US" dirty="0"/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EABE1114-E047-7FDD-BFD0-42EBE3471160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9873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A8C7-1F6F-3578-2E48-94C7DAC4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9DF6E-A241-1EAB-97BA-B7DCDB99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IAM Credentials Report </a:t>
            </a:r>
            <a:r>
              <a:rPr lang="en-US" dirty="0"/>
              <a:t>(account level)</a:t>
            </a:r>
          </a:p>
          <a:p>
            <a:pPr lvl="1"/>
            <a:r>
              <a:rPr lang="en-US" dirty="0"/>
              <a:t>A report that lists all the users in your account and the status of your various credentials</a:t>
            </a:r>
          </a:p>
          <a:p>
            <a:r>
              <a:rPr lang="en-US" b="1" dirty="0"/>
              <a:t>IAM Access Advisor </a:t>
            </a:r>
            <a:r>
              <a:rPr lang="en-US" dirty="0"/>
              <a:t>(at user level)</a:t>
            </a:r>
          </a:p>
          <a:p>
            <a:pPr lvl="1"/>
            <a:r>
              <a:rPr lang="en-US" dirty="0"/>
              <a:t>Shows the service permissions granted to a user and when they are you last accessed those services</a:t>
            </a:r>
          </a:p>
          <a:p>
            <a:pPr lvl="1"/>
            <a:r>
              <a:rPr lang="en-US" dirty="0"/>
              <a:t>You can use this information to revise your policies</a:t>
            </a:r>
          </a:p>
        </p:txBody>
      </p:sp>
      <p:pic>
        <p:nvPicPr>
          <p:cNvPr id="3074" name="Picture 2" descr="Tools - Free security icons">
            <a:extLst>
              <a:ext uri="{FF2B5EF4-FFF2-40B4-BE49-F238E27FC236}">
                <a16:creationId xmlns:a16="http://schemas.microsoft.com/office/drawing/2014/main" id="{37F864D5-90AE-909A-F933-6CA01F00C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4049" y="3820049"/>
            <a:ext cx="3037951" cy="303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07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Security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>
            <a:normAutofit/>
          </a:bodyPr>
          <a:lstStyle/>
          <a:p>
            <a:r>
              <a:rPr lang="en-US" dirty="0"/>
              <a:t>IAM Credentials Report</a:t>
            </a:r>
          </a:p>
          <a:p>
            <a:pPr lvl="1"/>
            <a:r>
              <a:rPr lang="en-US" dirty="0"/>
              <a:t>Access Report/Credential Report</a:t>
            </a:r>
          </a:p>
          <a:p>
            <a:pPr lvl="1"/>
            <a:r>
              <a:rPr lang="en-US" b="1" dirty="0"/>
              <a:t>Download Credential report</a:t>
            </a:r>
          </a:p>
          <a:p>
            <a:r>
              <a:rPr lang="en-US" dirty="0"/>
              <a:t>IAM Access Advisor</a:t>
            </a:r>
          </a:p>
          <a:p>
            <a:pPr lvl="1"/>
            <a:r>
              <a:rPr lang="en-US" dirty="0"/>
              <a:t>Users (</a:t>
            </a:r>
            <a:r>
              <a:rPr lang="en-US" b="1" dirty="0"/>
              <a:t>Admin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Access Advisor</a:t>
            </a:r>
          </a:p>
        </p:txBody>
      </p:sp>
      <p:pic>
        <p:nvPicPr>
          <p:cNvPr id="5" name="Content Placeholder 3" descr="12282598707YbD6m.jpg">
            <a:extLst>
              <a:ext uri="{FF2B5EF4-FFF2-40B4-BE49-F238E27FC236}">
                <a16:creationId xmlns:a16="http://schemas.microsoft.com/office/drawing/2014/main" id="{733786C7-2F2F-E02B-F25A-E8B5E4FB71E3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100584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542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114C2-CA33-0448-8D7B-95AEC7C9A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Security Best Practices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11642-DE2B-B406-87A0-85763105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Do not use the root account </a:t>
            </a:r>
            <a:r>
              <a:rPr lang="en-US" dirty="0"/>
              <a:t>except for AWS account configuration</a:t>
            </a:r>
          </a:p>
          <a:p>
            <a:r>
              <a:rPr lang="en-US" dirty="0"/>
              <a:t>One physical user = One AWS user</a:t>
            </a:r>
          </a:p>
          <a:p>
            <a:r>
              <a:rPr lang="en-US" b="1" dirty="0">
                <a:solidFill>
                  <a:srgbClr val="7030A0"/>
                </a:solidFill>
              </a:rPr>
              <a:t>Assign users to groups </a:t>
            </a:r>
            <a:r>
              <a:rPr lang="en-US" dirty="0"/>
              <a:t>and assign permissions to groups</a:t>
            </a:r>
          </a:p>
          <a:p>
            <a:r>
              <a:rPr lang="en-US" dirty="0"/>
              <a:t>Create a </a:t>
            </a:r>
            <a:r>
              <a:rPr lang="en-US" b="1" dirty="0">
                <a:solidFill>
                  <a:srgbClr val="C00000"/>
                </a:solidFill>
              </a:rPr>
              <a:t>strong password policy</a:t>
            </a:r>
          </a:p>
          <a:p>
            <a:r>
              <a:rPr lang="en-US" b="1" dirty="0">
                <a:solidFill>
                  <a:schemeClr val="accent6"/>
                </a:solidFill>
              </a:rPr>
              <a:t>Use and enforce </a:t>
            </a:r>
            <a:r>
              <a:rPr lang="en-US" dirty="0"/>
              <a:t>the use of multi-factor authentication (</a:t>
            </a:r>
            <a:r>
              <a:rPr lang="en-US" b="1" dirty="0">
                <a:solidFill>
                  <a:srgbClr val="FF0000"/>
                </a:solidFill>
              </a:rPr>
              <a:t>MFA</a:t>
            </a:r>
            <a:r>
              <a:rPr lang="en-US" dirty="0"/>
              <a:t>)</a:t>
            </a:r>
          </a:p>
          <a:p>
            <a:r>
              <a:rPr lang="en-US" dirty="0"/>
              <a:t>Create and </a:t>
            </a:r>
            <a:r>
              <a:rPr lang="en-US" b="1" dirty="0"/>
              <a:t>use Roles </a:t>
            </a:r>
            <a:r>
              <a:rPr lang="en-US" dirty="0"/>
              <a:t>to give permissions to </a:t>
            </a:r>
            <a:r>
              <a:rPr lang="en-US" b="1" dirty="0"/>
              <a:t>AWS services</a:t>
            </a:r>
            <a:r>
              <a:rPr lang="en-US" dirty="0"/>
              <a:t>.</a:t>
            </a:r>
          </a:p>
          <a:p>
            <a:r>
              <a:rPr lang="en-US" dirty="0"/>
              <a:t>Use access keys for programmatic access (CLI / SDK)</a:t>
            </a:r>
          </a:p>
          <a:p>
            <a:r>
              <a:rPr lang="en-US" dirty="0"/>
              <a:t>Review your account permissions with the IAM credentials report</a:t>
            </a:r>
          </a:p>
          <a:p>
            <a:r>
              <a:rPr lang="en-US" dirty="0">
                <a:solidFill>
                  <a:srgbClr val="FF0000"/>
                </a:solidFill>
              </a:rPr>
              <a:t>Never share IAM users or access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6CFA37-4F51-EB24-86FC-25BF2FD34CCF}"/>
              </a:ext>
            </a:extLst>
          </p:cNvPr>
          <p:cNvSpPr txBox="1"/>
          <p:nvPr/>
        </p:nvSpPr>
        <p:spPr>
          <a:xfrm>
            <a:off x="2504971" y="6022544"/>
            <a:ext cx="7182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https://docs.aws.amazon.com/IAM/latest/UserGuide/best-practices.html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85224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BD2A2-71D8-CDA1-84E7-4A97D26E3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Shared Responsibility Model in IAM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10A98-AB62-609D-E1AC-29A16F5C1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9000"/>
            <a:ext cx="5257800" cy="3403413"/>
          </a:xfrm>
        </p:spPr>
        <p:txBody>
          <a:bodyPr/>
          <a:lstStyle/>
          <a:p>
            <a:r>
              <a:rPr lang="en-US" dirty="0"/>
              <a:t>Conformity validation</a:t>
            </a:r>
          </a:p>
          <a:p>
            <a:r>
              <a:rPr lang="en-US" dirty="0"/>
              <a:t>Infrastructure (global network security)</a:t>
            </a:r>
          </a:p>
          <a:p>
            <a:r>
              <a:rPr lang="en-US" dirty="0"/>
              <a:t>Configuration and vulnerability analysis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84AB08-5DBC-EA19-8FCD-1DEB0930569D}"/>
              </a:ext>
            </a:extLst>
          </p:cNvPr>
          <p:cNvSpPr txBox="1">
            <a:spLocks/>
          </p:cNvSpPr>
          <p:nvPr/>
        </p:nvSpPr>
        <p:spPr>
          <a:xfrm>
            <a:off x="6096000" y="3361232"/>
            <a:ext cx="5972070" cy="340341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>
                  <a:lumMod val="75000"/>
                </a:schemeClr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Management and supervision of users, groups, roles and policies</a:t>
            </a:r>
          </a:p>
          <a:p>
            <a:r>
              <a:rPr lang="en-US" dirty="0"/>
              <a:t>Enable MFA on all accounts</a:t>
            </a:r>
          </a:p>
          <a:p>
            <a:r>
              <a:rPr lang="en-US" dirty="0"/>
              <a:t>Rotate all your keys frequently</a:t>
            </a:r>
          </a:p>
          <a:p>
            <a:r>
              <a:rPr lang="en-US" dirty="0"/>
              <a:t>Use IAM tools to apply the appropriate permissions</a:t>
            </a:r>
          </a:p>
          <a:p>
            <a:r>
              <a:rPr lang="en-US" dirty="0"/>
              <a:t>Analyze access patterns and review permissions</a:t>
            </a:r>
          </a:p>
        </p:txBody>
      </p:sp>
      <p:pic>
        <p:nvPicPr>
          <p:cNvPr id="4098" name="Picture 2" descr="AWS Architecture Icons">
            <a:extLst>
              <a:ext uri="{FF2B5EF4-FFF2-40B4-BE49-F238E27FC236}">
                <a16:creationId xmlns:a16="http://schemas.microsoft.com/office/drawing/2014/main" id="{97D93106-1CAE-1462-BACF-A809928B4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237" y="813009"/>
            <a:ext cx="4341726" cy="2279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C8160D2-D029-00A0-2D12-60933AF0F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254" y="810997"/>
            <a:ext cx="2417292" cy="241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9956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8CBB-91CB-DE99-A510-0E4251844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3E39C-9678-23A4-305C-511B564F5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Users</a:t>
            </a:r>
            <a:r>
              <a:rPr lang="en-US" dirty="0"/>
              <a:t>: mapped to a physical user, has a password for the AWS console</a:t>
            </a:r>
          </a:p>
          <a:p>
            <a:r>
              <a:rPr lang="en-US" b="1" dirty="0"/>
              <a:t>Groups</a:t>
            </a:r>
            <a:r>
              <a:rPr lang="en-US" dirty="0"/>
              <a:t>: contains only users</a:t>
            </a:r>
          </a:p>
          <a:p>
            <a:r>
              <a:rPr lang="en-US" b="1" dirty="0"/>
              <a:t>Policies</a:t>
            </a:r>
            <a:r>
              <a:rPr lang="en-US" dirty="0"/>
              <a:t>: JSON document that describes the permissions for users or groups</a:t>
            </a:r>
          </a:p>
          <a:p>
            <a:r>
              <a:rPr lang="en-US" b="1" dirty="0"/>
              <a:t>Roles </a:t>
            </a:r>
            <a:r>
              <a:rPr lang="en-US" dirty="0"/>
              <a:t>– for EC2 instances or AWS services</a:t>
            </a:r>
          </a:p>
          <a:p>
            <a:r>
              <a:rPr lang="en-US" b="1" dirty="0"/>
              <a:t>Security</a:t>
            </a:r>
            <a:r>
              <a:rPr lang="en-US" dirty="0"/>
              <a:t>: MFA + Password Policy</a:t>
            </a:r>
          </a:p>
          <a:p>
            <a:r>
              <a:rPr lang="en-US" b="1" dirty="0"/>
              <a:t>AWS CLI</a:t>
            </a:r>
            <a:r>
              <a:rPr lang="en-US" dirty="0"/>
              <a:t> – Manage your AWS services using the command line</a:t>
            </a:r>
          </a:p>
          <a:p>
            <a:r>
              <a:rPr lang="en-US" b="1" dirty="0"/>
              <a:t>AWS SDK </a:t>
            </a:r>
            <a:r>
              <a:rPr lang="en-US" dirty="0"/>
              <a:t>– Manage your AWS services using a programming language</a:t>
            </a:r>
          </a:p>
          <a:p>
            <a:r>
              <a:rPr lang="en-US" b="1" dirty="0"/>
              <a:t>Access Keys </a:t>
            </a:r>
            <a:r>
              <a:rPr lang="en-US" dirty="0"/>
              <a:t>– Access AWS using the CLI or SDK</a:t>
            </a:r>
          </a:p>
          <a:p>
            <a:r>
              <a:rPr lang="en-US" b="1" dirty="0"/>
              <a:t>Audit</a:t>
            </a:r>
            <a:r>
              <a:rPr lang="en-US" dirty="0"/>
              <a:t>: IAM Credential Reports and IAM Access Advisor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E386379F-B1D0-7BB5-864D-20B46A3F1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964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8C7C5-9AEA-8D86-1B53-1C83E17C0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AWS Identity and Access Management (IAM)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AD61C-46F4-AF81-6CC8-8A55E3AD4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AWS Identity and Access Management </a:t>
            </a:r>
            <a:r>
              <a:rPr lang="en-US" b="1" dirty="0"/>
              <a:t>(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) </a:t>
            </a:r>
            <a:r>
              <a:rPr lang="en-US" dirty="0"/>
              <a:t>enables you to manage access to AWS services and resources securely.   </a:t>
            </a:r>
          </a:p>
          <a:p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b="1" dirty="0"/>
              <a:t> </a:t>
            </a:r>
            <a:r>
              <a:rPr lang="en-US" dirty="0"/>
              <a:t>gives you the </a:t>
            </a:r>
            <a:r>
              <a:rPr lang="en-US" b="1" dirty="0">
                <a:solidFill>
                  <a:srgbClr val="7030A0"/>
                </a:solidFill>
              </a:rPr>
              <a:t>flexibility</a:t>
            </a:r>
            <a:r>
              <a:rPr lang="en-US" b="1" dirty="0"/>
              <a:t> </a:t>
            </a:r>
            <a:r>
              <a:rPr lang="en-US" dirty="0"/>
              <a:t>to </a:t>
            </a:r>
            <a:r>
              <a:rPr lang="en-US" b="1" dirty="0">
                <a:solidFill>
                  <a:schemeClr val="accent6"/>
                </a:solidFill>
              </a:rPr>
              <a:t>configure access </a:t>
            </a:r>
            <a:r>
              <a:rPr lang="en-US" dirty="0"/>
              <a:t>based on your company’s specific operational and security needs. </a:t>
            </a:r>
          </a:p>
          <a:p>
            <a:r>
              <a:rPr lang="en-US" dirty="0"/>
              <a:t>You do this by using a combination of </a:t>
            </a:r>
            <a:r>
              <a:rPr lang="en-US" b="1" dirty="0">
                <a:solidFill>
                  <a:schemeClr val="accent2"/>
                </a:solidFill>
              </a:rPr>
              <a:t>IAM</a:t>
            </a:r>
            <a:r>
              <a:rPr lang="en-US" dirty="0"/>
              <a:t> features:</a:t>
            </a:r>
          </a:p>
          <a:p>
            <a:pPr lvl="1"/>
            <a:r>
              <a:rPr lang="en-US" dirty="0"/>
              <a:t>IAM users, groups, and roles</a:t>
            </a:r>
          </a:p>
          <a:p>
            <a:pPr lvl="1"/>
            <a:r>
              <a:rPr lang="en-US" dirty="0"/>
              <a:t>IAM policies</a:t>
            </a:r>
          </a:p>
          <a:p>
            <a:pPr lvl="1"/>
            <a:r>
              <a:rPr lang="en-US" dirty="0"/>
              <a:t>Multi-factor authentication</a:t>
            </a:r>
          </a:p>
        </p:txBody>
      </p:sp>
      <p:pic>
        <p:nvPicPr>
          <p:cNvPr id="4" name="Picture 2" descr="Control Access with AWS Identity and Access Management Unit |">
            <a:extLst>
              <a:ext uri="{FF2B5EF4-FFF2-40B4-BE49-F238E27FC236}">
                <a16:creationId xmlns:a16="http://schemas.microsoft.com/office/drawing/2014/main" id="{F9B2AD04-5CF8-8AD9-3DBF-223CCAA56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543" y="4892675"/>
            <a:ext cx="1828800" cy="1828800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7093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037BE1-DB10-FC4D-75C4-345C0518D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1" y="1134338"/>
            <a:ext cx="10515600" cy="67447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Questions?</a:t>
            </a:r>
          </a:p>
        </p:txBody>
      </p:sp>
      <p:pic>
        <p:nvPicPr>
          <p:cNvPr id="7" name="Picture 2" descr="D:\Proyectos\Framework\Supports\Images\icono_ayuda_general.gif">
            <a:extLst>
              <a:ext uri="{FF2B5EF4-FFF2-40B4-BE49-F238E27FC236}">
                <a16:creationId xmlns:a16="http://schemas.microsoft.com/office/drawing/2014/main" id="{70A0CCB1-AA68-AC7B-11FF-DBFC0033C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75820" y="1808820"/>
            <a:ext cx="3240360" cy="32403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196339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Quiz stock illustration. Illustration of message, game - 44060147">
            <a:extLst>
              <a:ext uri="{FF2B5EF4-FFF2-40B4-BE49-F238E27FC236}">
                <a16:creationId xmlns:a16="http://schemas.microsoft.com/office/drawing/2014/main" id="{09B3528F-559F-31E3-3D9B-AA2342ADC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23" y="953841"/>
            <a:ext cx="10631553" cy="4950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hlinkClick r:id="rId3"/>
            <a:extLst>
              <a:ext uri="{FF2B5EF4-FFF2-40B4-BE49-F238E27FC236}">
                <a16:creationId xmlns:a16="http://schemas.microsoft.com/office/drawing/2014/main" id="{C751CACC-D9A6-5CA5-3625-5EF904DEA20A}"/>
              </a:ext>
            </a:extLst>
          </p:cNvPr>
          <p:cNvSpPr txBox="1"/>
          <p:nvPr/>
        </p:nvSpPr>
        <p:spPr>
          <a:xfrm>
            <a:off x="3792998" y="5904158"/>
            <a:ext cx="460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1"/>
                </a:solidFill>
                <a:hlinkClick r:id="rId4"/>
              </a:rPr>
              <a:t>Quiz: 04-IAM-Identity and Access Management</a:t>
            </a:r>
            <a:endParaRPr lang="en-US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721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2A8B4-A43E-CF4C-813D-1A1C590A0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Users and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541D4-5D34-9D4A-E6D6-B7853A0852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10515600" cy="3348717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/>
                </a:solidFill>
              </a:rPr>
              <a:t>IAM</a:t>
            </a:r>
            <a:r>
              <a:rPr lang="es-ES" dirty="0"/>
              <a:t> = </a:t>
            </a:r>
            <a:r>
              <a:rPr lang="es-ES" dirty="0" err="1"/>
              <a:t>Identity</a:t>
            </a:r>
            <a:r>
              <a:rPr lang="es-ES" dirty="0"/>
              <a:t> and Access Management, </a:t>
            </a:r>
            <a:r>
              <a:rPr lang="es-ES" b="1" dirty="0">
                <a:solidFill>
                  <a:schemeClr val="accent4"/>
                </a:solidFill>
              </a:rPr>
              <a:t>global</a:t>
            </a:r>
            <a:r>
              <a:rPr lang="es-ES" b="1" dirty="0"/>
              <a:t> </a:t>
            </a:r>
            <a:r>
              <a:rPr lang="es-ES" dirty="0" err="1"/>
              <a:t>service</a:t>
            </a:r>
            <a:r>
              <a:rPr lang="es-ES" dirty="0"/>
              <a:t>.</a:t>
            </a:r>
          </a:p>
          <a:p>
            <a:r>
              <a:rPr lang="en-US" b="1" dirty="0">
                <a:solidFill>
                  <a:schemeClr val="accent4"/>
                </a:solidFill>
              </a:rPr>
              <a:t>Root account </a:t>
            </a:r>
            <a:r>
              <a:rPr lang="en-US" dirty="0"/>
              <a:t>= created by default, </a:t>
            </a:r>
            <a:r>
              <a:rPr lang="en-US" b="1" dirty="0">
                <a:solidFill>
                  <a:srgbClr val="FF0000"/>
                </a:solidFill>
              </a:rPr>
              <a:t>not to be used or shared</a:t>
            </a:r>
          </a:p>
          <a:p>
            <a:r>
              <a:rPr lang="en-US" b="1" dirty="0">
                <a:solidFill>
                  <a:schemeClr val="accent1"/>
                </a:solidFill>
              </a:rPr>
              <a:t>Users</a:t>
            </a:r>
            <a:r>
              <a:rPr lang="en-US" dirty="0"/>
              <a:t> are people within your organization, and </a:t>
            </a:r>
            <a:r>
              <a:rPr lang="en-US" b="1" dirty="0">
                <a:solidFill>
                  <a:schemeClr val="accent1"/>
                </a:solidFill>
              </a:rPr>
              <a:t>can be grouped</a:t>
            </a:r>
          </a:p>
          <a:p>
            <a:r>
              <a:rPr lang="en-US" b="1" dirty="0">
                <a:solidFill>
                  <a:schemeClr val="accent2"/>
                </a:solidFill>
              </a:rPr>
              <a:t>Groups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/>
              <a:t>only contain users</a:t>
            </a:r>
            <a:r>
              <a:rPr lang="en-US" b="1" dirty="0"/>
              <a:t>, </a:t>
            </a:r>
            <a:r>
              <a:rPr lang="en-US" b="1" dirty="0">
                <a:solidFill>
                  <a:srgbClr val="FF0000"/>
                </a:solidFill>
              </a:rPr>
              <a:t>not other groups</a:t>
            </a:r>
          </a:p>
          <a:p>
            <a:r>
              <a:rPr lang="en-US" b="1" dirty="0"/>
              <a:t>Not all Users </a:t>
            </a:r>
            <a:r>
              <a:rPr lang="en-US" dirty="0"/>
              <a:t>must belong to a group, and a </a:t>
            </a:r>
            <a:r>
              <a:rPr lang="en-US" b="1" dirty="0">
                <a:solidFill>
                  <a:schemeClr val="accent6"/>
                </a:solidFill>
              </a:rPr>
              <a:t>user</a:t>
            </a:r>
            <a:r>
              <a:rPr lang="en-US" dirty="0"/>
              <a:t> can belong to </a:t>
            </a:r>
            <a:r>
              <a:rPr lang="en-US" b="1" dirty="0">
                <a:solidFill>
                  <a:schemeClr val="accent6"/>
                </a:solidFill>
              </a:rPr>
              <a:t>multiple groups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BEFE5-3AB1-ABAE-D9BC-D63C2DAB113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842840" y="4506447"/>
            <a:ext cx="8764200" cy="2104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0246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09EE-5091-4CB7-A1A5-8F4DBCC3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2ADA9-5DFD-8794-7E31-CD600FABA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strike="noStrike" spc="-1" dirty="0">
                <a:solidFill>
                  <a:schemeClr val="accent2"/>
                </a:solidFill>
                <a:latin typeface="Segoe UI"/>
              </a:rPr>
              <a:t>Policies</a:t>
            </a: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 = Grant permissions to users or groups. Policies are represented like a </a:t>
            </a:r>
            <a:r>
              <a:rPr lang="en-US" sz="2800" b="1" strike="noStrike" spc="-1" dirty="0">
                <a:solidFill>
                  <a:srgbClr val="0070C0"/>
                </a:solidFill>
                <a:latin typeface="Segoe UI"/>
              </a:rPr>
              <a:t>JSON document</a:t>
            </a:r>
            <a:endParaRPr lang="en-US" sz="2800" b="1" strike="noStrike" spc="-1" dirty="0">
              <a:solidFill>
                <a:srgbClr val="0070C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 dirty="0">
                <a:solidFill>
                  <a:srgbClr val="171717"/>
                </a:solidFill>
                <a:latin typeface="Segoe UI"/>
              </a:rPr>
              <a:t>In AWS you apply the </a:t>
            </a:r>
            <a:r>
              <a:rPr lang="en-US" sz="2800" b="1" strike="noStrike" spc="-1" dirty="0">
                <a:solidFill>
                  <a:schemeClr val="accent4"/>
                </a:solidFill>
                <a:latin typeface="Segoe UI"/>
              </a:rPr>
              <a:t>least privilege principle</a:t>
            </a:r>
            <a:endParaRPr lang="en-US" sz="2800" b="0" strike="noStrike" spc="-1" dirty="0">
              <a:solidFill>
                <a:schemeClr val="accent4"/>
              </a:solidFill>
              <a:latin typeface="Segoe UI"/>
            </a:endParaRPr>
          </a:p>
          <a:p>
            <a:pPr lvl="1">
              <a:lnSpc>
                <a:spcPct val="100000"/>
              </a:lnSpc>
            </a:pPr>
            <a:r>
              <a:rPr lang="en-US" b="0" strike="noStrike" spc="-1" dirty="0">
                <a:solidFill>
                  <a:srgbClr val="171717"/>
                </a:solidFill>
                <a:latin typeface="Segoe UI"/>
              </a:rPr>
              <a:t>don’t give more permissions than user need</a:t>
            </a:r>
            <a:endParaRPr lang="en-US" b="0" strike="noStrike" spc="-1" dirty="0">
              <a:latin typeface="Arial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98A594-3BA8-8CF6-0A36-687E8ABB9EC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248065" y="810997"/>
            <a:ext cx="5821920" cy="53265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3631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Create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702742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 IAM User</a:t>
            </a:r>
          </a:p>
          <a:p>
            <a:pPr lvl="1"/>
            <a:r>
              <a:rPr lang="en-US" dirty="0"/>
              <a:t>Create user: </a:t>
            </a:r>
            <a:r>
              <a:rPr lang="en-US" b="1" dirty="0"/>
              <a:t>Admin</a:t>
            </a:r>
            <a:r>
              <a:rPr lang="en-US" dirty="0"/>
              <a:t> 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Provide user access to the AWS Management Console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Create an IAM user</a:t>
            </a:r>
            <a:endParaRPr lang="en-US" dirty="0">
              <a:solidFill>
                <a:srgbClr val="16191F"/>
              </a:solidFill>
              <a:latin typeface="Amazon Ember"/>
            </a:endParaRPr>
          </a:p>
          <a:p>
            <a:pPr lvl="1"/>
            <a:r>
              <a:rPr lang="en-US" dirty="0"/>
              <a:t>Autogenerated Password</a:t>
            </a:r>
          </a:p>
          <a:p>
            <a:pPr lvl="1"/>
            <a:r>
              <a:rPr lang="en-US" b="0" i="0" dirty="0">
                <a:solidFill>
                  <a:srgbClr val="16191F"/>
                </a:solidFill>
                <a:effectLst/>
                <a:latin typeface="Amazon Ember"/>
              </a:rPr>
              <a:t>Users must create a new password at next sign-in</a:t>
            </a:r>
            <a:endParaRPr lang="en-US" dirty="0"/>
          </a:p>
          <a:p>
            <a:r>
              <a:rPr lang="en-US" dirty="0"/>
              <a:t>Set Permissions</a:t>
            </a:r>
          </a:p>
          <a:p>
            <a:pPr lvl="1"/>
            <a:r>
              <a:rPr lang="en-US" dirty="0"/>
              <a:t>Add User to group</a:t>
            </a:r>
          </a:p>
          <a:p>
            <a:pPr lvl="1"/>
            <a:r>
              <a:rPr lang="en-US" dirty="0"/>
              <a:t>Create Group: </a:t>
            </a:r>
            <a:r>
              <a:rPr lang="en-US" b="1" dirty="0"/>
              <a:t>Administrators</a:t>
            </a:r>
          </a:p>
          <a:p>
            <a:pPr lvl="1"/>
            <a:r>
              <a:rPr lang="en-US" b="1" dirty="0" err="1"/>
              <a:t>AdministratorAccess</a:t>
            </a:r>
            <a:r>
              <a:rPr lang="en-US" b="1" dirty="0"/>
              <a:t> </a:t>
            </a:r>
            <a:r>
              <a:rPr lang="en-US" dirty="0"/>
              <a:t>(Full Access)</a:t>
            </a:r>
          </a:p>
          <a:p>
            <a:r>
              <a:rPr lang="en-US" dirty="0"/>
              <a:t>Select Group: </a:t>
            </a:r>
            <a:r>
              <a:rPr lang="en-US" b="1" dirty="0"/>
              <a:t>Administrators </a:t>
            </a:r>
          </a:p>
          <a:p>
            <a:r>
              <a:rPr lang="en-US" b="1" dirty="0">
                <a:solidFill>
                  <a:schemeClr val="accent2"/>
                </a:solidFill>
              </a:rPr>
              <a:t>Create User</a:t>
            </a:r>
          </a:p>
          <a:p>
            <a:r>
              <a:rPr lang="en-US" dirty="0">
                <a:solidFill>
                  <a:srgbClr val="FF0000"/>
                </a:solidFill>
              </a:rPr>
              <a:t>*** Copy Autogenerated Password ***</a:t>
            </a:r>
          </a:p>
          <a:p>
            <a:r>
              <a:rPr lang="en-US" b="1" dirty="0">
                <a:solidFill>
                  <a:schemeClr val="accent2"/>
                </a:solidFill>
              </a:rPr>
              <a:t>Return to users list</a:t>
            </a: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99361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16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807B9-53C6-76E3-EC7E-AB3036EF2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Practice – Access as IAM 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DC44-600C-C08A-2282-8B72346B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914292" cy="4938495"/>
          </a:xfrm>
        </p:spPr>
        <p:txBody>
          <a:bodyPr/>
          <a:lstStyle/>
          <a:p>
            <a:r>
              <a:rPr lang="en-US" dirty="0"/>
              <a:t>Access as IAM User</a:t>
            </a:r>
          </a:p>
          <a:p>
            <a:pPr lvl="1"/>
            <a:r>
              <a:rPr lang="en-US" dirty="0"/>
              <a:t>Go to Dashboard</a:t>
            </a:r>
          </a:p>
          <a:p>
            <a:pPr lvl="1"/>
            <a:r>
              <a:rPr lang="en-US" dirty="0"/>
              <a:t>Create Account Alias : </a:t>
            </a:r>
            <a:r>
              <a:rPr lang="en-US" b="1" dirty="0" err="1"/>
              <a:t>julroburiaccount</a:t>
            </a:r>
            <a:endParaRPr lang="en-US" dirty="0"/>
          </a:p>
          <a:p>
            <a:pPr lvl="1"/>
            <a:r>
              <a:rPr lang="en-US" dirty="0"/>
              <a:t>Copy </a:t>
            </a:r>
            <a:r>
              <a:rPr lang="en-US" i="0" dirty="0">
                <a:solidFill>
                  <a:srgbClr val="666666"/>
                </a:solidFill>
                <a:effectLst/>
                <a:latin typeface="Helvetica Neue"/>
              </a:rPr>
              <a:t>Sign-in URL for IAM users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Login with Admin Credentials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Change Password (</a:t>
            </a:r>
            <a:r>
              <a:rPr lang="en-US" b="1" dirty="0">
                <a:solidFill>
                  <a:srgbClr val="666666"/>
                </a:solidFill>
                <a:latin typeface="Consolas" panose="020B0609020204030204" pitchFamily="49" charset="0"/>
              </a:rPr>
              <a:t>AdminP4ssw0rd*2.023</a:t>
            </a:r>
            <a:r>
              <a:rPr lang="en-US" dirty="0">
                <a:solidFill>
                  <a:srgbClr val="666666"/>
                </a:solidFill>
                <a:latin typeface="Helvetica Neue"/>
              </a:rPr>
              <a:t>)</a:t>
            </a:r>
          </a:p>
          <a:p>
            <a:pPr lvl="1"/>
            <a:r>
              <a:rPr lang="en-US" dirty="0">
                <a:solidFill>
                  <a:srgbClr val="666666"/>
                </a:solidFill>
                <a:latin typeface="Helvetica Neue"/>
              </a:rPr>
              <a:t>Review Console for </a:t>
            </a:r>
            <a:r>
              <a:rPr lang="en-US">
                <a:solidFill>
                  <a:srgbClr val="666666"/>
                </a:solidFill>
                <a:latin typeface="Helvetica Neue"/>
              </a:rPr>
              <a:t>this user</a:t>
            </a:r>
            <a:endParaRPr lang="en-US" dirty="0">
              <a:solidFill>
                <a:srgbClr val="666666"/>
              </a:solidFill>
              <a:latin typeface="Helvetica Neue"/>
            </a:endParaRPr>
          </a:p>
        </p:txBody>
      </p:sp>
      <p:pic>
        <p:nvPicPr>
          <p:cNvPr id="4" name="Content Placeholder 3" descr="12282598707YbD6m.jpg">
            <a:extLst>
              <a:ext uri="{FF2B5EF4-FFF2-40B4-BE49-F238E27FC236}">
                <a16:creationId xmlns:a16="http://schemas.microsoft.com/office/drawing/2014/main" id="{3E7DC946-0E79-0B18-6967-D8C4B22A411D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0" y="993610"/>
            <a:ext cx="457200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32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985B-649F-01B3-F098-2219E894F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Policy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2BE177-7A87-2231-6951-4B078B686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1097366"/>
            <a:ext cx="10515600" cy="4639455"/>
          </a:xfrm>
        </p:spPr>
      </p:pic>
    </p:spTree>
    <p:extLst>
      <p:ext uri="{BB962C8B-B14F-4D97-AF65-F5344CB8AC3E}">
        <p14:creationId xmlns:p14="http://schemas.microsoft.com/office/powerpoint/2010/main" val="2192224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A68CC-3C61-DFA1-7648-4D5615E7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IAM: Policies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752EA9-7A98-D5FC-816E-473D5EBB9D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523"/>
            <a:ext cx="5257800" cy="493849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Consists of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Version</a:t>
            </a:r>
            <a:r>
              <a:rPr lang="en-US" dirty="0"/>
              <a:t>: policy language version (2012-10-17)</a:t>
            </a:r>
          </a:p>
          <a:p>
            <a:pPr lvl="1"/>
            <a:r>
              <a:rPr lang="en-US" b="1" dirty="0">
                <a:solidFill>
                  <a:schemeClr val="accent2"/>
                </a:solidFill>
              </a:rPr>
              <a:t>Id</a:t>
            </a:r>
            <a:r>
              <a:rPr lang="en-US" dirty="0"/>
              <a:t>: an identifier for the policy (optional)</a:t>
            </a:r>
          </a:p>
          <a:p>
            <a:pPr lvl="1"/>
            <a:r>
              <a:rPr lang="en-US" b="1" dirty="0">
                <a:solidFill>
                  <a:srgbClr val="00B0F0"/>
                </a:solidFill>
              </a:rPr>
              <a:t>Statement</a:t>
            </a:r>
            <a:r>
              <a:rPr lang="en-US" dirty="0"/>
              <a:t>: one or more individual statements (required)</a:t>
            </a:r>
          </a:p>
          <a:p>
            <a:r>
              <a:rPr lang="en-US" dirty="0"/>
              <a:t>Statements consists of</a:t>
            </a:r>
          </a:p>
          <a:p>
            <a:pPr lvl="1"/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Sid</a:t>
            </a:r>
            <a:r>
              <a:rPr lang="en-US" dirty="0"/>
              <a:t>: an identifier for the statements (optional)</a:t>
            </a:r>
          </a:p>
          <a:p>
            <a:pPr lvl="1"/>
            <a:r>
              <a:rPr lang="en-US" b="1" dirty="0">
                <a:solidFill>
                  <a:srgbClr val="51510E"/>
                </a:solidFill>
              </a:rPr>
              <a:t>Effect</a:t>
            </a:r>
            <a:r>
              <a:rPr lang="en-US" dirty="0"/>
              <a:t>: whether the statements allow or denies access (Allow, Deny)</a:t>
            </a:r>
          </a:p>
          <a:p>
            <a:pPr lvl="1"/>
            <a:r>
              <a:rPr lang="en-US" b="1" dirty="0">
                <a:solidFill>
                  <a:srgbClr val="449188"/>
                </a:solidFill>
              </a:rPr>
              <a:t>Principal</a:t>
            </a:r>
            <a:r>
              <a:rPr lang="en-US" dirty="0"/>
              <a:t>: account/user/role to which this policy applied to</a:t>
            </a:r>
          </a:p>
          <a:p>
            <a:pPr lvl="1"/>
            <a:r>
              <a:rPr lang="en-US" b="1" dirty="0">
                <a:solidFill>
                  <a:srgbClr val="9432AF"/>
                </a:solidFill>
              </a:rPr>
              <a:t>Action</a:t>
            </a:r>
            <a:r>
              <a:rPr lang="en-US" dirty="0"/>
              <a:t>: list of actions this policy allow or denies</a:t>
            </a:r>
          </a:p>
          <a:p>
            <a:pPr lvl="1"/>
            <a:r>
              <a:rPr lang="en-US" b="1" dirty="0">
                <a:solidFill>
                  <a:srgbClr val="39A947"/>
                </a:solidFill>
              </a:rPr>
              <a:t>Resource</a:t>
            </a:r>
            <a:r>
              <a:rPr lang="en-US" dirty="0"/>
              <a:t>: list of resources to which the actions applied to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DC9C2-331E-F383-3E02-0DE6B26D33F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6369963" y="947523"/>
            <a:ext cx="5356440" cy="47548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8248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</TotalTime>
  <Words>1618</Words>
  <Application>Microsoft Office PowerPoint</Application>
  <PresentationFormat>Widescreen</PresentationFormat>
  <Paragraphs>272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Amazon Ember</vt:lpstr>
      <vt:lpstr>Arial</vt:lpstr>
      <vt:lpstr>Calibri</vt:lpstr>
      <vt:lpstr>Calibri Light</vt:lpstr>
      <vt:lpstr>Consolas</vt:lpstr>
      <vt:lpstr>Helvetica Neue</vt:lpstr>
      <vt:lpstr>New Template Body Rebuild</vt:lpstr>
      <vt:lpstr>Segoe UI</vt:lpstr>
      <vt:lpstr>Wingdings</vt:lpstr>
      <vt:lpstr>Office Theme</vt:lpstr>
      <vt:lpstr>Software Architecture</vt:lpstr>
      <vt:lpstr>Identity and Access Management (IAM)</vt:lpstr>
      <vt:lpstr>AWS Identity and Access Management (IAM)</vt:lpstr>
      <vt:lpstr>IAM: Users and Groups</vt:lpstr>
      <vt:lpstr>IAM: Policies</vt:lpstr>
      <vt:lpstr>Practice – Create IAM User</vt:lpstr>
      <vt:lpstr>Practice – Access as IAM User</vt:lpstr>
      <vt:lpstr>IAM: Policy Inheritance</vt:lpstr>
      <vt:lpstr>IAM: Policies Structure</vt:lpstr>
      <vt:lpstr>Practice – Set Permissions (IAM Policies)</vt:lpstr>
      <vt:lpstr>Practice – Multiple Groups (Root)</vt:lpstr>
      <vt:lpstr>Practice – Policies (Root)</vt:lpstr>
      <vt:lpstr>IAM: Password Policies</vt:lpstr>
      <vt:lpstr>Multi Factor Authentication (MFA)</vt:lpstr>
      <vt:lpstr>Practice – MFA (Root)</vt:lpstr>
      <vt:lpstr>Ways to Access AWS</vt:lpstr>
      <vt:lpstr>Access Keys (Samples)</vt:lpstr>
      <vt:lpstr>AWS Command Line Interface (CLI)</vt:lpstr>
      <vt:lpstr>AWS Software Developer Kid (SDK)</vt:lpstr>
      <vt:lpstr>Practice – AWS CLI – Installation and Access</vt:lpstr>
      <vt:lpstr>Practice – AWS CLI – Configuration and Use </vt:lpstr>
      <vt:lpstr>Practice – AWS Cloud Shell</vt:lpstr>
      <vt:lpstr>IAM: Roles To Services</vt:lpstr>
      <vt:lpstr>Practice – IAM Roles To Services</vt:lpstr>
      <vt:lpstr>IAM: Security Tools</vt:lpstr>
      <vt:lpstr>Practice – Security Tools</vt:lpstr>
      <vt:lpstr>Security Best Practices in IAM</vt:lpstr>
      <vt:lpstr>Shared Responsibility Model in IAM</vt:lpstr>
      <vt:lpstr>IAM: Summary</vt:lpstr>
      <vt:lpstr>Questions?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Control de la Configuración</dc:title>
  <dc:creator>Julio Cesar Robles Uribe</dc:creator>
  <cp:lastModifiedBy>Julio Cesar Robles Uribe</cp:lastModifiedBy>
  <cp:revision>151</cp:revision>
  <dcterms:created xsi:type="dcterms:W3CDTF">2021-11-04T06:40:10Z</dcterms:created>
  <dcterms:modified xsi:type="dcterms:W3CDTF">2023-05-25T19:06:16Z</dcterms:modified>
</cp:coreProperties>
</file>