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85" r:id="rId4"/>
    <p:sldId id="286" r:id="rId5"/>
    <p:sldId id="287" r:id="rId6"/>
    <p:sldId id="304" r:id="rId7"/>
    <p:sldId id="305" r:id="rId8"/>
    <p:sldId id="288" r:id="rId9"/>
    <p:sldId id="289" r:id="rId10"/>
    <p:sldId id="303" r:id="rId11"/>
    <p:sldId id="290" r:id="rId12"/>
    <p:sldId id="292" r:id="rId13"/>
    <p:sldId id="293" r:id="rId14"/>
    <p:sldId id="294" r:id="rId15"/>
    <p:sldId id="295" r:id="rId16"/>
    <p:sldId id="296" r:id="rId17"/>
    <p:sldId id="291" r:id="rId18"/>
    <p:sldId id="297" r:id="rId19"/>
    <p:sldId id="298" r:id="rId20"/>
    <p:sldId id="299" r:id="rId21"/>
    <p:sldId id="300" r:id="rId22"/>
    <p:sldId id="278" r:id="rId23"/>
    <p:sldId id="2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A947"/>
    <a:srgbClr val="9432AF"/>
    <a:srgbClr val="449188"/>
    <a:srgbClr val="5151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7" autoAdjust="0"/>
    <p:restoredTop sz="91182" autoAdjust="0"/>
  </p:normalViewPr>
  <p:slideViewPr>
    <p:cSldViewPr snapToGrid="0">
      <p:cViewPr varScale="1">
        <p:scale>
          <a:sx n="76" d="100"/>
          <a:sy n="76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44BD-8321-4C5C-9064-C142D09F3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72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C6450-9C80-4B24-AAEB-804B598AD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4B356-1DC9-4D9F-BCAB-0C2EB2C6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7D0B1-6E52-41A5-BA83-0B38210C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7B113-7251-41B8-8528-7C63FC4A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ABEF22-B3E1-E06A-6CA2-43E9401AF6C0}"/>
              </a:ext>
            </a:extLst>
          </p:cNvPr>
          <p:cNvPicPr preferRelativeResize="0">
            <a:picLocks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71800" y="2971800"/>
            <a:ext cx="6858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16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7A73-394F-4EAD-89C4-7C07422B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5AA66-13F7-4F3F-BF19-B4D255BAB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49E55-2795-4D87-A2DE-0CBA9406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E71CF-2705-47FD-9EF8-5EB3D5D8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96744-A71B-487C-AD39-93F505C2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2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98651-F190-4560-884D-65645FC39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351BC-FE55-45E8-9D05-353AA4D7B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B029E-92F8-42AE-905C-B4B23635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13D15-36E9-495A-87B7-E64E0E7A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FBB59-CCA3-4ECF-90EF-F91F9F29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2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40BF-882F-4B41-A1D0-DC79388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74472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49C5C-8C40-49AA-85E7-C669118EF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10515600" cy="4938495"/>
          </a:xfrm>
        </p:spPr>
        <p:txBody>
          <a:bodyPr/>
          <a:lstStyle>
            <a:lvl1pPr marL="228600" indent="-2286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E8BA3-9AA6-4B31-8A76-158C8665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19CDE-05ED-4C3E-8F69-53B58A0B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B73FA-3A19-4052-B53A-3AA3FBB5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EDD76-EB9D-41CA-D909-D744B0F1F531}"/>
              </a:ext>
            </a:extLst>
          </p:cNvPr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246123" y="3246119"/>
            <a:ext cx="685800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0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8443-AD39-4B01-9BCE-CF9D21C3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CD5D8-38CB-432D-B972-87CC64BB4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D0599-C214-419A-8A34-C05DBEA0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DA30-0A59-4E9E-9584-EEBD4F4B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4565A-38BA-4532-AF25-27F0A7EC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5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A0EB-50C2-4DE3-A9C6-30B91B49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0668-0D60-4FB2-8861-8ED58F5C6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8C9A1-CF4B-4FAB-8C47-9776FE8E2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C6EFE-1FD8-4947-A3ED-B1B2692A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725A6-BFB9-46E2-94F4-E18EE716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FFD0C-836F-40AF-87D7-B70663F2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4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16F9-ED27-470F-BB60-FCB7B430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60D-1A7D-4F80-A25F-92216BCD9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F39F1-5594-40A9-AB9E-EAB99DCDA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C4018-E341-49ED-A4A0-8607C70DE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4406A-32AE-4B73-A037-995BCC07F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D48AE-2E2E-4736-B55A-90C61BEC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7C44D-1218-45A0-A426-2B944079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CA866-931C-4A32-AA06-638443A8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7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5381-27E3-4595-A386-E24194B9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F4C5A-B960-4A00-9AB7-47028600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2AA24-A8A8-4016-9E68-57A3E452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90D1E-9E53-4009-9CE6-1E1FDB25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9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44BDEA-62CD-4DDE-90B3-FFCC2999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C6650-D8B9-4010-9BE2-CA58683A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7CEB4-1B81-4F27-B2A1-46FD2E3E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7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0D38-D030-4E2F-A318-24A37643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9621-54F5-4418-BD78-56EBF0E53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A6A49-D4DA-4F4E-9E4B-E480F7F5C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FA75F-F147-464F-B0EE-79F5ADB28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AD03E-102D-4CE7-A51C-A3B2FD0C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AF012-E62A-4982-80FC-90EC8B48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0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C5F7-E05B-4906-9A8E-98E74D404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2B9F6-3EF5-4A3D-8D8F-6FDF0B67C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FE1A6-9C04-49B0-A6B4-13D7193C2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4F74D-07CB-4005-BB52-C82DF3AA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7272B-7143-4C34-988F-E3639CF5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8B9C9-D6C7-4052-8022-791524F1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7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9DD99-76B2-44B7-B008-EC65F113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A4A8C-CF28-480C-BB1B-529594EF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D31AF-94D4-493F-8C93-EA511B8B0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A2940-230F-4F3F-8540-98C9EDE85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B814D-F3CB-4C82-BEA0-D3139F3B0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2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iam/features/mfa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github.com/aws/aws-cl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IAM/latest/UserGuide/best-practice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KmW6GqCacC2uSn797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gle/qFpaQTeEQ6JfCyw6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0;p13">
            <a:extLst>
              <a:ext uri="{FF2B5EF4-FFF2-40B4-BE49-F238E27FC236}">
                <a16:creationId xmlns:a16="http://schemas.microsoft.com/office/drawing/2014/main" id="{74E15F3A-15EE-4A98-8A29-FABDB4A7B6C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326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C6C22F-5736-4BCF-855F-5404F6D60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913" y="1284137"/>
            <a:ext cx="4937632" cy="2638552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solidFill>
                  <a:schemeClr val="bg1"/>
                </a:solidFill>
                <a:latin typeface="+mn-lt"/>
              </a:rPr>
              <a:t>Software </a:t>
            </a:r>
            <a:r>
              <a:rPr lang="es-CO" b="1" dirty="0" err="1">
                <a:solidFill>
                  <a:schemeClr val="bg1"/>
                </a:solidFill>
                <a:latin typeface="+mn-lt"/>
              </a:rPr>
              <a:t>Architecture</a:t>
            </a:r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BA65776B-4795-4912-BD20-FD9FE84C7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183" y="1284137"/>
            <a:ext cx="3961905" cy="3771428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F8839EC-7935-49A2-B621-6581B375E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9995" y="5278277"/>
            <a:ext cx="1234606" cy="13316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060535-EAED-7BF1-2795-F521CF8C7F20}"/>
              </a:ext>
            </a:extLst>
          </p:cNvPr>
          <p:cNvSpPr txBox="1"/>
          <p:nvPr/>
        </p:nvSpPr>
        <p:spPr>
          <a:xfrm>
            <a:off x="467399" y="3732126"/>
            <a:ext cx="40734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O" sz="4000" b="1" dirty="0" err="1">
                <a:solidFill>
                  <a:schemeClr val="bg1"/>
                </a:solidFill>
                <a:latin typeface="+mn-lt"/>
              </a:rPr>
              <a:t>Micromaster</a:t>
            </a:r>
            <a:br>
              <a:rPr lang="es-CO" sz="4000" b="1" dirty="0">
                <a:solidFill>
                  <a:schemeClr val="bg1"/>
                </a:solidFill>
                <a:latin typeface="+mn-lt"/>
              </a:rPr>
            </a:b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4022585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3F4B98-CB1E-EF7D-C85B-9EBFC58D0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Practice</a:t>
            </a:r>
          </a:p>
        </p:txBody>
      </p:sp>
      <p:pic>
        <p:nvPicPr>
          <p:cNvPr id="4" name="Content Placeholder 3" descr="12282598707YbD6m.jpg">
            <a:extLst>
              <a:ext uri="{FF2B5EF4-FFF2-40B4-BE49-F238E27FC236}">
                <a16:creationId xmlns:a16="http://schemas.microsoft.com/office/drawing/2014/main" id="{C8E67FF4-434B-77B0-BDD8-CC750DF3B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66735" y="643466"/>
            <a:ext cx="500186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91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A89DA-E9CC-0131-2D72-CFBFA989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Password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24731-92D5-A2AF-B393-46E796039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Strong passwords </a:t>
            </a:r>
            <a:r>
              <a:rPr lang="en-US" dirty="0"/>
              <a:t>= more security for your account</a:t>
            </a:r>
          </a:p>
          <a:p>
            <a:r>
              <a:rPr lang="en-US" dirty="0"/>
              <a:t>In AWS, you can set up a </a:t>
            </a:r>
            <a:r>
              <a:rPr lang="en-US" b="1" dirty="0">
                <a:solidFill>
                  <a:srgbClr val="7030A0"/>
                </a:solidFill>
              </a:rPr>
              <a:t>password policy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Set a minimum password length</a:t>
            </a:r>
          </a:p>
          <a:p>
            <a:pPr lvl="1"/>
            <a:r>
              <a:rPr lang="en-US" dirty="0"/>
              <a:t>Require specific character types:</a:t>
            </a:r>
          </a:p>
          <a:p>
            <a:pPr lvl="1"/>
            <a:r>
              <a:rPr lang="en-US" dirty="0"/>
              <a:t>including capital letters</a:t>
            </a:r>
          </a:p>
          <a:p>
            <a:pPr lvl="1"/>
            <a:r>
              <a:rPr lang="en-US" dirty="0"/>
              <a:t>lowercase letters</a:t>
            </a:r>
          </a:p>
          <a:p>
            <a:pPr lvl="1"/>
            <a:r>
              <a:rPr lang="en-US" dirty="0"/>
              <a:t>numbers</a:t>
            </a:r>
          </a:p>
          <a:p>
            <a:pPr lvl="1"/>
            <a:r>
              <a:rPr lang="en-US" dirty="0"/>
              <a:t>non-alphanumeric characters</a:t>
            </a:r>
          </a:p>
          <a:p>
            <a:r>
              <a:rPr lang="en-US" dirty="0"/>
              <a:t>Allow all IAM </a:t>
            </a:r>
            <a:r>
              <a:rPr lang="en-US" b="1" dirty="0">
                <a:solidFill>
                  <a:schemeClr val="accent4"/>
                </a:solidFill>
              </a:rPr>
              <a:t>users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5"/>
                </a:solidFill>
              </a:rPr>
              <a:t>change</a:t>
            </a:r>
            <a:r>
              <a:rPr lang="en-US" dirty="0"/>
              <a:t> their own </a:t>
            </a:r>
            <a:r>
              <a:rPr lang="en-US" b="1" dirty="0">
                <a:solidFill>
                  <a:srgbClr val="7030A0"/>
                </a:solidFill>
              </a:rPr>
              <a:t>passwords</a:t>
            </a:r>
            <a:r>
              <a:rPr lang="en-US" dirty="0"/>
              <a:t>.</a:t>
            </a:r>
          </a:p>
          <a:p>
            <a:r>
              <a:rPr lang="en-US" dirty="0"/>
              <a:t>Require users to change their password after a period of time (</a:t>
            </a:r>
            <a:r>
              <a:rPr lang="en-US" b="1" dirty="0">
                <a:solidFill>
                  <a:srgbClr val="7030A0"/>
                </a:solidFill>
              </a:rPr>
              <a:t>password expiration</a:t>
            </a:r>
            <a:r>
              <a:rPr lang="en-US" dirty="0"/>
              <a:t>).</a:t>
            </a:r>
          </a:p>
          <a:p>
            <a:r>
              <a:rPr lang="en-US" dirty="0"/>
              <a:t>Prevent password reuse</a:t>
            </a:r>
          </a:p>
        </p:txBody>
      </p:sp>
      <p:pic>
        <p:nvPicPr>
          <p:cNvPr id="2062" name="Picture 14" descr="password&quot; Icon - Download for free – Iconduck">
            <a:extLst>
              <a:ext uri="{FF2B5EF4-FFF2-40B4-BE49-F238E27FC236}">
                <a16:creationId xmlns:a16="http://schemas.microsoft.com/office/drawing/2014/main" id="{33E588E0-CDF2-86E3-C0A0-8074E88FC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096" y="1131240"/>
            <a:ext cx="2887227" cy="288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465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D472-0B6E-A856-AAFD-20D9C356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 Factor Authentication (MFA)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9BC54-6F1B-C03E-FBEE-6B10899FE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have access to your account and can possibly change settings or delete resources in your AWS account</a:t>
            </a:r>
          </a:p>
          <a:p>
            <a:r>
              <a:rPr lang="en-US" dirty="0"/>
              <a:t>You want to </a:t>
            </a:r>
            <a:r>
              <a:rPr lang="en-US" b="1" dirty="0">
                <a:solidFill>
                  <a:schemeClr val="accent2"/>
                </a:solidFill>
              </a:rPr>
              <a:t>protect</a:t>
            </a:r>
            <a:r>
              <a:rPr lang="en-US" dirty="0"/>
              <a:t> your </a:t>
            </a:r>
            <a:r>
              <a:rPr lang="en-US" b="1" dirty="0">
                <a:solidFill>
                  <a:schemeClr val="accent4"/>
                </a:solidFill>
              </a:rPr>
              <a:t>root accounts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4"/>
                </a:solidFill>
              </a:rPr>
              <a:t>IAM users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accent2"/>
                </a:solidFill>
              </a:rPr>
              <a:t>MFA</a:t>
            </a:r>
            <a:r>
              <a:rPr lang="en-US" dirty="0"/>
              <a:t> = password you know + security device you own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Main benefit of MFA</a:t>
            </a:r>
            <a:r>
              <a:rPr lang="en-US" dirty="0"/>
              <a:t>: if a password is stolen or hacked, the account is not compromised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1E7A8-45F4-DAE9-91FF-3BE5E41A4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190" y="3035073"/>
            <a:ext cx="9705975" cy="1571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ADB8B-42F1-7C1E-0837-A73997099990}"/>
              </a:ext>
            </a:extLst>
          </p:cNvPr>
          <p:cNvSpPr txBox="1"/>
          <p:nvPr/>
        </p:nvSpPr>
        <p:spPr>
          <a:xfrm>
            <a:off x="3916764" y="6156346"/>
            <a:ext cx="4358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https://aws.amazon.com/iam/features/mfa/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9083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A587-A765-00F9-573A-1528841B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Ways to Access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494D5-97F5-38D7-278B-4539FDADC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access AWS, you have three options: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AWS Management Console </a:t>
            </a:r>
            <a:r>
              <a:rPr lang="en-US" dirty="0"/>
              <a:t>(password protected + MFA)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AWS Command Line Interface </a:t>
            </a:r>
            <a:r>
              <a:rPr lang="en-US" dirty="0"/>
              <a:t>(</a:t>
            </a:r>
            <a:r>
              <a:rPr lang="en-US" b="1" dirty="0"/>
              <a:t>CLI</a:t>
            </a:r>
            <a:r>
              <a:rPr lang="en-US" dirty="0"/>
              <a:t>) – protected by access keys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AWS Software Developer Kit </a:t>
            </a:r>
            <a:r>
              <a:rPr lang="en-US" dirty="0"/>
              <a:t>(</a:t>
            </a:r>
            <a:r>
              <a:rPr lang="en-US" b="1" dirty="0"/>
              <a:t>SDK</a:t>
            </a:r>
            <a:r>
              <a:rPr lang="en-US" dirty="0"/>
              <a:t>) - for code: protected by keys access</a:t>
            </a:r>
          </a:p>
          <a:p>
            <a:pPr lvl="2"/>
            <a:r>
              <a:rPr lang="en-US" dirty="0"/>
              <a:t>Access keys are generated through the AWS console</a:t>
            </a:r>
          </a:p>
          <a:p>
            <a:r>
              <a:rPr lang="en-US" dirty="0"/>
              <a:t>Users manage their own access codes</a:t>
            </a:r>
          </a:p>
          <a:p>
            <a:r>
              <a:rPr lang="en-US" b="1" dirty="0"/>
              <a:t>Access codes </a:t>
            </a:r>
            <a:r>
              <a:rPr lang="en-US" dirty="0"/>
              <a:t>are secret, like a password. </a:t>
            </a:r>
            <a:r>
              <a:rPr lang="en-US" b="1" dirty="0">
                <a:solidFill>
                  <a:srgbClr val="FF0000"/>
                </a:solidFill>
              </a:rPr>
              <a:t>don't share them</a:t>
            </a:r>
          </a:p>
          <a:p>
            <a:pPr lvl="1"/>
            <a:r>
              <a:rPr lang="en-US" dirty="0"/>
              <a:t>Access key ID </a:t>
            </a:r>
            <a:r>
              <a:rPr lang="en-US" b="1" dirty="0">
                <a:solidFill>
                  <a:srgbClr val="FF0000"/>
                </a:solidFill>
              </a:rPr>
              <a:t>!=</a:t>
            </a:r>
            <a:r>
              <a:rPr lang="en-US" dirty="0"/>
              <a:t> username</a:t>
            </a:r>
          </a:p>
          <a:p>
            <a:pPr lvl="1"/>
            <a:r>
              <a:rPr lang="en-US" dirty="0"/>
              <a:t>Secret access key </a:t>
            </a:r>
            <a:r>
              <a:rPr lang="en-US" b="1" dirty="0">
                <a:solidFill>
                  <a:srgbClr val="FF0000"/>
                </a:solidFill>
              </a:rPr>
              <a:t>!=</a:t>
            </a:r>
            <a:r>
              <a:rPr lang="en-US" dirty="0"/>
              <a:t> password</a:t>
            </a:r>
          </a:p>
        </p:txBody>
      </p:sp>
    </p:spTree>
    <p:extLst>
      <p:ext uri="{BB962C8B-B14F-4D97-AF65-F5344CB8AC3E}">
        <p14:creationId xmlns:p14="http://schemas.microsoft.com/office/powerpoint/2010/main" val="3649362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0A15-9D5A-4193-8942-111EA76E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 Keys (Samples)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C987B-EFE4-A2C2-A6F7-A662CF21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Access key ID</a:t>
            </a:r>
            <a:r>
              <a:rPr lang="en-US" dirty="0"/>
              <a:t>: AKIASK4E37PV4983d6C</a:t>
            </a:r>
          </a:p>
          <a:p>
            <a:r>
              <a:rPr lang="en-US" b="1" dirty="0"/>
              <a:t>Secret access key</a:t>
            </a:r>
            <a:r>
              <a:rPr lang="en-US" dirty="0"/>
              <a:t>: AZPN3zojWozWCndIjhB0Unh8239a1bzbzO5fqkZq</a:t>
            </a:r>
          </a:p>
          <a:p>
            <a:r>
              <a:rPr lang="en-US" b="1" dirty="0"/>
              <a:t>Remember: </a:t>
            </a:r>
            <a:r>
              <a:rPr lang="en-US" b="1" dirty="0">
                <a:solidFill>
                  <a:srgbClr val="FF0000"/>
                </a:solidFill>
              </a:rPr>
              <a:t>do not share your access codes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A5321-EF74-F4B8-A4E4-CF5ED2F69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24" y="1046764"/>
            <a:ext cx="11267552" cy="265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869D2-B415-BE81-69E8-ED7C4131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AWS Command Line Interface (CLI)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11B89-5B50-6316-43FF-472189CE1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CLI is a tool that allows you to interact with AWS services through commands in your command line shell</a:t>
            </a:r>
          </a:p>
          <a:p>
            <a:r>
              <a:rPr lang="en-US" dirty="0"/>
              <a:t>Direct access to the public APIs of AWS services</a:t>
            </a:r>
          </a:p>
          <a:p>
            <a:r>
              <a:rPr lang="en-US" dirty="0"/>
              <a:t>You can develop scripts to manage your resources</a:t>
            </a:r>
          </a:p>
          <a:p>
            <a:r>
              <a:rPr lang="en-US" dirty="0"/>
              <a:t>It is open source </a:t>
            </a:r>
            <a:r>
              <a:rPr lang="en-US" dirty="0">
                <a:hlinkClick r:id="rId2"/>
              </a:rPr>
              <a:t>https://github.com/aws/aws-cli</a:t>
            </a:r>
            <a:r>
              <a:rPr lang="en-US" dirty="0"/>
              <a:t> </a:t>
            </a:r>
          </a:p>
          <a:p>
            <a:r>
              <a:rPr lang="en-US" dirty="0"/>
              <a:t>Alternative to using the AWS Management Console</a:t>
            </a:r>
          </a:p>
        </p:txBody>
      </p:sp>
      <p:pic>
        <p:nvPicPr>
          <p:cNvPr id="4" name="Picture 2" descr="Install amz-aws-cli on Linux | Snap Store">
            <a:extLst>
              <a:ext uri="{FF2B5EF4-FFF2-40B4-BE49-F238E27FC236}">
                <a16:creationId xmlns:a16="http://schemas.microsoft.com/office/drawing/2014/main" id="{E030AE53-91EB-05E6-51C4-A58656B40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637" y="169501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12ECC3-E04F-ACC7-D0A1-100B221FB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173572"/>
            <a:ext cx="92964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95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AC6B-E1B8-8686-34C8-AA6F38B9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AWS Software Developer Kid (SDK)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CBE4-C6F5-BFBA-2B65-717D96922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7733044" cy="49384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AWS Software Development Kit (AWS SDK)</a:t>
            </a:r>
          </a:p>
          <a:p>
            <a:r>
              <a:rPr lang="en-US" dirty="0"/>
              <a:t>Specific APIs for each language (set of libraries)</a:t>
            </a:r>
          </a:p>
          <a:p>
            <a:r>
              <a:rPr lang="en-US" dirty="0"/>
              <a:t>Allows you to access and manage AWS services through programming</a:t>
            </a:r>
          </a:p>
          <a:p>
            <a:r>
              <a:rPr lang="en-US" dirty="0"/>
              <a:t>Integrated in the application</a:t>
            </a:r>
          </a:p>
          <a:p>
            <a:r>
              <a:rPr lang="en-US" dirty="0"/>
              <a:t>Supports:</a:t>
            </a:r>
          </a:p>
          <a:p>
            <a:pPr lvl="1"/>
            <a:r>
              <a:rPr lang="en-US" dirty="0"/>
              <a:t>SDKs (JavaScript, Python, PHP, .NET, Ruby, Java, Go, </a:t>
            </a:r>
            <a:r>
              <a:rPr lang="en-US" dirty="0" err="1"/>
              <a:t>Node.js,C</a:t>
            </a:r>
            <a:r>
              <a:rPr lang="en-US" dirty="0"/>
              <a:t>++)</a:t>
            </a:r>
          </a:p>
          <a:p>
            <a:pPr lvl="1"/>
            <a:r>
              <a:rPr lang="en-US" dirty="0"/>
              <a:t>Mobile SDKs (Android, iOS, ...)</a:t>
            </a:r>
          </a:p>
          <a:p>
            <a:pPr lvl="1"/>
            <a:r>
              <a:rPr lang="en-US" dirty="0"/>
              <a:t>SDKs for IoT devices (Embedded C, Arduino, ...)</a:t>
            </a:r>
          </a:p>
          <a:p>
            <a:r>
              <a:rPr lang="en-US" dirty="0"/>
              <a:t>Example: AWS CLI is built on top of the AWS SDK for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7DD2C-D1DF-0E5F-775B-A711629F3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838" y="947523"/>
            <a:ext cx="1457325" cy="142875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71DE71-E3E4-D7C1-068E-F9ACD5D72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726" y="2914219"/>
            <a:ext cx="3257550" cy="3228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BA8D15-30AF-6D4B-4F7D-5C63DB03E499}"/>
              </a:ext>
            </a:extLst>
          </p:cNvPr>
          <p:cNvSpPr txBox="1"/>
          <p:nvPr/>
        </p:nvSpPr>
        <p:spPr>
          <a:xfrm>
            <a:off x="9498156" y="6143194"/>
            <a:ext cx="1716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1215445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CC38-F800-BEEC-EC4D-72006EB4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BF38E-8638-A68D-A72A-E00F34168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452068" cy="4938495"/>
          </a:xfrm>
        </p:spPr>
        <p:txBody>
          <a:bodyPr/>
          <a:lstStyle/>
          <a:p>
            <a:r>
              <a:rPr lang="en-US" b="1" dirty="0"/>
              <a:t>IAM Roles </a:t>
            </a:r>
            <a:r>
              <a:rPr lang="en-US" dirty="0"/>
              <a:t>apply for </a:t>
            </a:r>
            <a:r>
              <a:rPr lang="en-US" b="1" dirty="0"/>
              <a:t>AWS services</a:t>
            </a:r>
          </a:p>
          <a:p>
            <a:r>
              <a:rPr lang="en-US" dirty="0"/>
              <a:t>AWS services will need to perform actions</a:t>
            </a:r>
          </a:p>
          <a:p>
            <a:r>
              <a:rPr lang="en-US" b="0" i="0" dirty="0">
                <a:solidFill>
                  <a:srgbClr val="313537"/>
                </a:solidFill>
                <a:effectLst/>
                <a:latin typeface="New Template Body Rebuild"/>
              </a:rPr>
              <a:t>An IAM role is an identity that you can assume to gain temporary access to permissions.  </a:t>
            </a:r>
            <a:endParaRPr lang="en-US" dirty="0"/>
          </a:p>
          <a:p>
            <a:r>
              <a:rPr lang="en-US" b="1" dirty="0"/>
              <a:t>Common roles</a:t>
            </a:r>
          </a:p>
          <a:p>
            <a:pPr lvl="1"/>
            <a:r>
              <a:rPr lang="en-US" dirty="0"/>
              <a:t>EC2 Instance Roles</a:t>
            </a:r>
          </a:p>
          <a:p>
            <a:pPr lvl="1"/>
            <a:r>
              <a:rPr lang="en-US" dirty="0"/>
              <a:t>Lambda Functions Roles</a:t>
            </a:r>
          </a:p>
          <a:p>
            <a:pPr lvl="1"/>
            <a:r>
              <a:rPr lang="en-US" dirty="0"/>
              <a:t>Roles for CloudFormation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02111C-5767-1D50-8F4A-EDC4C102D82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223760" y="1143900"/>
            <a:ext cx="4297680" cy="4570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65974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1A8C7-1F6F-3578-2E48-94C7DAC44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Security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DF6E-A241-1EAB-97BA-B7DCDB993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IAM Credentials Report </a:t>
            </a:r>
            <a:r>
              <a:rPr lang="en-US" dirty="0"/>
              <a:t>(account level)</a:t>
            </a:r>
          </a:p>
          <a:p>
            <a:pPr lvl="1"/>
            <a:r>
              <a:rPr lang="en-US" dirty="0"/>
              <a:t>A report that lists all the users in your account and the status of your various credentials</a:t>
            </a:r>
          </a:p>
          <a:p>
            <a:r>
              <a:rPr lang="en-US" b="1" dirty="0"/>
              <a:t>IAM Access Advisor </a:t>
            </a:r>
            <a:r>
              <a:rPr lang="en-US" dirty="0"/>
              <a:t>(at user level)</a:t>
            </a:r>
          </a:p>
          <a:p>
            <a:pPr lvl="1"/>
            <a:r>
              <a:rPr lang="en-US" dirty="0"/>
              <a:t>Shows the service permissions granted to a user and when they are you last accessed those services</a:t>
            </a:r>
          </a:p>
          <a:p>
            <a:pPr lvl="1"/>
            <a:r>
              <a:rPr lang="en-US" dirty="0"/>
              <a:t>You can use this information to revise your policies</a:t>
            </a:r>
          </a:p>
        </p:txBody>
      </p:sp>
      <p:pic>
        <p:nvPicPr>
          <p:cNvPr id="3074" name="Picture 2" descr="Tools - Free security icons">
            <a:extLst>
              <a:ext uri="{FF2B5EF4-FFF2-40B4-BE49-F238E27FC236}">
                <a16:creationId xmlns:a16="http://schemas.microsoft.com/office/drawing/2014/main" id="{37F864D5-90AE-909A-F933-6CA01F00C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049" y="3820049"/>
            <a:ext cx="3037951" cy="303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07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14C2-CA33-0448-8D7B-95AEC7C9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Security Best Practices in IAM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11642-DE2B-B406-87A0-857631054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Do not use the root account </a:t>
            </a:r>
            <a:r>
              <a:rPr lang="en-US" dirty="0"/>
              <a:t>except for AWS account configuration</a:t>
            </a:r>
          </a:p>
          <a:p>
            <a:r>
              <a:rPr lang="en-US" dirty="0"/>
              <a:t>One physical user = One AWS user</a:t>
            </a:r>
          </a:p>
          <a:p>
            <a:r>
              <a:rPr lang="en-US" b="1" dirty="0">
                <a:solidFill>
                  <a:srgbClr val="7030A0"/>
                </a:solidFill>
              </a:rPr>
              <a:t>Assign users to groups </a:t>
            </a:r>
            <a:r>
              <a:rPr lang="en-US" dirty="0"/>
              <a:t>and assign permissions to groups</a:t>
            </a:r>
          </a:p>
          <a:p>
            <a:r>
              <a:rPr lang="en-US" dirty="0"/>
              <a:t>Create a </a:t>
            </a:r>
            <a:r>
              <a:rPr lang="en-US" b="1" dirty="0">
                <a:solidFill>
                  <a:srgbClr val="C00000"/>
                </a:solidFill>
              </a:rPr>
              <a:t>strong password policy</a:t>
            </a:r>
          </a:p>
          <a:p>
            <a:r>
              <a:rPr lang="en-US" b="1" dirty="0">
                <a:solidFill>
                  <a:schemeClr val="accent6"/>
                </a:solidFill>
              </a:rPr>
              <a:t>Use and enforce </a:t>
            </a:r>
            <a:r>
              <a:rPr lang="en-US" dirty="0"/>
              <a:t>the use of multi-factor authentication (</a:t>
            </a:r>
            <a:r>
              <a:rPr lang="en-US" b="1" dirty="0">
                <a:solidFill>
                  <a:srgbClr val="FF0000"/>
                </a:solidFill>
              </a:rPr>
              <a:t>MFA</a:t>
            </a:r>
            <a:r>
              <a:rPr lang="en-US" dirty="0"/>
              <a:t>)</a:t>
            </a:r>
          </a:p>
          <a:p>
            <a:r>
              <a:rPr lang="en-US" dirty="0"/>
              <a:t>Create and </a:t>
            </a:r>
            <a:r>
              <a:rPr lang="en-US" b="1" dirty="0"/>
              <a:t>use Roles </a:t>
            </a:r>
            <a:r>
              <a:rPr lang="en-US" dirty="0"/>
              <a:t>to give permissions to </a:t>
            </a:r>
            <a:r>
              <a:rPr lang="en-US" b="1" dirty="0"/>
              <a:t>AWS services</a:t>
            </a:r>
            <a:r>
              <a:rPr lang="en-US" dirty="0"/>
              <a:t>.</a:t>
            </a:r>
          </a:p>
          <a:p>
            <a:r>
              <a:rPr lang="en-US" dirty="0"/>
              <a:t>Use access keys for programmatic access (CLI / SDK)</a:t>
            </a:r>
          </a:p>
          <a:p>
            <a:r>
              <a:rPr lang="en-US" dirty="0"/>
              <a:t>Review your account permissions with the IAM credentials report</a:t>
            </a:r>
          </a:p>
          <a:p>
            <a:r>
              <a:rPr lang="en-US" dirty="0">
                <a:solidFill>
                  <a:srgbClr val="FF0000"/>
                </a:solidFill>
              </a:rPr>
              <a:t>Never share IAM users or access keys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6CFA37-4F51-EB24-86FC-25BF2FD34CCF}"/>
              </a:ext>
            </a:extLst>
          </p:cNvPr>
          <p:cNvSpPr txBox="1"/>
          <p:nvPr/>
        </p:nvSpPr>
        <p:spPr>
          <a:xfrm>
            <a:off x="2504971" y="6022544"/>
            <a:ext cx="7182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https://docs.aws.amazon.com/IAM/latest/UserGuide/best-practices.html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852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Identity and Access Management (IAM)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9FF990-C713-DFF9-40FE-B812DA695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732" y="947738"/>
            <a:ext cx="9576536" cy="4938712"/>
          </a:xfrm>
        </p:spPr>
      </p:pic>
    </p:spTree>
    <p:extLst>
      <p:ext uri="{BB962C8B-B14F-4D97-AF65-F5344CB8AC3E}">
        <p14:creationId xmlns:p14="http://schemas.microsoft.com/office/powerpoint/2010/main" val="1083392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BD2A2-71D8-CDA1-84E7-4A97D26E3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Responsibility Model in IAM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10A98-AB62-609D-E1AC-29A16F5C1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5257800" cy="3403413"/>
          </a:xfrm>
        </p:spPr>
        <p:txBody>
          <a:bodyPr/>
          <a:lstStyle/>
          <a:p>
            <a:r>
              <a:rPr lang="en-US" dirty="0"/>
              <a:t>Conformity validation</a:t>
            </a:r>
          </a:p>
          <a:p>
            <a:r>
              <a:rPr lang="en-US" dirty="0"/>
              <a:t>Infrastructure (global network security)</a:t>
            </a:r>
          </a:p>
          <a:p>
            <a:r>
              <a:rPr lang="en-US" dirty="0"/>
              <a:t>Configuration and vulnerability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84AB08-5DBC-EA19-8FCD-1DEB0930569D}"/>
              </a:ext>
            </a:extLst>
          </p:cNvPr>
          <p:cNvSpPr txBox="1">
            <a:spLocks/>
          </p:cNvSpPr>
          <p:nvPr/>
        </p:nvSpPr>
        <p:spPr>
          <a:xfrm>
            <a:off x="6096000" y="3361232"/>
            <a:ext cx="5972070" cy="34034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Management and supervision of users, groups, roles and policies</a:t>
            </a:r>
          </a:p>
          <a:p>
            <a:r>
              <a:rPr lang="en-US" dirty="0"/>
              <a:t>Enable MFA on all accounts</a:t>
            </a:r>
          </a:p>
          <a:p>
            <a:r>
              <a:rPr lang="en-US" dirty="0"/>
              <a:t>Rotate all your keys frequently</a:t>
            </a:r>
          </a:p>
          <a:p>
            <a:r>
              <a:rPr lang="en-US" dirty="0"/>
              <a:t>Use IAM tools to apply the appropriate permissions</a:t>
            </a:r>
          </a:p>
          <a:p>
            <a:r>
              <a:rPr lang="en-US" dirty="0"/>
              <a:t>Analyze access patterns and review permissions</a:t>
            </a:r>
          </a:p>
        </p:txBody>
      </p:sp>
      <p:pic>
        <p:nvPicPr>
          <p:cNvPr id="4098" name="Picture 2" descr="AWS Architecture Icons">
            <a:extLst>
              <a:ext uri="{FF2B5EF4-FFF2-40B4-BE49-F238E27FC236}">
                <a16:creationId xmlns:a16="http://schemas.microsoft.com/office/drawing/2014/main" id="{97D93106-1CAE-1462-BACF-A809928B4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237" y="813009"/>
            <a:ext cx="4341726" cy="227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C8160D2-D029-00A0-2D12-60933AF0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254" y="810997"/>
            <a:ext cx="2417292" cy="241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995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8CBB-91CB-DE99-A510-0E425184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3E39C-9678-23A4-305C-511B564F5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Users</a:t>
            </a:r>
            <a:r>
              <a:rPr lang="en-US" dirty="0"/>
              <a:t>: mapped to a physical user, has a password for the AWS console</a:t>
            </a:r>
          </a:p>
          <a:p>
            <a:r>
              <a:rPr lang="en-US" b="1" dirty="0"/>
              <a:t>Groups</a:t>
            </a:r>
            <a:r>
              <a:rPr lang="en-US" dirty="0"/>
              <a:t>: contains only users</a:t>
            </a:r>
          </a:p>
          <a:p>
            <a:r>
              <a:rPr lang="en-US" b="1" dirty="0"/>
              <a:t>Policies</a:t>
            </a:r>
            <a:r>
              <a:rPr lang="en-US" dirty="0"/>
              <a:t>: JSON document that describes the permissions for users or groups</a:t>
            </a:r>
          </a:p>
          <a:p>
            <a:r>
              <a:rPr lang="en-US" b="1" dirty="0"/>
              <a:t>Roles </a:t>
            </a:r>
            <a:r>
              <a:rPr lang="en-US" dirty="0"/>
              <a:t>– for EC2 instances or AWS services</a:t>
            </a:r>
          </a:p>
          <a:p>
            <a:r>
              <a:rPr lang="en-US" b="1" dirty="0"/>
              <a:t>Security</a:t>
            </a:r>
            <a:r>
              <a:rPr lang="en-US" dirty="0"/>
              <a:t>: MFA + Password Policy</a:t>
            </a:r>
          </a:p>
          <a:p>
            <a:r>
              <a:rPr lang="en-US" b="1" dirty="0"/>
              <a:t>AWS CLI</a:t>
            </a:r>
            <a:r>
              <a:rPr lang="en-US" dirty="0"/>
              <a:t> – Manage your AWS services using the command line</a:t>
            </a:r>
          </a:p>
          <a:p>
            <a:r>
              <a:rPr lang="en-US" b="1" dirty="0"/>
              <a:t>AWS SDK </a:t>
            </a:r>
            <a:r>
              <a:rPr lang="en-US" dirty="0"/>
              <a:t>– Manage your AWS services using a programming language</a:t>
            </a:r>
          </a:p>
          <a:p>
            <a:r>
              <a:rPr lang="en-US" b="1" dirty="0"/>
              <a:t>Access Keys </a:t>
            </a:r>
            <a:r>
              <a:rPr lang="en-US" dirty="0"/>
              <a:t>– Access AWS using the CLI or SDK</a:t>
            </a:r>
          </a:p>
          <a:p>
            <a:r>
              <a:rPr lang="en-US" b="1" dirty="0"/>
              <a:t>Audit</a:t>
            </a:r>
            <a:r>
              <a:rPr lang="en-US" dirty="0"/>
              <a:t>: IAM Credential Reports and IAM Access Advisor</a:t>
            </a:r>
          </a:p>
        </p:txBody>
      </p:sp>
      <p:pic>
        <p:nvPicPr>
          <p:cNvPr id="4" name="Picture 2" descr="Control Access with AWS Identity and Access Management Unit |">
            <a:extLst>
              <a:ext uri="{FF2B5EF4-FFF2-40B4-BE49-F238E27FC236}">
                <a16:creationId xmlns:a16="http://schemas.microsoft.com/office/drawing/2014/main" id="{E386379F-B1D0-7BB5-864D-20B46A3F1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543" y="4892675"/>
            <a:ext cx="1828800" cy="18288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964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037BE1-DB10-FC4D-75C4-345C0518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1134338"/>
            <a:ext cx="10515600" cy="6744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Questions?</a:t>
            </a:r>
          </a:p>
        </p:txBody>
      </p:sp>
      <p:pic>
        <p:nvPicPr>
          <p:cNvPr id="7" name="Picture 2" descr="D:\Proyectos\Framework\Supports\Images\icono_ayuda_general.gif">
            <a:extLst>
              <a:ext uri="{FF2B5EF4-FFF2-40B4-BE49-F238E27FC236}">
                <a16:creationId xmlns:a16="http://schemas.microsoft.com/office/drawing/2014/main" id="{70A0CCB1-AA68-AC7B-11FF-DBFC0033C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75820" y="1808820"/>
            <a:ext cx="3240360" cy="3240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9633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Quiz stock illustration. Illustration of message, game - 44060147">
            <a:extLst>
              <a:ext uri="{FF2B5EF4-FFF2-40B4-BE49-F238E27FC236}">
                <a16:creationId xmlns:a16="http://schemas.microsoft.com/office/drawing/2014/main" id="{09B3528F-559F-31E3-3D9B-AA2342ADC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23" y="953841"/>
            <a:ext cx="10631553" cy="495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hlinkClick r:id="rId3"/>
            <a:extLst>
              <a:ext uri="{FF2B5EF4-FFF2-40B4-BE49-F238E27FC236}">
                <a16:creationId xmlns:a16="http://schemas.microsoft.com/office/drawing/2014/main" id="{C751CACC-D9A6-5CA5-3625-5EF904DEA20A}"/>
              </a:ext>
            </a:extLst>
          </p:cNvPr>
          <p:cNvSpPr txBox="1"/>
          <p:nvPr/>
        </p:nvSpPr>
        <p:spPr>
          <a:xfrm>
            <a:off x="3792998" y="5904158"/>
            <a:ext cx="460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  <a:hlinkClick r:id="rId4"/>
              </a:rPr>
              <a:t>Quiz: 04-IAM-Identity and Access Management</a:t>
            </a:r>
            <a:endParaRPr lang="en-US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21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C7C5-9AEA-8D86-1B53-1C83E17C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AWS Identity and Access Management (IAM)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AD61C-46F4-AF81-6CC8-8A55E3AD4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AWS Identity and Access Management 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2"/>
                </a:solidFill>
              </a:rPr>
              <a:t>IAM</a:t>
            </a:r>
            <a:r>
              <a:rPr lang="en-US" b="1" dirty="0"/>
              <a:t>) </a:t>
            </a:r>
            <a:r>
              <a:rPr lang="en-US" dirty="0"/>
              <a:t>enables you to manage access to AWS services and resources securely.   </a:t>
            </a:r>
          </a:p>
          <a:p>
            <a:r>
              <a:rPr lang="en-US" b="1" dirty="0">
                <a:solidFill>
                  <a:schemeClr val="accent2"/>
                </a:solidFill>
              </a:rPr>
              <a:t>IAM</a:t>
            </a:r>
            <a:r>
              <a:rPr lang="en-US" b="1" dirty="0"/>
              <a:t> </a:t>
            </a:r>
            <a:r>
              <a:rPr lang="en-US" dirty="0"/>
              <a:t>gives you the </a:t>
            </a:r>
            <a:r>
              <a:rPr lang="en-US" b="1" dirty="0">
                <a:solidFill>
                  <a:srgbClr val="7030A0"/>
                </a:solidFill>
              </a:rPr>
              <a:t>flexibility</a:t>
            </a:r>
            <a:r>
              <a:rPr lang="en-US" b="1" dirty="0"/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accent6"/>
                </a:solidFill>
              </a:rPr>
              <a:t>configure access </a:t>
            </a:r>
            <a:r>
              <a:rPr lang="en-US" dirty="0"/>
              <a:t>based on your company’s specific operational and security needs. </a:t>
            </a:r>
          </a:p>
          <a:p>
            <a:r>
              <a:rPr lang="en-US" dirty="0"/>
              <a:t>You do this by using a combination of </a:t>
            </a:r>
            <a:r>
              <a:rPr lang="en-US" b="1" dirty="0">
                <a:solidFill>
                  <a:schemeClr val="accent2"/>
                </a:solidFill>
              </a:rPr>
              <a:t>IAM</a:t>
            </a:r>
            <a:r>
              <a:rPr lang="en-US" dirty="0"/>
              <a:t> features:</a:t>
            </a:r>
          </a:p>
          <a:p>
            <a:pPr lvl="1"/>
            <a:r>
              <a:rPr lang="en-US" dirty="0"/>
              <a:t>IAM users, groups, and roles</a:t>
            </a:r>
          </a:p>
          <a:p>
            <a:pPr lvl="1"/>
            <a:r>
              <a:rPr lang="en-US" dirty="0"/>
              <a:t>IAM policies</a:t>
            </a:r>
          </a:p>
          <a:p>
            <a:pPr lvl="1"/>
            <a:r>
              <a:rPr lang="en-US" dirty="0"/>
              <a:t>Multi-factor authentication</a:t>
            </a:r>
          </a:p>
        </p:txBody>
      </p:sp>
      <p:pic>
        <p:nvPicPr>
          <p:cNvPr id="4" name="Picture 2" descr="Control Access with AWS Identity and Access Management Unit |">
            <a:extLst>
              <a:ext uri="{FF2B5EF4-FFF2-40B4-BE49-F238E27FC236}">
                <a16:creationId xmlns:a16="http://schemas.microsoft.com/office/drawing/2014/main" id="{F9B2AD04-5CF8-8AD9-3DBF-223CCAA56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543" y="4892675"/>
            <a:ext cx="1828800" cy="18288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70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2A8B4-A43E-CF4C-813D-1A1C590A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Users and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541D4-5D34-9D4A-E6D6-B7853A085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10515600" cy="3348717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accent2"/>
                </a:solidFill>
              </a:rPr>
              <a:t>IAM</a:t>
            </a:r>
            <a:r>
              <a:rPr lang="es-ES" dirty="0"/>
              <a:t> = </a:t>
            </a:r>
            <a:r>
              <a:rPr lang="es-ES" dirty="0" err="1"/>
              <a:t>Identity</a:t>
            </a:r>
            <a:r>
              <a:rPr lang="es-ES" dirty="0"/>
              <a:t> and Access Management, </a:t>
            </a:r>
            <a:r>
              <a:rPr lang="es-ES" b="1" dirty="0">
                <a:solidFill>
                  <a:schemeClr val="accent4"/>
                </a:solidFill>
              </a:rPr>
              <a:t>global</a:t>
            </a:r>
            <a:r>
              <a:rPr lang="es-ES" b="1" dirty="0"/>
              <a:t> </a:t>
            </a:r>
            <a:r>
              <a:rPr lang="es-ES" dirty="0" err="1"/>
              <a:t>service</a:t>
            </a:r>
            <a:r>
              <a:rPr lang="es-ES" dirty="0"/>
              <a:t>.</a:t>
            </a:r>
          </a:p>
          <a:p>
            <a:r>
              <a:rPr lang="en-US" b="1" dirty="0">
                <a:solidFill>
                  <a:schemeClr val="accent4"/>
                </a:solidFill>
              </a:rPr>
              <a:t>Root account </a:t>
            </a:r>
            <a:r>
              <a:rPr lang="en-US" dirty="0"/>
              <a:t>= created by default, </a:t>
            </a:r>
            <a:r>
              <a:rPr lang="en-US" b="1" dirty="0">
                <a:solidFill>
                  <a:srgbClr val="FF0000"/>
                </a:solidFill>
              </a:rPr>
              <a:t>not to be used or shared</a:t>
            </a:r>
          </a:p>
          <a:p>
            <a:r>
              <a:rPr lang="en-US" b="1" dirty="0">
                <a:solidFill>
                  <a:schemeClr val="accent1"/>
                </a:solidFill>
              </a:rPr>
              <a:t>Users</a:t>
            </a:r>
            <a:r>
              <a:rPr lang="en-US" dirty="0"/>
              <a:t> are people within your organization, and </a:t>
            </a:r>
            <a:r>
              <a:rPr lang="en-US" b="1" dirty="0">
                <a:solidFill>
                  <a:schemeClr val="accent1"/>
                </a:solidFill>
              </a:rPr>
              <a:t>can be grouped</a:t>
            </a:r>
          </a:p>
          <a:p>
            <a:r>
              <a:rPr lang="en-US" b="1" dirty="0">
                <a:solidFill>
                  <a:schemeClr val="accent2"/>
                </a:solidFill>
              </a:rPr>
              <a:t>Groups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only contain users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not other groups</a:t>
            </a:r>
          </a:p>
          <a:p>
            <a:r>
              <a:rPr lang="en-US" b="1" dirty="0"/>
              <a:t>Not all Users </a:t>
            </a:r>
            <a:r>
              <a:rPr lang="en-US" dirty="0"/>
              <a:t>must belong to a group, and a </a:t>
            </a:r>
            <a:r>
              <a:rPr lang="en-US" b="1" dirty="0">
                <a:solidFill>
                  <a:schemeClr val="accent6"/>
                </a:solidFill>
              </a:rPr>
              <a:t>user</a:t>
            </a:r>
            <a:r>
              <a:rPr lang="en-US" dirty="0"/>
              <a:t> can belong to </a:t>
            </a:r>
            <a:r>
              <a:rPr lang="en-US" b="1" dirty="0">
                <a:solidFill>
                  <a:schemeClr val="accent6"/>
                </a:solidFill>
              </a:rPr>
              <a:t>multiple groups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BEFE5-3AB1-ABAE-D9BC-D63C2DAB113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842840" y="4506447"/>
            <a:ext cx="8764200" cy="2104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024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09EE-5091-4CB7-A1A5-8F4DBCC3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2ADA9-5DFD-8794-7E31-CD600FABA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257800" cy="493849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chemeClr val="accent2"/>
                </a:solidFill>
                <a:latin typeface="Segoe UI"/>
              </a:rPr>
              <a:t>Policies</a:t>
            </a:r>
            <a:r>
              <a:rPr lang="en-US" sz="2800" b="0" strike="noStrike" spc="-1" dirty="0">
                <a:solidFill>
                  <a:srgbClr val="171717"/>
                </a:solidFill>
                <a:latin typeface="Segoe UI"/>
              </a:rPr>
              <a:t> = Grant permissions to users or groups. Policies are represented like a </a:t>
            </a:r>
            <a:r>
              <a:rPr lang="en-US" sz="2800" b="1" strike="noStrike" spc="-1" dirty="0">
                <a:solidFill>
                  <a:srgbClr val="0070C0"/>
                </a:solidFill>
                <a:latin typeface="Segoe UI"/>
              </a:rPr>
              <a:t>JSON document</a:t>
            </a:r>
            <a:endParaRPr lang="en-US" sz="2800" b="1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171717"/>
                </a:solidFill>
                <a:latin typeface="Segoe UI"/>
              </a:rPr>
              <a:t>In AWS you apply the </a:t>
            </a:r>
            <a:r>
              <a:rPr lang="en-US" sz="2800" b="1" strike="noStrike" spc="-1" dirty="0">
                <a:solidFill>
                  <a:schemeClr val="accent4"/>
                </a:solidFill>
                <a:latin typeface="Segoe UI"/>
              </a:rPr>
              <a:t>least privilege principle</a:t>
            </a:r>
            <a:endParaRPr lang="en-US" sz="2800" b="0" strike="noStrike" spc="-1" dirty="0">
              <a:solidFill>
                <a:schemeClr val="accent4"/>
              </a:solidFill>
              <a:latin typeface="Segoe UI"/>
            </a:endParaRPr>
          </a:p>
          <a:p>
            <a:pPr lvl="1">
              <a:lnSpc>
                <a:spcPct val="100000"/>
              </a:lnSpc>
            </a:pPr>
            <a:r>
              <a:rPr lang="en-US" b="0" strike="noStrike" spc="-1" dirty="0">
                <a:solidFill>
                  <a:srgbClr val="171717"/>
                </a:solidFill>
                <a:latin typeface="Segoe UI"/>
              </a:rPr>
              <a:t>don’t give more permissions than user need</a:t>
            </a:r>
            <a:endParaRPr lang="en-US" b="0" strike="noStrike" spc="-1" dirty="0">
              <a:latin typeface="Arial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98A594-3BA8-8CF6-0A36-687E8ABB9EC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248065" y="810997"/>
            <a:ext cx="5821920" cy="5326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631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702742" cy="49384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 IAM User</a:t>
            </a:r>
          </a:p>
          <a:p>
            <a:pPr lvl="1"/>
            <a:r>
              <a:rPr lang="en-US" dirty="0"/>
              <a:t>Create user: </a:t>
            </a:r>
            <a:r>
              <a:rPr lang="en-US" b="1" dirty="0"/>
              <a:t>Admin</a:t>
            </a:r>
            <a:r>
              <a:rPr lang="en-US" dirty="0"/>
              <a:t> </a:t>
            </a:r>
          </a:p>
          <a:p>
            <a:pPr lvl="1"/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Provide user access to the AWS Management Console</a:t>
            </a:r>
          </a:p>
          <a:p>
            <a:pPr lvl="1"/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Create an IAM user</a:t>
            </a:r>
            <a:endParaRPr lang="en-US" dirty="0">
              <a:solidFill>
                <a:srgbClr val="16191F"/>
              </a:solidFill>
              <a:latin typeface="Amazon Ember"/>
            </a:endParaRPr>
          </a:p>
          <a:p>
            <a:pPr lvl="1"/>
            <a:r>
              <a:rPr lang="en-US" dirty="0"/>
              <a:t>Autogenerated Password</a:t>
            </a:r>
          </a:p>
          <a:p>
            <a:pPr lvl="1"/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Users must create a new password at next sign-in</a:t>
            </a:r>
            <a:endParaRPr lang="en-US" dirty="0"/>
          </a:p>
          <a:p>
            <a:r>
              <a:rPr lang="en-US" dirty="0"/>
              <a:t>Set Permissions</a:t>
            </a:r>
          </a:p>
          <a:p>
            <a:pPr lvl="1"/>
            <a:r>
              <a:rPr lang="en-US" dirty="0"/>
              <a:t>Add User to group</a:t>
            </a:r>
          </a:p>
          <a:p>
            <a:pPr lvl="1"/>
            <a:r>
              <a:rPr lang="en-US" dirty="0"/>
              <a:t>Create Group: </a:t>
            </a:r>
            <a:r>
              <a:rPr lang="en-US" b="1" dirty="0"/>
              <a:t>Administrators</a:t>
            </a:r>
          </a:p>
          <a:p>
            <a:pPr lvl="1"/>
            <a:r>
              <a:rPr lang="en-US" b="1" dirty="0" err="1"/>
              <a:t>AdministratorAccess</a:t>
            </a:r>
            <a:r>
              <a:rPr lang="en-US" b="1" dirty="0"/>
              <a:t> </a:t>
            </a:r>
            <a:r>
              <a:rPr lang="en-US" dirty="0"/>
              <a:t>(Full Access)</a:t>
            </a:r>
          </a:p>
          <a:p>
            <a:r>
              <a:rPr lang="en-US" dirty="0"/>
              <a:t>Select Group: </a:t>
            </a:r>
            <a:r>
              <a:rPr lang="en-US" b="1" dirty="0"/>
              <a:t>Administrators </a:t>
            </a:r>
          </a:p>
          <a:p>
            <a:r>
              <a:rPr lang="en-US" b="1" dirty="0">
                <a:solidFill>
                  <a:schemeClr val="accent2"/>
                </a:solidFill>
              </a:rPr>
              <a:t>Create User</a:t>
            </a:r>
          </a:p>
          <a:p>
            <a:r>
              <a:rPr lang="en-US" dirty="0">
                <a:solidFill>
                  <a:srgbClr val="FF0000"/>
                </a:solidFill>
              </a:rPr>
              <a:t>*** Copy Autogenerated Password ***</a:t>
            </a:r>
          </a:p>
          <a:p>
            <a:r>
              <a:rPr lang="en-US" b="1" dirty="0">
                <a:solidFill>
                  <a:schemeClr val="accent2"/>
                </a:solidFill>
              </a:rPr>
              <a:t>Return to users list</a:t>
            </a:r>
          </a:p>
        </p:txBody>
      </p:sp>
      <p:pic>
        <p:nvPicPr>
          <p:cNvPr id="4" name="Content Placeholder 3" descr="12282598707YbD6m.jpg">
            <a:extLst>
              <a:ext uri="{FF2B5EF4-FFF2-40B4-BE49-F238E27FC236}">
                <a16:creationId xmlns:a16="http://schemas.microsoft.com/office/drawing/2014/main" id="{3E7DC946-0E79-0B18-6967-D8C4B22A4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0942" y="644630"/>
            <a:ext cx="500186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1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4938495"/>
          </a:xfrm>
        </p:spPr>
        <p:txBody>
          <a:bodyPr/>
          <a:lstStyle/>
          <a:p>
            <a:r>
              <a:rPr lang="en-US" dirty="0"/>
              <a:t>Access as IAM User</a:t>
            </a:r>
          </a:p>
          <a:p>
            <a:pPr lvl="1"/>
            <a:r>
              <a:rPr lang="en-US" dirty="0"/>
              <a:t>Go to Dashboard</a:t>
            </a:r>
          </a:p>
          <a:p>
            <a:pPr lvl="1"/>
            <a:r>
              <a:rPr lang="en-US" dirty="0"/>
              <a:t>Create Account Alias : </a:t>
            </a:r>
            <a:r>
              <a:rPr lang="en-US" b="1" dirty="0" err="1"/>
              <a:t>julroburiaccount</a:t>
            </a:r>
            <a:endParaRPr lang="en-US" dirty="0"/>
          </a:p>
          <a:p>
            <a:pPr lvl="1"/>
            <a:r>
              <a:rPr lang="en-US" dirty="0"/>
              <a:t>Copy </a:t>
            </a:r>
            <a:r>
              <a:rPr lang="en-US" i="0" dirty="0">
                <a:solidFill>
                  <a:srgbClr val="666666"/>
                </a:solidFill>
                <a:effectLst/>
                <a:latin typeface="Helvetica Neue"/>
              </a:rPr>
              <a:t>Sign-in URL for IAM users</a:t>
            </a:r>
          </a:p>
          <a:p>
            <a:pPr lvl="1"/>
            <a:r>
              <a:rPr lang="en-US" dirty="0">
                <a:solidFill>
                  <a:srgbClr val="666666"/>
                </a:solidFill>
                <a:latin typeface="Helvetica Neue"/>
              </a:rPr>
              <a:t>Login with Admin Credentials</a:t>
            </a:r>
          </a:p>
          <a:p>
            <a:pPr lvl="1"/>
            <a:r>
              <a:rPr lang="en-US" dirty="0">
                <a:solidFill>
                  <a:srgbClr val="666666"/>
                </a:solidFill>
                <a:latin typeface="Helvetica Neue"/>
              </a:rPr>
              <a:t>Change Password (</a:t>
            </a:r>
            <a:r>
              <a:rPr lang="en-US" b="1" dirty="0">
                <a:solidFill>
                  <a:srgbClr val="666666"/>
                </a:solidFill>
                <a:latin typeface="Consolas" panose="020B0609020204030204" pitchFamily="49" charset="0"/>
              </a:rPr>
              <a:t>AdminP4ssw0rd*2.023</a:t>
            </a:r>
            <a:r>
              <a:rPr lang="en-US" dirty="0">
                <a:solidFill>
                  <a:srgbClr val="666666"/>
                </a:solidFill>
                <a:latin typeface="Helvetica Neue"/>
              </a:rPr>
              <a:t>)</a:t>
            </a:r>
          </a:p>
          <a:p>
            <a:pPr lvl="1"/>
            <a:r>
              <a:rPr lang="en-US" dirty="0">
                <a:solidFill>
                  <a:srgbClr val="666666"/>
                </a:solidFill>
                <a:latin typeface="Helvetica Neue"/>
              </a:rPr>
              <a:t>Review Console for </a:t>
            </a:r>
            <a:r>
              <a:rPr lang="en-US">
                <a:solidFill>
                  <a:srgbClr val="666666"/>
                </a:solidFill>
                <a:latin typeface="Helvetica Neue"/>
              </a:rPr>
              <a:t>this user</a:t>
            </a:r>
            <a:endParaRPr lang="en-US" dirty="0">
              <a:solidFill>
                <a:srgbClr val="666666"/>
              </a:solidFill>
              <a:latin typeface="Helvetica Neue"/>
            </a:endParaRPr>
          </a:p>
        </p:txBody>
      </p:sp>
      <p:pic>
        <p:nvPicPr>
          <p:cNvPr id="4" name="Content Placeholder 3" descr="12282598707YbD6m.jpg">
            <a:extLst>
              <a:ext uri="{FF2B5EF4-FFF2-40B4-BE49-F238E27FC236}">
                <a16:creationId xmlns:a16="http://schemas.microsoft.com/office/drawing/2014/main" id="{3E7DC946-0E79-0B18-6967-D8C4B22A4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0942" y="644630"/>
            <a:ext cx="500186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3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985B-649F-01B3-F098-2219E894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Policy Inheritance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2BE177-7A87-2231-6951-4B078B686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1097366"/>
            <a:ext cx="10515600" cy="4639455"/>
          </a:xfrm>
        </p:spPr>
      </p:pic>
    </p:spTree>
    <p:extLst>
      <p:ext uri="{BB962C8B-B14F-4D97-AF65-F5344CB8AC3E}">
        <p14:creationId xmlns:p14="http://schemas.microsoft.com/office/powerpoint/2010/main" val="219222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68CC-3C61-DFA1-7648-4D5615E7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Policies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52EA9-7A98-D5FC-816E-473D5EBB9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257800" cy="49384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Consists of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Version</a:t>
            </a:r>
            <a:r>
              <a:rPr lang="en-US" dirty="0"/>
              <a:t>: policy language version (2012-10-17)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Id</a:t>
            </a:r>
            <a:r>
              <a:rPr lang="en-US" dirty="0"/>
              <a:t>: an identifier for the policy (optional)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Statement</a:t>
            </a:r>
            <a:r>
              <a:rPr lang="en-US" dirty="0"/>
              <a:t>: one or more individual statements (required)</a:t>
            </a:r>
          </a:p>
          <a:p>
            <a:r>
              <a:rPr lang="en-US" dirty="0"/>
              <a:t>Statements consists of</a:t>
            </a:r>
          </a:p>
          <a:p>
            <a:pPr lvl="1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Sid</a:t>
            </a:r>
            <a:r>
              <a:rPr lang="en-US" dirty="0"/>
              <a:t>: an identifier for the statements (optional)</a:t>
            </a:r>
          </a:p>
          <a:p>
            <a:pPr lvl="1"/>
            <a:r>
              <a:rPr lang="en-US" b="1" dirty="0">
                <a:solidFill>
                  <a:srgbClr val="51510E"/>
                </a:solidFill>
              </a:rPr>
              <a:t>Effect</a:t>
            </a:r>
            <a:r>
              <a:rPr lang="en-US" dirty="0"/>
              <a:t>: whether the statements allow or denies access (Allow, Deny)</a:t>
            </a:r>
          </a:p>
          <a:p>
            <a:pPr lvl="1"/>
            <a:r>
              <a:rPr lang="en-US" b="1" dirty="0">
                <a:solidFill>
                  <a:srgbClr val="449188"/>
                </a:solidFill>
              </a:rPr>
              <a:t>Principal</a:t>
            </a:r>
            <a:r>
              <a:rPr lang="en-US" dirty="0"/>
              <a:t>: account/user/role to which this policy applied to</a:t>
            </a:r>
          </a:p>
          <a:p>
            <a:pPr lvl="1"/>
            <a:r>
              <a:rPr lang="en-US" b="1" dirty="0">
                <a:solidFill>
                  <a:srgbClr val="9432AF"/>
                </a:solidFill>
              </a:rPr>
              <a:t>Action</a:t>
            </a:r>
            <a:r>
              <a:rPr lang="en-US" dirty="0"/>
              <a:t>: list of actions this policy allow or denies</a:t>
            </a:r>
          </a:p>
          <a:p>
            <a:pPr lvl="1"/>
            <a:r>
              <a:rPr lang="en-US" b="1" dirty="0">
                <a:solidFill>
                  <a:srgbClr val="39A947"/>
                </a:solidFill>
              </a:rPr>
              <a:t>Resource</a:t>
            </a:r>
            <a:r>
              <a:rPr lang="en-US" dirty="0"/>
              <a:t>: list of resources to which the actions applied to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FDC9C2-331E-F383-3E02-0DE6B26D33F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369963" y="947523"/>
            <a:ext cx="5356440" cy="47548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2485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1151</Words>
  <Application>Microsoft Office PowerPoint</Application>
  <PresentationFormat>Widescreen</PresentationFormat>
  <Paragraphs>162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Amazon Ember</vt:lpstr>
      <vt:lpstr>Arial</vt:lpstr>
      <vt:lpstr>Calibri</vt:lpstr>
      <vt:lpstr>Calibri Light</vt:lpstr>
      <vt:lpstr>Consolas</vt:lpstr>
      <vt:lpstr>Helvetica Neue</vt:lpstr>
      <vt:lpstr>New Template Body Rebuild</vt:lpstr>
      <vt:lpstr>Segoe UI</vt:lpstr>
      <vt:lpstr>Wingdings</vt:lpstr>
      <vt:lpstr>Office Theme</vt:lpstr>
      <vt:lpstr>Software Architecture</vt:lpstr>
      <vt:lpstr>Identity and Access Management (IAM)</vt:lpstr>
      <vt:lpstr>AWS Identity and Access Management (IAM)</vt:lpstr>
      <vt:lpstr>IAM: Users and Groups</vt:lpstr>
      <vt:lpstr>IAM: Policies</vt:lpstr>
      <vt:lpstr>Practice</vt:lpstr>
      <vt:lpstr>Practice</vt:lpstr>
      <vt:lpstr>IAM: Policy Inheritance</vt:lpstr>
      <vt:lpstr>IAM: Policies Structure</vt:lpstr>
      <vt:lpstr>Practice</vt:lpstr>
      <vt:lpstr>IAM: Password Policies</vt:lpstr>
      <vt:lpstr>Multi Factor Authentication (MFA)</vt:lpstr>
      <vt:lpstr>Ways to Access AWS</vt:lpstr>
      <vt:lpstr>Access Keys (Samples)</vt:lpstr>
      <vt:lpstr>AWS Command Line Interface (CLI)</vt:lpstr>
      <vt:lpstr>AWS Software Developer Kid (SDK)</vt:lpstr>
      <vt:lpstr>IAM: Roles</vt:lpstr>
      <vt:lpstr>IAM: Security Tools</vt:lpstr>
      <vt:lpstr>Security Best Practices in IAM</vt:lpstr>
      <vt:lpstr>Shared Responsibility Model in IAM</vt:lpstr>
      <vt:lpstr>IAM: Summary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la Configuración</dc:title>
  <dc:creator>Julio Cesar Robles Uribe</dc:creator>
  <cp:lastModifiedBy>Julio Cesar Robles Uribe</cp:lastModifiedBy>
  <cp:revision>115</cp:revision>
  <dcterms:created xsi:type="dcterms:W3CDTF">2021-11-04T06:40:10Z</dcterms:created>
  <dcterms:modified xsi:type="dcterms:W3CDTF">2023-05-18T21:22:06Z</dcterms:modified>
</cp:coreProperties>
</file>