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5" r:id="rId4"/>
    <p:sldId id="286" r:id="rId5"/>
    <p:sldId id="287" r:id="rId6"/>
    <p:sldId id="304" r:id="rId7"/>
    <p:sldId id="305" r:id="rId8"/>
    <p:sldId id="288" r:id="rId9"/>
    <p:sldId id="289" r:id="rId10"/>
    <p:sldId id="307" r:id="rId11"/>
    <p:sldId id="308" r:id="rId12"/>
    <p:sldId id="306" r:id="rId13"/>
    <p:sldId id="290" r:id="rId14"/>
    <p:sldId id="292" r:id="rId15"/>
    <p:sldId id="309" r:id="rId16"/>
    <p:sldId id="293" r:id="rId17"/>
    <p:sldId id="294" r:id="rId18"/>
    <p:sldId id="295" r:id="rId19"/>
    <p:sldId id="296" r:id="rId20"/>
    <p:sldId id="291" r:id="rId21"/>
    <p:sldId id="297" r:id="rId22"/>
    <p:sldId id="298" r:id="rId23"/>
    <p:sldId id="299" r:id="rId24"/>
    <p:sldId id="300" r:id="rId25"/>
    <p:sldId id="278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947"/>
    <a:srgbClr val="9432AF"/>
    <a:srgbClr val="449188"/>
    <a:srgbClr val="51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 varScale="1">
        <p:scale>
          <a:sx n="76" d="100"/>
          <a:sy n="7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/features/mf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aws/aws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AM/latest/UserGuide/best-practice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mW6GqCacC2uSn797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qFpaQTeEQ6JfCyw6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Set Permissions (IAM Policies)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With Double View (Root and IAM User) </a:t>
            </a:r>
          </a:p>
          <a:p>
            <a:r>
              <a:rPr lang="en-US" dirty="0"/>
              <a:t>As IAM User select </a:t>
            </a:r>
            <a:r>
              <a:rPr lang="en-US" b="1" dirty="0"/>
              <a:t>Users </a:t>
            </a:r>
            <a:r>
              <a:rPr lang="en-US" dirty="0"/>
              <a:t>Option</a:t>
            </a:r>
          </a:p>
          <a:p>
            <a:r>
              <a:rPr lang="en-US" dirty="0"/>
              <a:t>As Root User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Remove user: </a:t>
            </a:r>
            <a:r>
              <a:rPr lang="en-US" b="1" dirty="0"/>
              <a:t>Admin </a:t>
            </a:r>
          </a:p>
          <a:p>
            <a:r>
              <a:rPr lang="en-US" dirty="0"/>
              <a:t>As IAM User Check Access to </a:t>
            </a:r>
            <a:r>
              <a:rPr lang="en-US" b="1" dirty="0"/>
              <a:t>Groups</a:t>
            </a:r>
            <a:endParaRPr lang="en-US" dirty="0"/>
          </a:p>
          <a:p>
            <a:r>
              <a:rPr lang="en-US" dirty="0"/>
              <a:t>As Root User (</a:t>
            </a:r>
            <a:r>
              <a:rPr lang="en-US" b="1" dirty="0"/>
              <a:t>Users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Select user: </a:t>
            </a:r>
            <a:r>
              <a:rPr lang="en-US" b="1" dirty="0"/>
              <a:t>Admin</a:t>
            </a:r>
          </a:p>
          <a:p>
            <a:pPr lvl="1"/>
            <a:r>
              <a:rPr lang="en-US" b="1" dirty="0"/>
              <a:t>Add Permission</a:t>
            </a:r>
            <a:endParaRPr lang="en-US" dirty="0"/>
          </a:p>
          <a:p>
            <a:pPr lvl="1"/>
            <a:r>
              <a:rPr lang="en-US" dirty="0"/>
              <a:t>Attach Policies Directly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r>
              <a:rPr lang="en-US" dirty="0"/>
              <a:t> and select it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Add Permissions</a:t>
            </a:r>
          </a:p>
          <a:p>
            <a:r>
              <a:rPr lang="en-US" dirty="0"/>
              <a:t>As IAM User (Refresh)</a:t>
            </a:r>
          </a:p>
          <a:p>
            <a:pPr lvl="1"/>
            <a:r>
              <a:rPr lang="en-US" dirty="0"/>
              <a:t>Try to create a new user and get the Error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Multiple Groups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Multiple Groups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Add user: </a:t>
            </a:r>
            <a:r>
              <a:rPr lang="en-US" b="1" dirty="0"/>
              <a:t>Admin </a:t>
            </a:r>
          </a:p>
          <a:p>
            <a:pPr lvl="1"/>
            <a:r>
              <a:rPr lang="en-US" dirty="0"/>
              <a:t>Create New Group: </a:t>
            </a:r>
            <a:r>
              <a:rPr lang="en-US" b="1" dirty="0"/>
              <a:t>Developers</a:t>
            </a:r>
          </a:p>
          <a:p>
            <a:pPr lvl="1"/>
            <a:r>
              <a:rPr lang="en-US" dirty="0"/>
              <a:t>Select User </a:t>
            </a:r>
            <a:r>
              <a:rPr lang="en-US" b="1" dirty="0"/>
              <a:t>Admin</a:t>
            </a:r>
          </a:p>
          <a:p>
            <a:pPr lvl="1"/>
            <a:r>
              <a:rPr lang="en-US" dirty="0"/>
              <a:t>Search Permission: </a:t>
            </a:r>
            <a:r>
              <a:rPr lang="en-US" dirty="0" err="1"/>
              <a:t>AWSCodeDeployFullAccess</a:t>
            </a:r>
            <a:endParaRPr lang="en-US" dirty="0"/>
          </a:p>
          <a:p>
            <a:pPr lvl="1"/>
            <a:r>
              <a:rPr lang="en-US" dirty="0"/>
              <a:t>Select it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Create Group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Go to Users and select user: </a:t>
            </a:r>
            <a:r>
              <a:rPr lang="en-US" b="1" dirty="0"/>
              <a:t>Admin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Select Groups Tab and check the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4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Policies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fontScale="92500"/>
          </a:bodyPr>
          <a:lstStyle/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endParaRPr lang="en-US" dirty="0"/>
          </a:p>
          <a:p>
            <a:pPr lvl="1"/>
            <a:r>
              <a:rPr lang="en-US" dirty="0"/>
              <a:t>Select it and Expand (</a:t>
            </a:r>
            <a:r>
              <a:rPr lang="en-US" b="1" dirty="0"/>
              <a:t>+</a:t>
            </a:r>
            <a:r>
              <a:rPr lang="en-US" dirty="0"/>
              <a:t>) view the JSON data</a:t>
            </a:r>
          </a:p>
          <a:p>
            <a:pPr lvl="1"/>
            <a:r>
              <a:rPr lang="en-US" dirty="0"/>
              <a:t>Create Policy (Visual Option)</a:t>
            </a:r>
          </a:p>
          <a:p>
            <a:pPr lvl="1"/>
            <a:r>
              <a:rPr lang="en-US" dirty="0"/>
              <a:t>Search Service: </a:t>
            </a:r>
            <a:r>
              <a:rPr lang="en-US" b="1" dirty="0"/>
              <a:t>IAM</a:t>
            </a:r>
          </a:p>
          <a:p>
            <a:pPr lvl="1"/>
            <a:r>
              <a:rPr lang="en-US" dirty="0"/>
              <a:t>Filter and add Actions: </a:t>
            </a:r>
            <a:r>
              <a:rPr lang="en-US" b="1" dirty="0" err="1"/>
              <a:t>ListUsers</a:t>
            </a:r>
            <a:r>
              <a:rPr lang="en-US" dirty="0"/>
              <a:t>, </a:t>
            </a:r>
            <a:r>
              <a:rPr lang="en-US" b="1" dirty="0" err="1"/>
              <a:t>GetUser</a:t>
            </a:r>
            <a:endParaRPr lang="en-US" b="1" dirty="0"/>
          </a:p>
          <a:p>
            <a:pPr lvl="1"/>
            <a:r>
              <a:rPr lang="en-US" dirty="0"/>
              <a:t>Check the JSON data</a:t>
            </a:r>
          </a:p>
          <a:p>
            <a:pPr lvl="1"/>
            <a:r>
              <a:rPr lang="en-US" dirty="0"/>
              <a:t>Cancel the Creation</a:t>
            </a:r>
          </a:p>
          <a:p>
            <a:r>
              <a:rPr lang="en-US" dirty="0"/>
              <a:t>Reset IAM User (</a:t>
            </a:r>
            <a:r>
              <a:rPr lang="en-US" b="1" dirty="0"/>
              <a:t>Admin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Group: </a:t>
            </a:r>
            <a:r>
              <a:rPr lang="en-US" b="1" dirty="0"/>
              <a:t>Developers</a:t>
            </a:r>
            <a:endParaRPr lang="en-US" dirty="0"/>
          </a:p>
          <a:p>
            <a:pPr lvl="1"/>
            <a:r>
              <a:rPr lang="en-US"/>
              <a:t>Remove Permission: </a:t>
            </a:r>
            <a:r>
              <a:rPr lang="en-US" b="1" dirty="0" err="1"/>
              <a:t>IAMReadOnlyAccess</a:t>
            </a:r>
            <a:r>
              <a:rPr lang="en-US" b="1" dirty="0"/>
              <a:t> </a:t>
            </a:r>
            <a:r>
              <a:rPr lang="en-US" dirty="0"/>
              <a:t>from </a:t>
            </a:r>
            <a:r>
              <a:rPr lang="en-US" b="1" dirty="0"/>
              <a:t>Admin</a:t>
            </a:r>
          </a:p>
          <a:p>
            <a:pPr lvl="1"/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89DA-E9CC-0131-2D72-CFBFA989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Password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4731-92D5-A2AF-B393-46E79603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Strong passwords </a:t>
            </a:r>
            <a:r>
              <a:rPr lang="en-US" dirty="0"/>
              <a:t>= more security for your account</a:t>
            </a:r>
          </a:p>
          <a:p>
            <a:r>
              <a:rPr lang="en-US" dirty="0"/>
              <a:t>In AWS, you can set up a </a:t>
            </a:r>
            <a:r>
              <a:rPr lang="en-US" b="1" dirty="0">
                <a:solidFill>
                  <a:srgbClr val="7030A0"/>
                </a:solidFill>
              </a:rPr>
              <a:t>password policy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a minimum password length</a:t>
            </a:r>
          </a:p>
          <a:p>
            <a:pPr lvl="1"/>
            <a:r>
              <a:rPr lang="en-US" dirty="0"/>
              <a:t>Require specific character types:</a:t>
            </a:r>
          </a:p>
          <a:p>
            <a:pPr lvl="1"/>
            <a:r>
              <a:rPr lang="en-US" dirty="0"/>
              <a:t>including capital letters</a:t>
            </a:r>
          </a:p>
          <a:p>
            <a:pPr lvl="1"/>
            <a:r>
              <a:rPr lang="en-US" dirty="0"/>
              <a:t>lowercase 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non-alphanumeric characters</a:t>
            </a:r>
          </a:p>
          <a:p>
            <a:r>
              <a:rPr lang="en-US" dirty="0"/>
              <a:t>Allow all IAM </a:t>
            </a:r>
            <a:r>
              <a:rPr lang="en-US" b="1" dirty="0">
                <a:solidFill>
                  <a:schemeClr val="accent4"/>
                </a:solidFill>
              </a:rPr>
              <a:t>users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5"/>
                </a:solidFill>
              </a:rPr>
              <a:t>change</a:t>
            </a:r>
            <a:r>
              <a:rPr lang="en-US" dirty="0"/>
              <a:t> their own </a:t>
            </a:r>
            <a:r>
              <a:rPr lang="en-US" b="1" dirty="0">
                <a:solidFill>
                  <a:srgbClr val="7030A0"/>
                </a:solidFill>
              </a:rPr>
              <a:t>passwords</a:t>
            </a:r>
            <a:r>
              <a:rPr lang="en-US" dirty="0"/>
              <a:t>.</a:t>
            </a:r>
          </a:p>
          <a:p>
            <a:r>
              <a:rPr lang="en-US" dirty="0"/>
              <a:t>Require users to change their password after a period of time (</a:t>
            </a:r>
            <a:r>
              <a:rPr lang="en-US" b="1" dirty="0">
                <a:solidFill>
                  <a:srgbClr val="7030A0"/>
                </a:solidFill>
              </a:rPr>
              <a:t>password expiration</a:t>
            </a:r>
            <a:r>
              <a:rPr lang="en-US" dirty="0"/>
              <a:t>).</a:t>
            </a:r>
          </a:p>
          <a:p>
            <a:r>
              <a:rPr lang="en-US" dirty="0"/>
              <a:t>Prevent password reuse</a:t>
            </a:r>
          </a:p>
        </p:txBody>
      </p:sp>
      <p:pic>
        <p:nvPicPr>
          <p:cNvPr id="2062" name="Picture 14" descr="password&quot; Icon - Download for free – Iconduck">
            <a:extLst>
              <a:ext uri="{FF2B5EF4-FFF2-40B4-BE49-F238E27FC236}">
                <a16:creationId xmlns:a16="http://schemas.microsoft.com/office/drawing/2014/main" id="{33E588E0-CDF2-86E3-C0A0-8074E88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96" y="1131240"/>
            <a:ext cx="2887227" cy="28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6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472-0B6E-A856-AAFD-20D9C35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Factor Authentication (MFA)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BC54-6F1B-C03E-FBEE-6B10899F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have access to your account and can possibly change settings or delete resources in your AWS account</a:t>
            </a:r>
          </a:p>
          <a:p>
            <a:r>
              <a:rPr lang="en-US" dirty="0"/>
              <a:t>You want to </a:t>
            </a:r>
            <a:r>
              <a:rPr lang="en-US" b="1" dirty="0">
                <a:solidFill>
                  <a:schemeClr val="accent2"/>
                </a:solidFill>
              </a:rPr>
              <a:t>protect</a:t>
            </a:r>
            <a:r>
              <a:rPr lang="en-US" dirty="0"/>
              <a:t> your </a:t>
            </a:r>
            <a:r>
              <a:rPr lang="en-US" b="1" dirty="0">
                <a:solidFill>
                  <a:schemeClr val="accent4"/>
                </a:solidFill>
              </a:rPr>
              <a:t>root accounts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IAM users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2"/>
                </a:solidFill>
              </a:rPr>
              <a:t>MFA</a:t>
            </a:r>
            <a:r>
              <a:rPr lang="en-US" dirty="0"/>
              <a:t> = password you know + security device you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Main benefit of MFA</a:t>
            </a:r>
            <a:r>
              <a:rPr lang="en-US" dirty="0"/>
              <a:t>: if a password is stolen or hacked, the account is not compromised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E7A8-45F4-DAE9-91FF-3BE5E41A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90" y="3035073"/>
            <a:ext cx="9705975" cy="157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ADB8B-42F1-7C1E-0837-A73997099990}"/>
              </a:ext>
            </a:extLst>
          </p:cNvPr>
          <p:cNvSpPr txBox="1"/>
          <p:nvPr/>
        </p:nvSpPr>
        <p:spPr>
          <a:xfrm>
            <a:off x="3916764" y="6156346"/>
            <a:ext cx="435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https://aws.amazon.com/iam/features/mfa/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908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MFA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Account Settings</a:t>
            </a:r>
          </a:p>
          <a:p>
            <a:pPr lvl="1"/>
            <a:r>
              <a:rPr lang="en-US" dirty="0"/>
              <a:t>Password Policy (</a:t>
            </a:r>
            <a:r>
              <a:rPr lang="en-US" b="1" dirty="0"/>
              <a:t>Edit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(New Password Policy)</a:t>
            </a:r>
          </a:p>
          <a:p>
            <a:r>
              <a:rPr lang="en-US" dirty="0"/>
              <a:t>Account Name (Title Bar)</a:t>
            </a:r>
          </a:p>
          <a:p>
            <a:pPr lvl="1"/>
            <a:r>
              <a:rPr lang="en-US" dirty="0"/>
              <a:t>Security Credentials</a:t>
            </a:r>
          </a:p>
          <a:p>
            <a:pPr lvl="1"/>
            <a:r>
              <a:rPr lang="en-US" dirty="0"/>
              <a:t>Assign MFA</a:t>
            </a:r>
          </a:p>
          <a:p>
            <a:pPr lvl="1"/>
            <a:r>
              <a:rPr lang="en-US" dirty="0"/>
              <a:t>Device Name (</a:t>
            </a:r>
            <a:r>
              <a:rPr lang="en-US" dirty="0" err="1"/>
              <a:t>iPhonePersonal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Authenticator App (</a:t>
            </a:r>
            <a:r>
              <a:rPr lang="en-US" b="1" dirty="0"/>
              <a:t>Authy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Scan QR Code</a:t>
            </a:r>
          </a:p>
          <a:p>
            <a:r>
              <a:rPr lang="en-US" dirty="0"/>
              <a:t>In Authy</a:t>
            </a:r>
          </a:p>
          <a:p>
            <a:pPr lvl="1"/>
            <a:r>
              <a:rPr lang="en-US" dirty="0"/>
              <a:t>Scan the QR Code</a:t>
            </a:r>
          </a:p>
          <a:p>
            <a:pPr lvl="1"/>
            <a:r>
              <a:rPr lang="en-US" dirty="0"/>
              <a:t>Enter the 2 MFA </a:t>
            </a:r>
            <a:r>
              <a:rPr lang="en-US"/>
              <a:t>code Generated</a:t>
            </a:r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7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587-A765-00F9-573A-1528841B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Access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94D5-97F5-38D7-278B-4539FDAD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access AWS, you have three options: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AWS Management Console </a:t>
            </a:r>
            <a:r>
              <a:rPr lang="en-US" dirty="0"/>
              <a:t>(password protected + MFA)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AWS Command Line Interface </a:t>
            </a:r>
            <a:r>
              <a:rPr lang="en-US" dirty="0"/>
              <a:t>(</a:t>
            </a:r>
            <a:r>
              <a:rPr lang="en-US" b="1" dirty="0"/>
              <a:t>CLI</a:t>
            </a:r>
            <a:r>
              <a:rPr lang="en-US" dirty="0"/>
              <a:t>) – protected by access keys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AWS Software Developer Kit </a:t>
            </a:r>
            <a:r>
              <a:rPr lang="en-US" dirty="0"/>
              <a:t>(</a:t>
            </a:r>
            <a:r>
              <a:rPr lang="en-US" b="1" dirty="0"/>
              <a:t>SDK</a:t>
            </a:r>
            <a:r>
              <a:rPr lang="en-US" dirty="0"/>
              <a:t>) - for code: protected by keys access</a:t>
            </a:r>
          </a:p>
          <a:p>
            <a:pPr lvl="2"/>
            <a:r>
              <a:rPr lang="en-US" dirty="0"/>
              <a:t>Access keys are generated through the AWS console</a:t>
            </a:r>
          </a:p>
          <a:p>
            <a:r>
              <a:rPr lang="en-US" dirty="0"/>
              <a:t>Users manage their own access codes</a:t>
            </a:r>
          </a:p>
          <a:p>
            <a:r>
              <a:rPr lang="en-US" b="1" dirty="0"/>
              <a:t>Access codes </a:t>
            </a:r>
            <a:r>
              <a:rPr lang="en-US" dirty="0"/>
              <a:t>are secret, like a password. </a:t>
            </a:r>
            <a:r>
              <a:rPr lang="en-US" b="1" dirty="0">
                <a:solidFill>
                  <a:srgbClr val="FF0000"/>
                </a:solidFill>
              </a:rPr>
              <a:t>don't share them</a:t>
            </a:r>
          </a:p>
          <a:p>
            <a:pPr lvl="1"/>
            <a:r>
              <a:rPr lang="en-US" dirty="0"/>
              <a:t>Access key ID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username</a:t>
            </a:r>
          </a:p>
          <a:p>
            <a:pPr lvl="1"/>
            <a:r>
              <a:rPr lang="en-US" dirty="0"/>
              <a:t>Secret access key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64936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A15-9D5A-4193-8942-111EA76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Keys (Samples)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987B-EFE4-A2C2-A6F7-A662CF21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Access key ID</a:t>
            </a:r>
            <a:r>
              <a:rPr lang="en-US" dirty="0"/>
              <a:t>: AKIASK4E37PV4983d6C</a:t>
            </a:r>
          </a:p>
          <a:p>
            <a:r>
              <a:rPr lang="en-US" b="1" dirty="0"/>
              <a:t>Secret access key</a:t>
            </a:r>
            <a:r>
              <a:rPr lang="en-US" dirty="0"/>
              <a:t>: AZPN3zojWozWCndIjhB0Unh8239a1bzbzO5fqkZq</a:t>
            </a:r>
          </a:p>
          <a:p>
            <a:r>
              <a:rPr lang="en-US" b="1" dirty="0"/>
              <a:t>Remember: </a:t>
            </a:r>
            <a:r>
              <a:rPr lang="en-US" b="1" dirty="0">
                <a:solidFill>
                  <a:srgbClr val="FF0000"/>
                </a:solidFill>
              </a:rPr>
              <a:t>do not share your access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A5321-EF74-F4B8-A4E4-CF5ED2F6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4" y="1046764"/>
            <a:ext cx="11267552" cy="26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9D2-B415-BE81-69E8-ED7C4131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1B89-5B50-6316-43FF-472189CE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CLI is a tool that allows you to interact with AWS services through commands in your command line shell</a:t>
            </a:r>
          </a:p>
          <a:p>
            <a:r>
              <a:rPr lang="en-US" dirty="0"/>
              <a:t>Direct access to the public APIs of AWS services</a:t>
            </a:r>
          </a:p>
          <a:p>
            <a:r>
              <a:rPr lang="en-US" dirty="0"/>
              <a:t>You can develop scripts to manage your resources</a:t>
            </a:r>
          </a:p>
          <a:p>
            <a:r>
              <a:rPr lang="en-US" dirty="0"/>
              <a:t>It is open source </a:t>
            </a:r>
            <a:r>
              <a:rPr lang="en-US" dirty="0">
                <a:hlinkClick r:id="rId2"/>
              </a:rPr>
              <a:t>https://github.com/aws/aws-cli</a:t>
            </a:r>
            <a:r>
              <a:rPr lang="en-US" dirty="0"/>
              <a:t> </a:t>
            </a:r>
          </a:p>
          <a:p>
            <a:r>
              <a:rPr lang="en-US" dirty="0"/>
              <a:t>Alternative to using the AWS Management Console</a:t>
            </a:r>
          </a:p>
        </p:txBody>
      </p:sp>
      <p:pic>
        <p:nvPicPr>
          <p:cNvPr id="4" name="Picture 2" descr="Install amz-aws-cli on Linux | Snap Store">
            <a:extLst>
              <a:ext uri="{FF2B5EF4-FFF2-40B4-BE49-F238E27FC236}">
                <a16:creationId xmlns:a16="http://schemas.microsoft.com/office/drawing/2014/main" id="{E030AE53-91EB-05E6-51C4-A58656B4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37" y="16950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2ECC3-E04F-ACC7-D0A1-100B221F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173572"/>
            <a:ext cx="9296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9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C6B-E1B8-8686-34C8-AA6F38B9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Software Developer Kid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CBE4-C6F5-BFBA-2B65-717D9692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7733044" cy="4938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AWS Software Development Kit (AWS SDK)</a:t>
            </a:r>
          </a:p>
          <a:p>
            <a:r>
              <a:rPr lang="en-US" dirty="0"/>
              <a:t>Specific APIs for each language (set of libraries)</a:t>
            </a:r>
          </a:p>
          <a:p>
            <a:r>
              <a:rPr lang="en-US" dirty="0"/>
              <a:t>Allows you to access and manage AWS services through programming</a:t>
            </a:r>
          </a:p>
          <a:p>
            <a:r>
              <a:rPr lang="en-US" dirty="0"/>
              <a:t>Integrated in the application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SDKs (JavaScript, Python, PHP, .NET, Ruby, Java, Go, </a:t>
            </a:r>
            <a:r>
              <a:rPr lang="en-US" dirty="0" err="1"/>
              <a:t>Node.js,C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Mobile SDKs (Android, iOS, ...)</a:t>
            </a:r>
          </a:p>
          <a:p>
            <a:pPr lvl="1"/>
            <a:r>
              <a:rPr lang="en-US" dirty="0"/>
              <a:t>SDKs for IoT devices (Embedded C, Arduino, ...)</a:t>
            </a:r>
          </a:p>
          <a:p>
            <a:r>
              <a:rPr lang="en-US" dirty="0"/>
              <a:t>Example: AWS CLI is built on top of the AWS SDK for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7DD2C-D1DF-0E5F-775B-A711629F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38" y="947523"/>
            <a:ext cx="1457325" cy="14287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1DE71-E3E4-D7C1-068E-F9ACD5D7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726" y="2914219"/>
            <a:ext cx="3257550" cy="3228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BA8D15-30AF-6D4B-4F7D-5C63DB03E499}"/>
              </a:ext>
            </a:extLst>
          </p:cNvPr>
          <p:cNvSpPr txBox="1"/>
          <p:nvPr/>
        </p:nvSpPr>
        <p:spPr>
          <a:xfrm>
            <a:off x="9498156" y="6143194"/>
            <a:ext cx="171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544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Identity and Access Management (IAM)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FF990-C713-DFF9-40FE-B812DA695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32" y="947738"/>
            <a:ext cx="9576536" cy="4938712"/>
          </a:xfrm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C38-F800-BEEC-EC4D-72006EB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F38E-8638-A68D-A72A-E00F3416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452068" cy="4938495"/>
          </a:xfrm>
        </p:spPr>
        <p:txBody>
          <a:bodyPr/>
          <a:lstStyle/>
          <a:p>
            <a:r>
              <a:rPr lang="en-US" b="1" dirty="0"/>
              <a:t>IAM Roles </a:t>
            </a:r>
            <a:r>
              <a:rPr lang="en-US" dirty="0"/>
              <a:t>apply for </a:t>
            </a:r>
            <a:r>
              <a:rPr lang="en-US" b="1" dirty="0"/>
              <a:t>AWS services</a:t>
            </a:r>
          </a:p>
          <a:p>
            <a:r>
              <a:rPr lang="en-US" dirty="0"/>
              <a:t>AWS services will need to perform actions</a:t>
            </a:r>
          </a:p>
          <a:p>
            <a:r>
              <a:rPr lang="en-US" b="0" i="0" dirty="0">
                <a:solidFill>
                  <a:srgbClr val="313537"/>
                </a:solidFill>
                <a:effectLst/>
                <a:latin typeface="New Template Body Rebuild"/>
              </a:rPr>
              <a:t>An IAM role is an identity that you can assume to gain temporary access to permissions.  </a:t>
            </a:r>
            <a:endParaRPr lang="en-US" dirty="0"/>
          </a:p>
          <a:p>
            <a:r>
              <a:rPr lang="en-US" b="1" dirty="0"/>
              <a:t>Common roles</a:t>
            </a:r>
          </a:p>
          <a:p>
            <a:pPr lvl="1"/>
            <a:r>
              <a:rPr lang="en-US" dirty="0"/>
              <a:t>EC2 Instance Roles</a:t>
            </a:r>
          </a:p>
          <a:p>
            <a:pPr lvl="1"/>
            <a:r>
              <a:rPr lang="en-US" dirty="0"/>
              <a:t>Lambda Functions Roles</a:t>
            </a:r>
          </a:p>
          <a:p>
            <a:pPr lvl="1"/>
            <a:r>
              <a:rPr lang="en-US" dirty="0"/>
              <a:t>Roles for CloudFormation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2111C-5767-1D50-8F4A-EDC4C102D8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23760" y="1143900"/>
            <a:ext cx="4297680" cy="457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597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A8C7-1F6F-3578-2E48-94C7DAC4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DF6E-A241-1EAB-97BA-B7DCDB99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IAM Credentials Report </a:t>
            </a:r>
            <a:r>
              <a:rPr lang="en-US" dirty="0"/>
              <a:t>(account level)</a:t>
            </a:r>
          </a:p>
          <a:p>
            <a:pPr lvl="1"/>
            <a:r>
              <a:rPr lang="en-US" dirty="0"/>
              <a:t>A report that lists all the users in your account and the status of your various credentials</a:t>
            </a:r>
          </a:p>
          <a:p>
            <a:r>
              <a:rPr lang="en-US" b="1" dirty="0"/>
              <a:t>IAM Access Advisor </a:t>
            </a:r>
            <a:r>
              <a:rPr lang="en-US" dirty="0"/>
              <a:t>(at user level)</a:t>
            </a:r>
          </a:p>
          <a:p>
            <a:pPr lvl="1"/>
            <a:r>
              <a:rPr lang="en-US" dirty="0"/>
              <a:t>Shows the service permissions granted to a user and when they are you last accessed those services</a:t>
            </a:r>
          </a:p>
          <a:p>
            <a:pPr lvl="1"/>
            <a:r>
              <a:rPr lang="en-US" dirty="0"/>
              <a:t>You can use this information to revise your policies</a:t>
            </a:r>
          </a:p>
        </p:txBody>
      </p:sp>
      <p:pic>
        <p:nvPicPr>
          <p:cNvPr id="3074" name="Picture 2" descr="Tools - Free security icons">
            <a:extLst>
              <a:ext uri="{FF2B5EF4-FFF2-40B4-BE49-F238E27FC236}">
                <a16:creationId xmlns:a16="http://schemas.microsoft.com/office/drawing/2014/main" id="{37F864D5-90AE-909A-F933-6CA01F00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49" y="3820049"/>
            <a:ext cx="3037951" cy="303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14C2-CA33-0448-8D7B-95AEC7C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Best Practices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1642-DE2B-B406-87A0-85763105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Do not use the root account </a:t>
            </a:r>
            <a:r>
              <a:rPr lang="en-US" dirty="0"/>
              <a:t>except for AWS account configuration</a:t>
            </a:r>
          </a:p>
          <a:p>
            <a:r>
              <a:rPr lang="en-US" dirty="0"/>
              <a:t>One physical user = One AWS user</a:t>
            </a:r>
          </a:p>
          <a:p>
            <a:r>
              <a:rPr lang="en-US" b="1" dirty="0">
                <a:solidFill>
                  <a:srgbClr val="7030A0"/>
                </a:solidFill>
              </a:rPr>
              <a:t>Assign users to groups </a:t>
            </a:r>
            <a:r>
              <a:rPr lang="en-US" dirty="0"/>
              <a:t>and assign permissions to groups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rgbClr val="C00000"/>
                </a:solidFill>
              </a:rPr>
              <a:t>strong password policy</a:t>
            </a:r>
          </a:p>
          <a:p>
            <a:r>
              <a:rPr lang="en-US" b="1" dirty="0">
                <a:solidFill>
                  <a:schemeClr val="accent6"/>
                </a:solidFill>
              </a:rPr>
              <a:t>Use and enforce </a:t>
            </a:r>
            <a:r>
              <a:rPr lang="en-US" dirty="0"/>
              <a:t>the use of multi-factor authentication (</a:t>
            </a:r>
            <a:r>
              <a:rPr lang="en-US" b="1" dirty="0">
                <a:solidFill>
                  <a:srgbClr val="FF0000"/>
                </a:solidFill>
              </a:rPr>
              <a:t>MFA</a:t>
            </a:r>
            <a:r>
              <a:rPr lang="en-US" dirty="0"/>
              <a:t>)</a:t>
            </a:r>
          </a:p>
          <a:p>
            <a:r>
              <a:rPr lang="en-US" dirty="0"/>
              <a:t>Create and </a:t>
            </a:r>
            <a:r>
              <a:rPr lang="en-US" b="1" dirty="0"/>
              <a:t>use Roles </a:t>
            </a:r>
            <a:r>
              <a:rPr lang="en-US" dirty="0"/>
              <a:t>to give permissions to </a:t>
            </a:r>
            <a:r>
              <a:rPr lang="en-US" b="1" dirty="0"/>
              <a:t>AWS services</a:t>
            </a:r>
            <a:r>
              <a:rPr lang="en-US" dirty="0"/>
              <a:t>.</a:t>
            </a:r>
          </a:p>
          <a:p>
            <a:r>
              <a:rPr lang="en-US" dirty="0"/>
              <a:t>Use access keys for programmatic access (CLI / SDK)</a:t>
            </a:r>
          </a:p>
          <a:p>
            <a:r>
              <a:rPr lang="en-US" dirty="0"/>
              <a:t>Review your account permissions with the IAM credentials report</a:t>
            </a:r>
          </a:p>
          <a:p>
            <a:r>
              <a:rPr lang="en-US" dirty="0">
                <a:solidFill>
                  <a:srgbClr val="FF0000"/>
                </a:solidFill>
              </a:rPr>
              <a:t>Never share IAM users or access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CFA37-4F51-EB24-86FC-25BF2FD34CCF}"/>
              </a:ext>
            </a:extLst>
          </p:cNvPr>
          <p:cNvSpPr txBox="1"/>
          <p:nvPr/>
        </p:nvSpPr>
        <p:spPr>
          <a:xfrm>
            <a:off x="2504971" y="6022544"/>
            <a:ext cx="7182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https://docs.aws.amazon.com/IAM/latest/UserGuide/best-practices.html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522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D2A2-71D8-CDA1-84E7-4A97D26E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Responsibility Model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0A98-AB62-609D-E1AC-29A16F5C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257800" cy="3403413"/>
          </a:xfrm>
        </p:spPr>
        <p:txBody>
          <a:bodyPr/>
          <a:lstStyle/>
          <a:p>
            <a:r>
              <a:rPr lang="en-US" dirty="0"/>
              <a:t>Conformity validation</a:t>
            </a:r>
          </a:p>
          <a:p>
            <a:r>
              <a:rPr lang="en-US" dirty="0"/>
              <a:t>Infrastructure (global network security)</a:t>
            </a:r>
          </a:p>
          <a:p>
            <a:r>
              <a:rPr lang="en-US" dirty="0"/>
              <a:t>Configuration and vulnerability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84AB08-5DBC-EA19-8FCD-1DEB0930569D}"/>
              </a:ext>
            </a:extLst>
          </p:cNvPr>
          <p:cNvSpPr txBox="1">
            <a:spLocks/>
          </p:cNvSpPr>
          <p:nvPr/>
        </p:nvSpPr>
        <p:spPr>
          <a:xfrm>
            <a:off x="6096000" y="3361232"/>
            <a:ext cx="5972070" cy="3403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Management and supervision of users, groups, roles and policies</a:t>
            </a:r>
          </a:p>
          <a:p>
            <a:r>
              <a:rPr lang="en-US" dirty="0"/>
              <a:t>Enable MFA on all accounts</a:t>
            </a:r>
          </a:p>
          <a:p>
            <a:r>
              <a:rPr lang="en-US" dirty="0"/>
              <a:t>Rotate all your keys frequently</a:t>
            </a:r>
          </a:p>
          <a:p>
            <a:r>
              <a:rPr lang="en-US" dirty="0"/>
              <a:t>Use IAM tools to apply the appropriate permissions</a:t>
            </a:r>
          </a:p>
          <a:p>
            <a:r>
              <a:rPr lang="en-US" dirty="0"/>
              <a:t>Analyze access patterns and review permissions</a:t>
            </a:r>
          </a:p>
        </p:txBody>
      </p:sp>
      <p:pic>
        <p:nvPicPr>
          <p:cNvPr id="4098" name="Picture 2" descr="AWS Architecture Icons">
            <a:extLst>
              <a:ext uri="{FF2B5EF4-FFF2-40B4-BE49-F238E27FC236}">
                <a16:creationId xmlns:a16="http://schemas.microsoft.com/office/drawing/2014/main" id="{97D93106-1CAE-1462-BACF-A809928B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37" y="813009"/>
            <a:ext cx="4341726" cy="22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C8160D2-D029-00A0-2D12-60933AF0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254" y="810997"/>
            <a:ext cx="2417292" cy="24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95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8CBB-91CB-DE99-A510-0E425184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E39C-9678-23A4-305C-511B564F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Users</a:t>
            </a:r>
            <a:r>
              <a:rPr lang="en-US" dirty="0"/>
              <a:t>: mapped to a physical user, has a password for the AWS console</a:t>
            </a:r>
          </a:p>
          <a:p>
            <a:r>
              <a:rPr lang="en-US" b="1" dirty="0"/>
              <a:t>Groups</a:t>
            </a:r>
            <a:r>
              <a:rPr lang="en-US" dirty="0"/>
              <a:t>: contains only users</a:t>
            </a:r>
          </a:p>
          <a:p>
            <a:r>
              <a:rPr lang="en-US" b="1" dirty="0"/>
              <a:t>Policies</a:t>
            </a:r>
            <a:r>
              <a:rPr lang="en-US" dirty="0"/>
              <a:t>: JSON document that describes the permissions for users or groups</a:t>
            </a:r>
          </a:p>
          <a:p>
            <a:r>
              <a:rPr lang="en-US" b="1" dirty="0"/>
              <a:t>Roles </a:t>
            </a:r>
            <a:r>
              <a:rPr lang="en-US" dirty="0"/>
              <a:t>– for EC2 instances or AWS services</a:t>
            </a:r>
          </a:p>
          <a:p>
            <a:r>
              <a:rPr lang="en-US" b="1" dirty="0"/>
              <a:t>Security</a:t>
            </a:r>
            <a:r>
              <a:rPr lang="en-US" dirty="0"/>
              <a:t>: MFA + Password Policy</a:t>
            </a:r>
          </a:p>
          <a:p>
            <a:r>
              <a:rPr lang="en-US" b="1" dirty="0"/>
              <a:t>AWS CLI</a:t>
            </a:r>
            <a:r>
              <a:rPr lang="en-US" dirty="0"/>
              <a:t> – Manage your AWS services using the command line</a:t>
            </a:r>
          </a:p>
          <a:p>
            <a:r>
              <a:rPr lang="en-US" b="1" dirty="0"/>
              <a:t>AWS SDK </a:t>
            </a:r>
            <a:r>
              <a:rPr lang="en-US" dirty="0"/>
              <a:t>– Manage your AWS services using a programming language</a:t>
            </a:r>
          </a:p>
          <a:p>
            <a:r>
              <a:rPr lang="en-US" b="1" dirty="0"/>
              <a:t>Access Keys </a:t>
            </a:r>
            <a:r>
              <a:rPr lang="en-US" dirty="0"/>
              <a:t>– Access AWS using the CLI or SDK</a:t>
            </a:r>
          </a:p>
          <a:p>
            <a:r>
              <a:rPr lang="en-US" b="1" dirty="0"/>
              <a:t>Audit</a:t>
            </a:r>
            <a:r>
              <a:rPr lang="en-US" dirty="0"/>
              <a:t>: IAM Credential Reports and IAM Access Advisor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E386379F-B1D0-7BB5-864D-20B46A3F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64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Quiz stock illustration. Illustration of message, game - 44060147">
            <a:extLst>
              <a:ext uri="{FF2B5EF4-FFF2-40B4-BE49-F238E27FC236}">
                <a16:creationId xmlns:a16="http://schemas.microsoft.com/office/drawing/2014/main" id="{09B3528F-559F-31E3-3D9B-AA2342AD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3" y="953841"/>
            <a:ext cx="10631553" cy="4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C751CACC-D9A6-5CA5-3625-5EF904DEA20A}"/>
              </a:ext>
            </a:extLst>
          </p:cNvPr>
          <p:cNvSpPr txBox="1"/>
          <p:nvPr/>
        </p:nvSpPr>
        <p:spPr>
          <a:xfrm>
            <a:off x="3792998" y="5904158"/>
            <a:ext cx="460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hlinkClick r:id="rId4"/>
              </a:rPr>
              <a:t>Quiz: 04-IAM-Identity and Access Management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C7C5-9AEA-8D86-1B53-1C83E17C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Identity and Access Management (IAM)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D61C-46F4-AF81-6CC8-8A55E3AD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AWS Identity and Access Management 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) </a:t>
            </a:r>
            <a:r>
              <a:rPr lang="en-US" dirty="0"/>
              <a:t>enables you to manage access to AWS services and resources securely.   </a:t>
            </a:r>
          </a:p>
          <a:p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 </a:t>
            </a:r>
            <a:r>
              <a:rPr lang="en-US" dirty="0"/>
              <a:t>gives you the </a:t>
            </a:r>
            <a:r>
              <a:rPr lang="en-US" b="1" dirty="0">
                <a:solidFill>
                  <a:srgbClr val="7030A0"/>
                </a:solidFill>
              </a:rPr>
              <a:t>flexibility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6"/>
                </a:solidFill>
              </a:rPr>
              <a:t>configure access </a:t>
            </a:r>
            <a:r>
              <a:rPr lang="en-US" dirty="0"/>
              <a:t>based on your company’s specific operational and security needs. </a:t>
            </a:r>
          </a:p>
          <a:p>
            <a:r>
              <a:rPr lang="en-US" dirty="0"/>
              <a:t>You do this by using a combination of 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IAM users, groups, and roles</a:t>
            </a:r>
          </a:p>
          <a:p>
            <a:pPr lvl="1"/>
            <a:r>
              <a:rPr lang="en-US" dirty="0"/>
              <a:t>IAM policies</a:t>
            </a:r>
          </a:p>
          <a:p>
            <a:pPr lvl="1"/>
            <a:r>
              <a:rPr lang="en-US" dirty="0"/>
              <a:t>Multi-factor authentication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F9B2AD04-5CF8-8AD9-3DBF-223CCAA5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0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A8B4-A43E-CF4C-813D-1A1C590A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41D4-5D34-9D4A-E6D6-B7853A08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3348717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IAM</a:t>
            </a:r>
            <a:r>
              <a:rPr lang="es-ES" dirty="0"/>
              <a:t> = </a:t>
            </a:r>
            <a:r>
              <a:rPr lang="es-ES" dirty="0" err="1"/>
              <a:t>Identity</a:t>
            </a:r>
            <a:r>
              <a:rPr lang="es-ES" dirty="0"/>
              <a:t> and Access Management, </a:t>
            </a:r>
            <a:r>
              <a:rPr lang="es-ES" b="1" dirty="0">
                <a:solidFill>
                  <a:schemeClr val="accent4"/>
                </a:solidFill>
              </a:rPr>
              <a:t>global</a:t>
            </a:r>
            <a:r>
              <a:rPr lang="es-ES" b="1" dirty="0"/>
              <a:t> </a:t>
            </a:r>
            <a:r>
              <a:rPr lang="es-ES" dirty="0" err="1"/>
              <a:t>service</a:t>
            </a:r>
            <a:r>
              <a:rPr lang="es-ES" dirty="0"/>
              <a:t>.</a:t>
            </a:r>
          </a:p>
          <a:p>
            <a:r>
              <a:rPr lang="en-US" b="1" dirty="0">
                <a:solidFill>
                  <a:schemeClr val="accent4"/>
                </a:solidFill>
              </a:rPr>
              <a:t>Root account </a:t>
            </a:r>
            <a:r>
              <a:rPr lang="en-US" dirty="0"/>
              <a:t>= created by default, </a:t>
            </a:r>
            <a:r>
              <a:rPr lang="en-US" b="1" dirty="0">
                <a:solidFill>
                  <a:srgbClr val="FF0000"/>
                </a:solidFill>
              </a:rPr>
              <a:t>not to be used or shared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Users</a:t>
            </a:r>
            <a:r>
              <a:rPr lang="en-US" dirty="0"/>
              <a:t> are people within your organization, and </a:t>
            </a:r>
            <a:r>
              <a:rPr lang="en-US" b="1" dirty="0">
                <a:solidFill>
                  <a:schemeClr val="accent1"/>
                </a:solidFill>
              </a:rPr>
              <a:t>can be grouped</a:t>
            </a:r>
          </a:p>
          <a:p>
            <a:r>
              <a:rPr lang="en-US" b="1" dirty="0">
                <a:solidFill>
                  <a:schemeClr val="accent2"/>
                </a:solidFill>
              </a:rPr>
              <a:t>Groups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only contain users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not other groups</a:t>
            </a:r>
          </a:p>
          <a:p>
            <a:r>
              <a:rPr lang="en-US" b="1" dirty="0"/>
              <a:t>Not all Users </a:t>
            </a:r>
            <a:r>
              <a:rPr lang="en-US" dirty="0"/>
              <a:t>must belong to a group, and a </a:t>
            </a:r>
            <a:r>
              <a:rPr lang="en-US" b="1" dirty="0">
                <a:solidFill>
                  <a:schemeClr val="accent6"/>
                </a:solidFill>
              </a:rPr>
              <a:t>user</a:t>
            </a:r>
            <a:r>
              <a:rPr lang="en-US" dirty="0"/>
              <a:t> can belong to </a:t>
            </a:r>
            <a:r>
              <a:rPr lang="en-US" b="1" dirty="0">
                <a:solidFill>
                  <a:schemeClr val="accent6"/>
                </a:solidFill>
              </a:rPr>
              <a:t>multiple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BEFE5-3AB1-ABAE-D9BC-D63C2DAB11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42840" y="4506447"/>
            <a:ext cx="8764200" cy="210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24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09EE-5091-4CB7-A1A5-8F4DBCC3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ADA9-5DFD-8794-7E31-CD600FAB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accent2"/>
                </a:solidFill>
                <a:latin typeface="Segoe UI"/>
              </a:rPr>
              <a:t>Policies</a:t>
            </a: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 = Grant permissions to users or groups. Policies are represented like a </a:t>
            </a:r>
            <a:r>
              <a:rPr lang="en-US" sz="2800" b="1" strike="noStrike" spc="-1" dirty="0">
                <a:solidFill>
                  <a:srgbClr val="0070C0"/>
                </a:solidFill>
                <a:latin typeface="Segoe UI"/>
              </a:rPr>
              <a:t>JSON document</a:t>
            </a:r>
            <a:endParaRPr lang="en-US" sz="2800" b="1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In AWS you apply the </a:t>
            </a:r>
            <a:r>
              <a:rPr lang="en-US" sz="2800" b="1" strike="noStrike" spc="-1" dirty="0">
                <a:solidFill>
                  <a:schemeClr val="accent4"/>
                </a:solidFill>
                <a:latin typeface="Segoe UI"/>
              </a:rPr>
              <a:t>least privilege principle</a:t>
            </a:r>
            <a:endParaRPr lang="en-US" sz="2800" b="0" strike="noStrike" spc="-1" dirty="0">
              <a:solidFill>
                <a:schemeClr val="accent4"/>
              </a:solidFill>
              <a:latin typeface="Segoe UI"/>
            </a:endParaRPr>
          </a:p>
          <a:p>
            <a:pPr lvl="1">
              <a:lnSpc>
                <a:spcPct val="100000"/>
              </a:lnSpc>
            </a:pPr>
            <a:r>
              <a:rPr lang="en-US" b="0" strike="noStrike" spc="-1" dirty="0">
                <a:solidFill>
                  <a:srgbClr val="171717"/>
                </a:solidFill>
                <a:latin typeface="Segoe UI"/>
              </a:rPr>
              <a:t>don’t give more permissions than user need</a:t>
            </a:r>
            <a:endParaRPr lang="en-US" b="0" strike="noStrike" spc="-1" dirty="0">
              <a:latin typeface="Arial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8A594-3BA8-8CF6-0A36-687E8ABB9EC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48065" y="810997"/>
            <a:ext cx="5821920" cy="5326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3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Create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702742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IAM User</a:t>
            </a:r>
          </a:p>
          <a:p>
            <a:pPr lvl="1"/>
            <a:r>
              <a:rPr lang="en-US" dirty="0"/>
              <a:t>Create user: </a:t>
            </a:r>
            <a:r>
              <a:rPr lang="en-US" b="1" dirty="0"/>
              <a:t>Admin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Provide user access to the AWS Management Console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 an IAM user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pPr lvl="1"/>
            <a:r>
              <a:rPr lang="en-US" dirty="0"/>
              <a:t>Autogenerated Password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Users must create a new password at next sign-in</a:t>
            </a:r>
            <a:endParaRPr lang="en-US" dirty="0"/>
          </a:p>
          <a:p>
            <a:r>
              <a:rPr lang="en-US" dirty="0"/>
              <a:t>Set Permissions</a:t>
            </a:r>
          </a:p>
          <a:p>
            <a:pPr lvl="1"/>
            <a:r>
              <a:rPr lang="en-US" dirty="0"/>
              <a:t>Add User to group</a:t>
            </a:r>
          </a:p>
          <a:p>
            <a:pPr lvl="1"/>
            <a:r>
              <a:rPr lang="en-US" dirty="0"/>
              <a:t>Create Group: </a:t>
            </a:r>
            <a:r>
              <a:rPr lang="en-US" b="1" dirty="0"/>
              <a:t>Administrators</a:t>
            </a:r>
          </a:p>
          <a:p>
            <a:pPr lvl="1"/>
            <a:r>
              <a:rPr lang="en-US" b="1" dirty="0" err="1"/>
              <a:t>AdministratorAccess</a:t>
            </a:r>
            <a:r>
              <a:rPr lang="en-US" b="1" dirty="0"/>
              <a:t> </a:t>
            </a:r>
            <a:r>
              <a:rPr lang="en-US" dirty="0"/>
              <a:t>(Full Access)</a:t>
            </a:r>
          </a:p>
          <a:p>
            <a:r>
              <a:rPr lang="en-US" dirty="0"/>
              <a:t>Select Group: </a:t>
            </a:r>
            <a:r>
              <a:rPr lang="en-US" b="1" dirty="0"/>
              <a:t>Administrators </a:t>
            </a:r>
          </a:p>
          <a:p>
            <a:r>
              <a:rPr lang="en-US" b="1" dirty="0">
                <a:solidFill>
                  <a:schemeClr val="accent2"/>
                </a:solidFill>
              </a:rPr>
              <a:t>Create User</a:t>
            </a:r>
          </a:p>
          <a:p>
            <a:r>
              <a:rPr lang="en-US" dirty="0">
                <a:solidFill>
                  <a:srgbClr val="FF0000"/>
                </a:solidFill>
              </a:rPr>
              <a:t>*** Copy Autogenerated Password ***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Return to users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Access as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/>
          <a:lstStyle/>
          <a:p>
            <a:r>
              <a:rPr lang="en-US" dirty="0"/>
              <a:t>Access as IAM User</a:t>
            </a:r>
          </a:p>
          <a:p>
            <a:pPr lvl="1"/>
            <a:r>
              <a:rPr lang="en-US" dirty="0"/>
              <a:t>Go to Dashboard</a:t>
            </a:r>
          </a:p>
          <a:p>
            <a:pPr lvl="1"/>
            <a:r>
              <a:rPr lang="en-US" dirty="0"/>
              <a:t>Create Account Alias : </a:t>
            </a:r>
            <a:r>
              <a:rPr lang="en-US" b="1" dirty="0" err="1"/>
              <a:t>julroburiaccount</a:t>
            </a:r>
            <a:endParaRPr lang="en-US" dirty="0"/>
          </a:p>
          <a:p>
            <a:pPr lvl="1"/>
            <a:r>
              <a:rPr lang="en-US" dirty="0"/>
              <a:t>Copy </a:t>
            </a:r>
            <a:r>
              <a:rPr lang="en-US" i="0" dirty="0">
                <a:solidFill>
                  <a:srgbClr val="666666"/>
                </a:solidFill>
                <a:effectLst/>
                <a:latin typeface="Helvetica Neue"/>
              </a:rPr>
              <a:t>Sign-in URL for IAM users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Login with Admin Credentials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Change Password (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AdminP4ssw0rd*2.023</a:t>
            </a:r>
            <a:r>
              <a:rPr lang="en-US" dirty="0">
                <a:solidFill>
                  <a:srgbClr val="666666"/>
                </a:solidFill>
                <a:latin typeface="Helvetica Neue"/>
              </a:rPr>
              <a:t>)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Review Console for </a:t>
            </a:r>
            <a:r>
              <a:rPr lang="en-US">
                <a:solidFill>
                  <a:srgbClr val="666666"/>
                </a:solidFill>
                <a:latin typeface="Helvetica Neue"/>
              </a:rPr>
              <a:t>this user</a:t>
            </a:r>
            <a:endParaRPr lang="en-US" dirty="0">
              <a:solidFill>
                <a:srgbClr val="666666"/>
              </a:solidFill>
              <a:latin typeface="Helvetica Neue"/>
            </a:endParaRP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985B-649F-01B3-F098-2219E894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Policy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BE177-7A87-2231-6951-4B078B686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097366"/>
            <a:ext cx="10515600" cy="4639455"/>
          </a:xfrm>
        </p:spPr>
      </p:pic>
    </p:spTree>
    <p:extLst>
      <p:ext uri="{BB962C8B-B14F-4D97-AF65-F5344CB8AC3E}">
        <p14:creationId xmlns:p14="http://schemas.microsoft.com/office/powerpoint/2010/main" val="21922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8CC-3C61-DFA1-7648-4D5615E7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2EA9-7A98-D5FC-816E-473D5EBB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Consists of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Version</a:t>
            </a:r>
            <a:r>
              <a:rPr lang="en-US" dirty="0"/>
              <a:t>: policy language version (2012-10-17)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: an identifier for the policy (optional)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Statement</a:t>
            </a:r>
            <a:r>
              <a:rPr lang="en-US" dirty="0"/>
              <a:t>: one or more individual statements (required)</a:t>
            </a:r>
          </a:p>
          <a:p>
            <a:r>
              <a:rPr lang="en-US" dirty="0"/>
              <a:t>Statements consists of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Sid</a:t>
            </a:r>
            <a:r>
              <a:rPr lang="en-US" dirty="0"/>
              <a:t>: an identifier for the statements (optional)</a:t>
            </a:r>
          </a:p>
          <a:p>
            <a:pPr lvl="1"/>
            <a:r>
              <a:rPr lang="en-US" b="1" dirty="0">
                <a:solidFill>
                  <a:srgbClr val="51510E"/>
                </a:solidFill>
              </a:rPr>
              <a:t>Effect</a:t>
            </a:r>
            <a:r>
              <a:rPr lang="en-US" dirty="0"/>
              <a:t>: whether the statements allow or denies access (Allow, Deny)</a:t>
            </a:r>
          </a:p>
          <a:p>
            <a:pPr lvl="1"/>
            <a:r>
              <a:rPr lang="en-US" b="1" dirty="0">
                <a:solidFill>
                  <a:srgbClr val="449188"/>
                </a:solidFill>
              </a:rPr>
              <a:t>Principal</a:t>
            </a:r>
            <a:r>
              <a:rPr lang="en-US" dirty="0"/>
              <a:t>: account/user/role to which this policy applied to</a:t>
            </a:r>
          </a:p>
          <a:p>
            <a:pPr lvl="1"/>
            <a:r>
              <a:rPr lang="en-US" b="1" dirty="0">
                <a:solidFill>
                  <a:srgbClr val="9432AF"/>
                </a:solidFill>
              </a:rPr>
              <a:t>Action</a:t>
            </a:r>
            <a:r>
              <a:rPr lang="en-US" dirty="0"/>
              <a:t>: list of actions this policy allow or denies</a:t>
            </a:r>
          </a:p>
          <a:p>
            <a:pPr lvl="1"/>
            <a:r>
              <a:rPr lang="en-US" b="1" dirty="0">
                <a:solidFill>
                  <a:srgbClr val="39A947"/>
                </a:solidFill>
              </a:rPr>
              <a:t>Resource</a:t>
            </a:r>
            <a:r>
              <a:rPr lang="en-US" dirty="0"/>
              <a:t>: list of resources to which the actions applied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DC9C2-331E-F383-3E02-0DE6B26D33F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69963" y="947523"/>
            <a:ext cx="5356440" cy="4754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4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1402</Words>
  <Application>Microsoft Office PowerPoint</Application>
  <PresentationFormat>Widescreen</PresentationFormat>
  <Paragraphs>213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Amazon Ember</vt:lpstr>
      <vt:lpstr>Arial</vt:lpstr>
      <vt:lpstr>Calibri</vt:lpstr>
      <vt:lpstr>Calibri Light</vt:lpstr>
      <vt:lpstr>Consolas</vt:lpstr>
      <vt:lpstr>Helvetica Neue</vt:lpstr>
      <vt:lpstr>New Template Body Rebuild</vt:lpstr>
      <vt:lpstr>Segoe UI</vt:lpstr>
      <vt:lpstr>Wingdings</vt:lpstr>
      <vt:lpstr>Office Theme</vt:lpstr>
      <vt:lpstr>Software Architecture</vt:lpstr>
      <vt:lpstr>Identity and Access Management (IAM)</vt:lpstr>
      <vt:lpstr>AWS Identity and Access Management (IAM)</vt:lpstr>
      <vt:lpstr>IAM: Users and Groups</vt:lpstr>
      <vt:lpstr>IAM: Policies</vt:lpstr>
      <vt:lpstr>Practice – Create IAM User</vt:lpstr>
      <vt:lpstr>Practice – Access as IAM User</vt:lpstr>
      <vt:lpstr>IAM: Policy Inheritance</vt:lpstr>
      <vt:lpstr>IAM: Policies Structure</vt:lpstr>
      <vt:lpstr>Practice – Set Permissions (IAM Policies)</vt:lpstr>
      <vt:lpstr>Practice – Multiple Groups (Root)</vt:lpstr>
      <vt:lpstr>Practice – Policies (Root)</vt:lpstr>
      <vt:lpstr>IAM: Password Policies</vt:lpstr>
      <vt:lpstr>Multi Factor Authentication (MFA)</vt:lpstr>
      <vt:lpstr>Practice – MFA (Root)</vt:lpstr>
      <vt:lpstr>Ways to Access AWS</vt:lpstr>
      <vt:lpstr>Access Keys (Samples)</vt:lpstr>
      <vt:lpstr>AWS Command Line Interface (CLI)</vt:lpstr>
      <vt:lpstr>AWS Software Developer Kid (SDK)</vt:lpstr>
      <vt:lpstr>IAM: Roles</vt:lpstr>
      <vt:lpstr>IAM: Security Tools</vt:lpstr>
      <vt:lpstr>Security Best Practices in IAM</vt:lpstr>
      <vt:lpstr>Shared Responsibility Model in IAM</vt:lpstr>
      <vt:lpstr>IAM: Summary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127</cp:revision>
  <dcterms:created xsi:type="dcterms:W3CDTF">2021-11-04T06:40:10Z</dcterms:created>
  <dcterms:modified xsi:type="dcterms:W3CDTF">2023-05-18T22:37:35Z</dcterms:modified>
</cp:coreProperties>
</file>