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67" r:id="rId5"/>
    <p:sldId id="287" r:id="rId6"/>
    <p:sldId id="278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947"/>
    <a:srgbClr val="9432AF"/>
    <a:srgbClr val="449188"/>
    <a:srgbClr val="515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1182" autoAdjust="0"/>
  </p:normalViewPr>
  <p:slideViewPr>
    <p:cSldViewPr snapToGrid="0">
      <p:cViewPr varScale="1">
        <p:scale>
          <a:sx n="76" d="100"/>
          <a:sy n="76" d="100"/>
        </p:scale>
        <p:origin x="9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mW6GqCacC2uSn797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qFpaQTeEQ6JfCyw6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Well Architecture Framework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771F-C45E-2EDC-622C-F5E50FC6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707356" cy="4938495"/>
          </a:xfrm>
        </p:spPr>
        <p:txBody>
          <a:bodyPr/>
          <a:lstStyle/>
          <a:p>
            <a:pPr algn="just"/>
            <a:r>
              <a:rPr lang="es-ES" dirty="0"/>
              <a:t>AWS </a:t>
            </a:r>
            <a:r>
              <a:rPr lang="es-ES" dirty="0" err="1"/>
              <a:t>Well-Architected</a:t>
            </a:r>
            <a:r>
              <a:rPr lang="es-ES" dirty="0"/>
              <a:t> Framework le ayuda a comprender las ventajas y desventajas de las decisiones que toma al crear sistemas en AWS. </a:t>
            </a:r>
          </a:p>
          <a:p>
            <a:pPr algn="just"/>
            <a:r>
              <a:rPr lang="es-ES" dirty="0"/>
              <a:t>Mediante el uso del marco, podrá conocer las prácticas recomendadas de arquitectura para diseñar y operar cargas de trabajo en la Nube de AWS que sean seguras, fiables, eficaces, rentables y sostenibles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F4547-D579-463A-BA48-A173CE33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066" y="3365475"/>
            <a:ext cx="3449934" cy="34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69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Well Architecture Framework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771F-C45E-2EDC-622C-F5E50FC6E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Principios Generales de Orientación</a:t>
            </a:r>
          </a:p>
          <a:p>
            <a:pPr lvl="1"/>
            <a:r>
              <a:rPr lang="es-ES"/>
              <a:t>Deja de adivinar tus necesidades de capacidad </a:t>
            </a:r>
          </a:p>
          <a:p>
            <a:pPr lvl="1"/>
            <a:r>
              <a:rPr lang="es-ES"/>
              <a:t>Prueba los sistemas a escala de producción </a:t>
            </a:r>
          </a:p>
          <a:p>
            <a:pPr lvl="1"/>
            <a:r>
              <a:rPr lang="es-ES"/>
              <a:t>Automatizar para facilitar la experimentación arquitectónica </a:t>
            </a:r>
          </a:p>
          <a:p>
            <a:pPr lvl="1"/>
            <a:r>
              <a:rPr lang="es-ES"/>
              <a:t>Permitir arquitecturas evolutivas </a:t>
            </a:r>
          </a:p>
          <a:p>
            <a:pPr lvl="1"/>
            <a:r>
              <a:rPr lang="es-ES"/>
              <a:t>Diseña en función de los requisitos cambiantes </a:t>
            </a:r>
          </a:p>
          <a:p>
            <a:pPr lvl="1"/>
            <a:r>
              <a:rPr lang="es-ES"/>
              <a:t>Impulsar las arquitecturas utilizando datos </a:t>
            </a:r>
          </a:p>
          <a:p>
            <a:pPr lvl="1"/>
            <a:r>
              <a:rPr lang="es-ES"/>
              <a:t>Mejorar a través de días de juego</a:t>
            </a:r>
            <a:endParaRPr lang="en-US" dirty="0"/>
          </a:p>
        </p:txBody>
      </p:sp>
      <p:pic>
        <p:nvPicPr>
          <p:cNvPr id="6" name="Picture 6" descr="What Is A Compass? | How Does A Compass Work? | DK Find Out">
            <a:extLst>
              <a:ext uri="{FF2B5EF4-FFF2-40B4-BE49-F238E27FC236}">
                <a16:creationId xmlns:a16="http://schemas.microsoft.com/office/drawing/2014/main" id="{2608EB9F-62AE-B7E8-8060-24CDC6E3C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26" y="2542233"/>
            <a:ext cx="4308774" cy="431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1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Principios</a:t>
            </a:r>
            <a:r>
              <a:rPr lang="en-US" dirty="0"/>
              <a:t> de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771F-C45E-2EDC-622C-F5E50FC6E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Escalabilidad</a:t>
            </a:r>
            <a:r>
              <a:rPr lang="es-ES" dirty="0"/>
              <a:t>:</a:t>
            </a:r>
            <a:r>
              <a:rPr lang="es-ES" b="1" dirty="0"/>
              <a:t> </a:t>
            </a:r>
            <a:r>
              <a:rPr lang="es-ES" dirty="0"/>
              <a:t>vertical y horizontal</a:t>
            </a:r>
          </a:p>
          <a:p>
            <a:r>
              <a:rPr lang="es-ES" b="1" dirty="0"/>
              <a:t>Recursos desechables</a:t>
            </a:r>
            <a:r>
              <a:rPr lang="es-ES" dirty="0"/>
              <a:t>:</a:t>
            </a:r>
            <a:r>
              <a:rPr lang="es-ES" b="1" dirty="0"/>
              <a:t> </a:t>
            </a:r>
            <a:r>
              <a:rPr lang="es-ES" dirty="0"/>
              <a:t>los servidores deben ser desechables y fácilmente configurables</a:t>
            </a:r>
          </a:p>
          <a:p>
            <a:r>
              <a:rPr lang="es-ES" b="1" dirty="0"/>
              <a:t>Automatización</a:t>
            </a:r>
            <a:r>
              <a:rPr lang="es-ES" dirty="0"/>
              <a:t>: Sin servidor, infraestructura como servicio, </a:t>
            </a:r>
            <a:r>
              <a:rPr lang="es-ES" dirty="0" err="1"/>
              <a:t>autoescalado</a:t>
            </a:r>
            <a:r>
              <a:rPr lang="es-ES" dirty="0"/>
              <a:t>...</a:t>
            </a:r>
          </a:p>
          <a:p>
            <a:r>
              <a:rPr lang="es-ES" b="1" dirty="0"/>
              <a:t>Acoplamiento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Los monolitos son aplicaciones que hacen más y más con el tiempo, se hacen más grandes</a:t>
            </a:r>
          </a:p>
          <a:p>
            <a:pPr lvl="1"/>
            <a:r>
              <a:rPr lang="es-ES" dirty="0"/>
              <a:t>Divídela en componentes más pequeños y débilmente acoplados</a:t>
            </a:r>
          </a:p>
          <a:p>
            <a:pPr lvl="1"/>
            <a:r>
              <a:rPr lang="es-ES" dirty="0"/>
              <a:t>Un cambio o un fallo en un componente no debería afectar en cascada a otros componentes</a:t>
            </a:r>
          </a:p>
          <a:p>
            <a:r>
              <a:rPr lang="es-ES" b="1" dirty="0"/>
              <a:t>Servicios, no servidores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No utilices sólo EC2</a:t>
            </a:r>
          </a:p>
          <a:p>
            <a:pPr lvl="1"/>
            <a:r>
              <a:rPr lang="es-ES" dirty="0"/>
              <a:t>Utiliza servicios gestionados, bases de datos, </a:t>
            </a:r>
            <a:r>
              <a:rPr lang="es-ES" dirty="0" err="1"/>
              <a:t>serverless</a:t>
            </a:r>
            <a:r>
              <a:rPr lang="es-ES" dirty="0"/>
              <a:t>, etc.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6B7A0-5EAA-5266-540D-0382D82AF2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16273" y="4205070"/>
            <a:ext cx="2575727" cy="265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9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7655-AC71-90F8-D132-60433E0D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Well </a:t>
            </a:r>
            <a:r>
              <a:rPr lang="en-US" dirty="0" err="1"/>
              <a:t>Architecure</a:t>
            </a:r>
            <a:r>
              <a:rPr lang="en-US" dirty="0"/>
              <a:t> Framework - </a:t>
            </a:r>
            <a:r>
              <a:rPr lang="en-US" dirty="0" err="1"/>
              <a:t>Pilares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B4CC-288A-A603-8EC2-EDF640C5F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Excelencia operativa </a:t>
            </a:r>
          </a:p>
          <a:p>
            <a:r>
              <a:rPr lang="es-ES" dirty="0"/>
              <a:t>Seguridad </a:t>
            </a:r>
          </a:p>
          <a:p>
            <a:r>
              <a:rPr lang="es-ES" dirty="0"/>
              <a:t>Fiabilidad </a:t>
            </a:r>
          </a:p>
          <a:p>
            <a:r>
              <a:rPr lang="es-ES" dirty="0"/>
              <a:t>Eficiencia del rendimiento </a:t>
            </a:r>
          </a:p>
          <a:p>
            <a:r>
              <a:rPr lang="es-ES" dirty="0"/>
              <a:t>Optimización de </a:t>
            </a:r>
            <a:r>
              <a:rPr lang="es-ES"/>
              <a:t>costes </a:t>
            </a:r>
          </a:p>
          <a:p>
            <a:r>
              <a:rPr lang="es-ES"/>
              <a:t>Sostenibilidad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Quiz stock illustration. Illustration of message, game - 44060147">
            <a:extLst>
              <a:ext uri="{FF2B5EF4-FFF2-40B4-BE49-F238E27FC236}">
                <a16:creationId xmlns:a16="http://schemas.microsoft.com/office/drawing/2014/main" id="{09B3528F-559F-31E3-3D9B-AA2342AD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23" y="953841"/>
            <a:ext cx="10631553" cy="4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C751CACC-D9A6-5CA5-3625-5EF904DEA20A}"/>
              </a:ext>
            </a:extLst>
          </p:cNvPr>
          <p:cNvSpPr txBox="1"/>
          <p:nvPr/>
        </p:nvSpPr>
        <p:spPr>
          <a:xfrm>
            <a:off x="3792998" y="5904158"/>
            <a:ext cx="460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hlinkClick r:id="rId4"/>
              </a:rPr>
              <a:t>Quiz: 04-IAM-Identity and Access Management</a:t>
            </a: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237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Software Architecture</vt:lpstr>
      <vt:lpstr>Well Architecture Framework </vt:lpstr>
      <vt:lpstr>Well Architecture Framework </vt:lpstr>
      <vt:lpstr>Principios de Diseño en la Nube</vt:lpstr>
      <vt:lpstr>Well Architecure Framework - Pilares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158</cp:revision>
  <dcterms:created xsi:type="dcterms:W3CDTF">2021-11-04T06:40:10Z</dcterms:created>
  <dcterms:modified xsi:type="dcterms:W3CDTF">2023-06-29T17:43:48Z</dcterms:modified>
</cp:coreProperties>
</file>