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7" r:id="rId4"/>
    <p:sldId id="285" r:id="rId5"/>
    <p:sldId id="284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1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5297" autoAdjust="0"/>
  </p:normalViewPr>
  <p:slideViewPr>
    <p:cSldViewPr snapToGrid="0">
      <p:cViewPr varScale="1">
        <p:scale>
          <a:sx n="76" d="100"/>
          <a:sy n="76" d="100"/>
        </p:scale>
        <p:origin x="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F35F-025F-4A3F-A3C9-76E0D2707082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40EC5-0475-408A-8DD9-F38DC2D81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,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infraestructura</a:t>
            </a:r>
            <a:r>
              <a:rPr lang="en-US" dirty="0"/>
              <a:t> global y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centros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distribuidos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mundo</a:t>
            </a:r>
            <a:r>
              <a:rPr lang="en-US" dirty="0"/>
              <a:t>.</a:t>
            </a:r>
          </a:p>
          <a:p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presente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a la hora de </a:t>
            </a:r>
            <a:r>
              <a:rPr lang="en-US" dirty="0" err="1"/>
              <a:t>seleccionar</a:t>
            </a:r>
            <a:r>
              <a:rPr lang="en-US" dirty="0"/>
              <a:t> la Zona que </a:t>
            </a:r>
            <a:r>
              <a:rPr lang="en-US" dirty="0" err="1"/>
              <a:t>mejor</a:t>
            </a:r>
            <a:r>
              <a:rPr lang="en-US" dirty="0"/>
              <a:t> se </a:t>
            </a:r>
            <a:r>
              <a:rPr lang="en-US" dirty="0" err="1"/>
              <a:t>ajuste</a:t>
            </a:r>
            <a:r>
              <a:rPr lang="en-US" dirty="0"/>
              <a:t> a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necesidades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sea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servicio</a:t>
            </a:r>
            <a:r>
              <a:rPr lang="en-US" dirty="0"/>
              <a:t>, 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latencia</a:t>
            </a:r>
            <a:r>
              <a:rPr lang="en-US" dirty="0"/>
              <a:t> o </a:t>
            </a:r>
            <a:r>
              <a:rPr lang="en-US" dirty="0" err="1"/>
              <a:t>por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40EC5-0475-408A-8DD9-F38DC2D811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has the concept of a Region, which is a physical location around the world where we cluster data centers.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We call each group of logical data centers an Availability Zone.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Each AWS Region consists of a minimum of three, isolated, and physically separate AZs within a geographic area.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Unlike other cloud providers, who often define a region as a single data center, the multiple AZ design of every AWS Region offers advantages for customers.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Each AZ has independent power, cooling, and physical security and is connected via redundant, ultra-low-latency networks.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customers focused on high availability can design their applications to run in multiple AZs to achieve even greater fault-tolerance. 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infrastructure Regions meet the highest levels of security, compliance, and data protection.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provides a more extensive global footprint than any other cloud provider, and to support its global footprint and ensure customers are served across the world, AWS opens new Regions rapidly. </a:t>
            </a:r>
          </a:p>
          <a:p>
            <a:pPr algn="l"/>
            <a:endParaRPr lang="en-US" b="0" i="0" dirty="0">
              <a:solidFill>
                <a:srgbClr val="FFFFFF"/>
              </a:solidFill>
              <a:effectLst/>
              <a:latin typeface="AmazonEmber"/>
            </a:endParaRP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mazonEmber"/>
              </a:rPr>
              <a:t>AWS maintains multiple geographic Regions, including Regions in North America, South America, Europe, China, Asia Pacific, South Africa, and the Middle East.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40EC5-0475-408A-8DD9-F38DC2D811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54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E5589E-2402-7896-5CDD-96D67E54E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1"/>
              </a:buClr>
              <a:buFont typeface="Britannic Bold" panose="020B0903060703020204" pitchFamily="34" charset="0"/>
              <a:buChar char="-"/>
              <a:defRPr/>
            </a:lvl2pPr>
            <a:lvl3pPr marL="1143000" indent="-228600">
              <a:buClr>
                <a:schemeClr val="accent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6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rgbClr val="7030A0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rastructure.aw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Infrastructure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E684FF-282B-428A-4577-4FE8255D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  <a:p>
            <a:r>
              <a:rPr lang="en-US" dirty="0"/>
              <a:t>Availability Zones</a:t>
            </a:r>
          </a:p>
          <a:p>
            <a:r>
              <a:rPr lang="en-US" dirty="0"/>
              <a:t>Data Centers</a:t>
            </a:r>
          </a:p>
          <a:p>
            <a:r>
              <a:rPr lang="en-US" dirty="0"/>
              <a:t>Edge Locations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ADFB6-F441-6029-06DD-EF296413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71" y="810997"/>
            <a:ext cx="7223130" cy="57767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6173ED-7EE1-247F-2D7E-8E016977C3A6}"/>
              </a:ext>
            </a:extLst>
          </p:cNvPr>
          <p:cNvSpPr txBox="1"/>
          <p:nvPr/>
        </p:nvSpPr>
        <p:spPr>
          <a:xfrm>
            <a:off x="838200" y="4040665"/>
            <a:ext cx="2779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https://infrastructure.aws/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4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CB09-E056-3414-3A7F-EEE97086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897D-FCA0-3801-C84B-6169C0B3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707356" cy="4938495"/>
          </a:xfrm>
        </p:spPr>
        <p:txBody>
          <a:bodyPr/>
          <a:lstStyle/>
          <a:p>
            <a:r>
              <a:rPr lang="en-US" dirty="0"/>
              <a:t>An AWS Region is a geographical area. </a:t>
            </a:r>
          </a:p>
          <a:p>
            <a:pPr lvl="1"/>
            <a:r>
              <a:rPr lang="en-US" dirty="0"/>
              <a:t>Data replication across Regions is controlled by you. </a:t>
            </a:r>
          </a:p>
          <a:p>
            <a:pPr lvl="1"/>
            <a:r>
              <a:rPr lang="en-US" dirty="0"/>
              <a:t>Communication between Regions uses AWS backbone network infrastructure.</a:t>
            </a:r>
          </a:p>
          <a:p>
            <a:r>
              <a:rPr lang="en-US" dirty="0"/>
              <a:t>Each Region provides full redundancy and connectivity to the network. </a:t>
            </a:r>
          </a:p>
          <a:p>
            <a:r>
              <a:rPr lang="en-US" dirty="0"/>
              <a:t>A Region typically consists of two or more Availability Zones.</a:t>
            </a:r>
          </a:p>
        </p:txBody>
      </p:sp>
      <p:pic>
        <p:nvPicPr>
          <p:cNvPr id="4" name="Picture 2" descr="Now Open – Third Availability Zone in the AWS Canada (Central) Region | AWS  News Blog">
            <a:extLst>
              <a:ext uri="{FF2B5EF4-FFF2-40B4-BE49-F238E27FC236}">
                <a16:creationId xmlns:a16="http://schemas.microsoft.com/office/drawing/2014/main" id="{2EED5707-1D12-9E60-46FC-9ADF8146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68" y="3429000"/>
            <a:ext cx="6487635" cy="3292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0517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CB09-E056-3414-3A7F-EEE97086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Selecting Regions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897D-FCA0-3801-C84B-6169C0B32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707356" cy="4938495"/>
          </a:xfrm>
        </p:spPr>
        <p:txBody>
          <a:bodyPr/>
          <a:lstStyle/>
          <a:p>
            <a:r>
              <a:rPr lang="en-US" dirty="0"/>
              <a:t>Data governance, legal requirements</a:t>
            </a:r>
          </a:p>
          <a:p>
            <a:r>
              <a:rPr lang="en-US" dirty="0"/>
              <a:t>Proximity to the customers (Latency)</a:t>
            </a:r>
          </a:p>
          <a:p>
            <a:r>
              <a:rPr lang="en-US" dirty="0"/>
              <a:t>Services available within the Region</a:t>
            </a:r>
          </a:p>
          <a:p>
            <a:r>
              <a:rPr lang="en-US" dirty="0"/>
              <a:t>Cost (Vary by Region)</a:t>
            </a:r>
          </a:p>
        </p:txBody>
      </p:sp>
      <p:pic>
        <p:nvPicPr>
          <p:cNvPr id="7" name="Picture 6" descr="A picture containing circle, screenshot, graphics, logo&#10;&#10;Description automatically generated">
            <a:extLst>
              <a:ext uri="{FF2B5EF4-FFF2-40B4-BE49-F238E27FC236}">
                <a16:creationId xmlns:a16="http://schemas.microsoft.com/office/drawing/2014/main" id="{9FBBF2C1-AA18-0E4C-6312-A54F8694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45" y="4554387"/>
            <a:ext cx="985093" cy="1007375"/>
          </a:xfrm>
          <a:prstGeom prst="rect">
            <a:avLst/>
          </a:prstGeom>
        </p:spPr>
      </p:pic>
      <p:pic>
        <p:nvPicPr>
          <p:cNvPr id="11" name="Picture 10" descr="A picture containing circle, symbol, graphics, design&#10;&#10;Description automatically generated">
            <a:extLst>
              <a:ext uri="{FF2B5EF4-FFF2-40B4-BE49-F238E27FC236}">
                <a16:creationId xmlns:a16="http://schemas.microsoft.com/office/drawing/2014/main" id="{E9162D65-A7F3-BF17-7B54-7A507E7C6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90" y="4425944"/>
            <a:ext cx="985093" cy="985093"/>
          </a:xfrm>
          <a:prstGeom prst="rect">
            <a:avLst/>
          </a:prstGeom>
        </p:spPr>
      </p:pic>
      <p:pic>
        <p:nvPicPr>
          <p:cNvPr id="13" name="Picture 12" descr="A blue circle with white gears&#10;&#10;Description automatically generated with medium confidence">
            <a:extLst>
              <a:ext uri="{FF2B5EF4-FFF2-40B4-BE49-F238E27FC236}">
                <a16:creationId xmlns:a16="http://schemas.microsoft.com/office/drawing/2014/main" id="{8301D64A-DAAA-BBD2-9EF5-25EA2360D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76" y="4130581"/>
            <a:ext cx="1121228" cy="112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4694526" y="5904158"/>
            <a:ext cx="280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Quiz: 03-AWS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353</Words>
  <Application>Microsoft Office PowerPoint</Application>
  <PresentationFormat>Widescreen</PresentationFormat>
  <Paragraphs>35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AmazonEmber</vt:lpstr>
      <vt:lpstr>Arial</vt:lpstr>
      <vt:lpstr>Britannic Bold</vt:lpstr>
      <vt:lpstr>Calibri</vt:lpstr>
      <vt:lpstr>Calibri Light</vt:lpstr>
      <vt:lpstr>Wingdings</vt:lpstr>
      <vt:lpstr>Office Theme</vt:lpstr>
      <vt:lpstr>Software Architecture</vt:lpstr>
      <vt:lpstr>AWS Infrastructure</vt:lpstr>
      <vt:lpstr>Regions</vt:lpstr>
      <vt:lpstr>Selecting Regions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81</cp:revision>
  <dcterms:created xsi:type="dcterms:W3CDTF">2021-11-04T06:40:10Z</dcterms:created>
  <dcterms:modified xsi:type="dcterms:W3CDTF">2023-05-17T11:38:57Z</dcterms:modified>
</cp:coreProperties>
</file>