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7" r:id="rId4"/>
    <p:sldId id="28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78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84653" autoAdjust="0"/>
  </p:normalViewPr>
  <p:slideViewPr>
    <p:cSldViewPr snapToGrid="0">
      <p:cViewPr varScale="1">
        <p:scale>
          <a:sx n="70" d="100"/>
          <a:sy n="70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F35F-025F-4A3F-A3C9-76E0D2707082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0EC5-0475-408A-8DD9-F38DC2D8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global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centros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.</a:t>
            </a:r>
          </a:p>
          <a:p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a la hora de </a:t>
            </a:r>
            <a:r>
              <a:rPr lang="en-US" dirty="0" err="1"/>
              <a:t>seleccionar</a:t>
            </a:r>
            <a:r>
              <a:rPr lang="en-US" dirty="0"/>
              <a:t> la Zona que </a:t>
            </a:r>
            <a:r>
              <a:rPr lang="en-US" dirty="0" err="1"/>
              <a:t>mejor</a:t>
            </a:r>
            <a:r>
              <a:rPr lang="en-US" dirty="0"/>
              <a:t> se </a:t>
            </a:r>
            <a:r>
              <a:rPr lang="en-US" dirty="0" err="1"/>
              <a:t>ajuste</a:t>
            </a:r>
            <a:r>
              <a:rPr lang="en-US" dirty="0"/>
              <a:t> 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necesidades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, 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latencia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has the concept of a Region, which is a physical location around the world where we cluster data centers.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We call each group of logical data centers an Availability Zone.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Each AWS Region consists of a minimum of three, isolated, and physically separate AZs within a geographic area.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Unlike other cloud providers, who often define a region as a single data center, the multiple AZ design of every AWS Region offers advantages for customers.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Each AZ has independent power, cooling, and physical security and is connected via redundant, ultra-low-latency networks.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customers focused on high availability can design their applications to run in multiple AZs to achieve even greater fault-tolerance.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infrastructure Regions meet the highest levels of security, compliance, and data protection.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provides a more extensive global footprint than any other cloud provider, and to support its global footprint and ensure customers are served across the world, AWS opens new Regions rapidly.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AmazonEmber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maintains multiple geographic Regions, including Regions in North America, South America, Europe, China, Asia Pacific, South Africa, and the Middle East.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Cumplimiento de los requisitos legales y de gobernanza de datos: </a:t>
            </a:r>
            <a:r>
              <a:rPr lang="es-ES" dirty="0"/>
              <a:t>los datos nunca salen de una región sin tu permiso explícito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Proximidad a los clientes: </a:t>
            </a:r>
            <a:r>
              <a:rPr lang="es-ES" dirty="0"/>
              <a:t>latencia reducida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Servicios disponibles en una región:</a:t>
            </a:r>
            <a:r>
              <a:rPr lang="es-ES" dirty="0"/>
              <a:t> los nuevos servicios y las nuevas funciones no están disponibles en todas las regiones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Precios:</a:t>
            </a:r>
            <a:r>
              <a:rPr lang="es-ES" dirty="0"/>
              <a:t> los precios varían de una región a otra y son transparentes en la página de precios del servicio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region </a:t>
            </a:r>
            <a:r>
              <a:rPr lang="en-US" dirty="0" err="1"/>
              <a:t>tiene</a:t>
            </a:r>
            <a:r>
              <a:rPr lang="en-US" dirty="0"/>
              <a:t> entre  3 y 6 Zonas de </a:t>
            </a:r>
            <a:r>
              <a:rPr lang="en-US" dirty="0" err="1"/>
              <a:t>Disponibilidad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Cada zona de disponibilidad (</a:t>
            </a:r>
            <a:r>
              <a:rPr lang="es-ES" b="1" dirty="0"/>
              <a:t>AZ</a:t>
            </a:r>
            <a:r>
              <a:rPr lang="es-ES" dirty="0"/>
              <a:t>) tiene uno o varios centros de datos discretos con alimentación, red y conectividad redundantes (por lo general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Están separadas unas de otras, de modo que están aisladas de las catástrofes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Están conectadas con redes de alto ancho de banda y latencia </a:t>
            </a:r>
            <a:r>
              <a:rPr lang="es-ES" dirty="0" err="1"/>
              <a:t>ultrabaja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b="1" dirty="0"/>
              <a:t>Cliente </a:t>
            </a:r>
            <a:r>
              <a:rPr lang="es-ES" dirty="0"/>
              <a:t>= Responsable por la seguridad dentro del Cloud </a:t>
            </a:r>
            <a:r>
              <a:rPr lang="en-US" dirty="0"/>
              <a:t>(</a:t>
            </a:r>
            <a:r>
              <a:rPr lang="en-US" dirty="0" err="1"/>
              <a:t>Aplicación</a:t>
            </a:r>
            <a:r>
              <a:rPr lang="en-US" dirty="0"/>
              <a:t>, los </a:t>
            </a:r>
            <a:r>
              <a:rPr lang="en-US" dirty="0" err="1"/>
              <a:t>datos</a:t>
            </a:r>
            <a:r>
              <a:rPr lang="en-US" dirty="0"/>
              <a:t>, etc.)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b="1" dirty="0"/>
              <a:t>AWS </a:t>
            </a:r>
            <a:r>
              <a:rPr lang="es-ES" dirty="0"/>
              <a:t>= Responsable por la seguridad del Cloud (Infraestructura, Software y Plataforma de la Nube)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5589E-2402-7896-5CDD-96D67E54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1"/>
              </a:buClr>
              <a:buFont typeface="Britannic Bold" panose="020B0903060703020204" pitchFamily="34" charset="0"/>
              <a:buChar char="-"/>
              <a:defRPr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7030A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global-infrastructure/regional-product-servic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getting-started/hands-on/getting-started-with-aws-management-conso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ompliance/shared-responsibility-mod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u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TsGzepULe3LaSnet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rastructure.aw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front/featur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792A-F3EC-6F7A-8E59-FF47B0D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3287-04DD-950A-5A25-95ABD27C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global services: </a:t>
            </a:r>
          </a:p>
          <a:p>
            <a:pPr lvl="1"/>
            <a:r>
              <a:rPr lang="en-US" dirty="0"/>
              <a:t>Identity and Access Management (IAM) </a:t>
            </a:r>
          </a:p>
          <a:p>
            <a:pPr lvl="1"/>
            <a:r>
              <a:rPr lang="en-US" dirty="0"/>
              <a:t>Route 53 (DNS service) </a:t>
            </a:r>
          </a:p>
          <a:p>
            <a:pPr lvl="1"/>
            <a:r>
              <a:rPr lang="en-US" dirty="0"/>
              <a:t>CloudFront (Content Delivery Network) </a:t>
            </a:r>
          </a:p>
          <a:p>
            <a:pPr lvl="1"/>
            <a:r>
              <a:rPr lang="en-US" dirty="0"/>
              <a:t>WAF (Web Application Firewall) </a:t>
            </a:r>
          </a:p>
          <a:p>
            <a:r>
              <a:rPr lang="en-US" dirty="0"/>
              <a:t>Most AWS services are regional in scope:</a:t>
            </a:r>
          </a:p>
          <a:p>
            <a:pPr lvl="1"/>
            <a:r>
              <a:rPr lang="en-US" dirty="0"/>
              <a:t>Amazon EC2 (</a:t>
            </a:r>
            <a:r>
              <a:rPr lang="en-US" dirty="0" err="1"/>
              <a:t>Infraestructura</a:t>
            </a:r>
            <a:r>
              <a:rPr lang="en-US" dirty="0"/>
              <a:t> as a </a:t>
            </a:r>
            <a:r>
              <a:rPr lang="en-US" dirty="0" err="1"/>
              <a:t>Servicie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Elastic Beanstalk (</a:t>
            </a:r>
            <a:r>
              <a:rPr lang="en-US" dirty="0" err="1"/>
              <a:t>Plataform</a:t>
            </a:r>
            <a:r>
              <a:rPr lang="en-US" dirty="0"/>
              <a:t> as a </a:t>
            </a:r>
            <a:r>
              <a:rPr lang="en-US" dirty="0" err="1"/>
              <a:t>Servicie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Lambda (Function as a </a:t>
            </a:r>
            <a:r>
              <a:rPr lang="en-US" dirty="0" err="1"/>
              <a:t>Servicie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Rekognition</a:t>
            </a:r>
            <a:r>
              <a:rPr lang="en-US" dirty="0"/>
              <a:t> (Software as a </a:t>
            </a:r>
            <a:r>
              <a:rPr lang="en-US" dirty="0" err="1"/>
              <a:t>Servicie</a:t>
            </a:r>
            <a:r>
              <a:rPr lang="en-US" dirty="0"/>
              <a:t>) </a:t>
            </a:r>
          </a:p>
          <a:p>
            <a:r>
              <a:rPr lang="en-US" dirty="0"/>
              <a:t>Regions Table: 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https://aws.amazon.com/about-aws/global-infrastructure/regional-product-services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09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F0F4-7C19-C1E7-794C-003CB11D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Management Console Tour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5309BF-E44A-58BC-480E-C17F69F0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700749"/>
            <a:ext cx="10780391" cy="56513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1C7D1-AE58-1E6E-0EEC-C0B4377E4AAC}"/>
              </a:ext>
            </a:extLst>
          </p:cNvPr>
          <p:cNvSpPr txBox="1"/>
          <p:nvPr/>
        </p:nvSpPr>
        <p:spPr>
          <a:xfrm>
            <a:off x="1654628" y="6352143"/>
            <a:ext cx="9492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https://aws.amazon.com/getting-started/hands-on/getting-started-with-aws-management-console/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35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5D62-B6E4-E1BF-07E4-01A4994E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D94EC-A8DE-8646-703A-06F1D3A2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076" y="697026"/>
            <a:ext cx="10411848" cy="5681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37FAA-AD17-4954-65EA-B9A7D6879DDD}"/>
              </a:ext>
            </a:extLst>
          </p:cNvPr>
          <p:cNvSpPr txBox="1"/>
          <p:nvPr/>
        </p:nvSpPr>
        <p:spPr>
          <a:xfrm>
            <a:off x="3048000" y="6378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Shared Responsibility Model - Amazon Web Services (AWS)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3978-D99C-A689-59F5-049FA2B1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Acceptable Use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F343-3D98-6B42-122B-88EE7530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may not use, or facilitate or allow others to use, the Services or the AWS Site:</a:t>
            </a:r>
          </a:p>
          <a:p>
            <a:r>
              <a:rPr lang="en-US" dirty="0"/>
              <a:t>for any illegal or fraudulent activity</a:t>
            </a:r>
          </a:p>
          <a:p>
            <a:r>
              <a:rPr lang="en-US" dirty="0"/>
              <a:t>to violate the rights of others</a:t>
            </a:r>
          </a:p>
          <a:p>
            <a:r>
              <a:rPr lang="en-US" dirty="0"/>
              <a:t>to threaten, incite, promote, or actively encourage violence, terrorism, or other serious harm</a:t>
            </a:r>
          </a:p>
          <a:p>
            <a:r>
              <a:rPr lang="en-US" dirty="0"/>
              <a:t>for any content or activity that promotes child sexual exploitation or abuse</a:t>
            </a:r>
          </a:p>
          <a:p>
            <a:r>
              <a:rPr lang="en-US" dirty="0"/>
              <a:t>to violate the security, integrity, or availability of any user, network, computer or communications system, software application, or network or computing device</a:t>
            </a:r>
          </a:p>
          <a:p>
            <a:r>
              <a:rPr lang="en-US" dirty="0"/>
              <a:t>to distribute, publish, send, or facilitate the sending of unsolicited mass email or other messages, promotions, advertising, or solicitations (or “spam”).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5D027-E261-7DA5-0F3D-BAAB82856076}"/>
              </a:ext>
            </a:extLst>
          </p:cNvPr>
          <p:cNvSpPr txBox="1"/>
          <p:nvPr/>
        </p:nvSpPr>
        <p:spPr>
          <a:xfrm>
            <a:off x="4049486" y="5837878"/>
            <a:ext cx="409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AWS Acceptable Use Policy (amazon.com)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7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4694526" y="5904158"/>
            <a:ext cx="280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03-AWS Infrastructure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Infrastructure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E684FF-282B-428A-4577-4FE8255D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3914671" cy="4938495"/>
          </a:xfrm>
        </p:spPr>
        <p:txBody>
          <a:bodyPr/>
          <a:lstStyle/>
          <a:p>
            <a:r>
              <a:rPr lang="en-US" dirty="0"/>
              <a:t>Regions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Data Centers</a:t>
            </a:r>
          </a:p>
          <a:p>
            <a:r>
              <a:rPr lang="en-US" dirty="0"/>
              <a:t>Edge Locations/Points of </a:t>
            </a:r>
            <a:r>
              <a:rPr lang="en-US" dirty="0" err="1"/>
              <a:t>Presense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ADFB6-F441-6029-06DD-EF296413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71" y="810997"/>
            <a:ext cx="7223130" cy="5776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173ED-7EE1-247F-2D7E-8E016977C3A6}"/>
              </a:ext>
            </a:extLst>
          </p:cNvPr>
          <p:cNvSpPr txBox="1"/>
          <p:nvPr/>
        </p:nvSpPr>
        <p:spPr>
          <a:xfrm>
            <a:off x="838200" y="4040665"/>
            <a:ext cx="277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https://infrastructure.aws/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4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CB09-E056-3414-3A7F-EEE9708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7D-FCA0-3801-C84B-6169C0B3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707356" cy="493849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accent4"/>
                </a:solidFill>
              </a:rPr>
              <a:t>AWS Region </a:t>
            </a:r>
            <a:r>
              <a:rPr lang="en-US" dirty="0"/>
              <a:t>is a geographical area.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Data replication </a:t>
            </a:r>
            <a:r>
              <a:rPr lang="en-US" dirty="0"/>
              <a:t>across Regions is controlled by you.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Communication</a:t>
            </a:r>
            <a:r>
              <a:rPr lang="en-US" dirty="0"/>
              <a:t> between Regions uses AWS backbone network infrastructure.</a:t>
            </a:r>
          </a:p>
          <a:p>
            <a:r>
              <a:rPr lang="en-US" dirty="0"/>
              <a:t>Each Region provides full redundancy and connectivity to the network. </a:t>
            </a:r>
          </a:p>
          <a:p>
            <a:r>
              <a:rPr lang="en-US" dirty="0"/>
              <a:t>A Region typically consists of two or more </a:t>
            </a:r>
            <a:r>
              <a:rPr lang="en-US" b="1" dirty="0">
                <a:solidFill>
                  <a:schemeClr val="accent1"/>
                </a:solidFill>
              </a:rPr>
              <a:t>Availability Zones</a:t>
            </a:r>
            <a:r>
              <a:rPr lang="en-US" dirty="0"/>
              <a:t>.</a:t>
            </a:r>
          </a:p>
        </p:txBody>
      </p:sp>
      <p:pic>
        <p:nvPicPr>
          <p:cNvPr id="4" name="Picture 2" descr="Now Open – Third Availability Zone in the AWS Canada (Central) Region | AWS  News Blog">
            <a:extLst>
              <a:ext uri="{FF2B5EF4-FFF2-40B4-BE49-F238E27FC236}">
                <a16:creationId xmlns:a16="http://schemas.microsoft.com/office/drawing/2014/main" id="{2EED5707-1D12-9E60-46FC-9ADF8146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68" y="3429000"/>
            <a:ext cx="6487635" cy="329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517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CB09-E056-3414-3A7F-EEE9708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Selecting Regions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F8942C-3FEA-4911-0918-4B5A895ED7A8}"/>
              </a:ext>
            </a:extLst>
          </p:cNvPr>
          <p:cNvGrpSpPr/>
          <p:nvPr/>
        </p:nvGrpSpPr>
        <p:grpSpPr>
          <a:xfrm>
            <a:off x="676568" y="2298708"/>
            <a:ext cx="1986826" cy="2017931"/>
            <a:chOff x="1279470" y="1050223"/>
            <a:chExt cx="1986826" cy="2017931"/>
          </a:xfrm>
        </p:grpSpPr>
        <p:pic>
          <p:nvPicPr>
            <p:cNvPr id="7" name="Picture 6" descr="A picture containing circle, screenshot, graphics, logo&#10;&#10;Description automatically generated">
              <a:extLst>
                <a:ext uri="{FF2B5EF4-FFF2-40B4-BE49-F238E27FC236}">
                  <a16:creationId xmlns:a16="http://schemas.microsoft.com/office/drawing/2014/main" id="{9FBBF2C1-AA18-0E4C-6312-A54F8694C02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083" y="1050223"/>
              <a:ext cx="1371600" cy="13716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60E6E7-885E-1092-D796-C9A54AD64A3E}"/>
                </a:ext>
              </a:extLst>
            </p:cNvPr>
            <p:cNvSpPr txBox="1"/>
            <p:nvPr/>
          </p:nvSpPr>
          <p:spPr>
            <a:xfrm>
              <a:off x="1279470" y="2421823"/>
              <a:ext cx="19868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governance,</a:t>
              </a:r>
            </a:p>
            <a:p>
              <a:pPr algn="ctr"/>
              <a:r>
                <a:rPr lang="en-US" dirty="0"/>
                <a:t>Legal requirements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70A13-16C7-AE8A-CCB7-88A4C73E68F8}"/>
              </a:ext>
            </a:extLst>
          </p:cNvPr>
          <p:cNvGrpSpPr/>
          <p:nvPr/>
        </p:nvGrpSpPr>
        <p:grpSpPr>
          <a:xfrm>
            <a:off x="3732575" y="2298708"/>
            <a:ext cx="2093265" cy="2017931"/>
            <a:chOff x="7298630" y="934201"/>
            <a:chExt cx="2093265" cy="2017931"/>
          </a:xfrm>
        </p:grpSpPr>
        <p:pic>
          <p:nvPicPr>
            <p:cNvPr id="11" name="Picture 10" descr="A picture containing circle, symbol, graphics, design&#10;&#10;Description automatically generated">
              <a:extLst>
                <a:ext uri="{FF2B5EF4-FFF2-40B4-BE49-F238E27FC236}">
                  <a16:creationId xmlns:a16="http://schemas.microsoft.com/office/drawing/2014/main" id="{E9162D65-A7F3-BF17-7B54-7A507E7C6AF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462" y="934201"/>
              <a:ext cx="1371600" cy="1371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0FA36-FE11-E036-D1F2-6374D35FA1FE}"/>
                </a:ext>
              </a:extLst>
            </p:cNvPr>
            <p:cNvSpPr txBox="1"/>
            <p:nvPr/>
          </p:nvSpPr>
          <p:spPr>
            <a:xfrm>
              <a:off x="7298630" y="2305801"/>
              <a:ext cx="2093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Proximity to the</a:t>
              </a:r>
            </a:p>
            <a:p>
              <a:pPr algn="ctr"/>
              <a:r>
                <a:rPr lang="en-US" dirty="0"/>
                <a:t>Customers (Latency)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1420F5-C05F-6FBC-CD74-D70D35EBC2B3}"/>
              </a:ext>
            </a:extLst>
          </p:cNvPr>
          <p:cNvGrpSpPr/>
          <p:nvPr/>
        </p:nvGrpSpPr>
        <p:grpSpPr>
          <a:xfrm>
            <a:off x="6895021" y="2298708"/>
            <a:ext cx="1838132" cy="2017931"/>
            <a:chOff x="6933649" y="2262544"/>
            <a:chExt cx="1838132" cy="2017931"/>
          </a:xfrm>
        </p:grpSpPr>
        <p:pic>
          <p:nvPicPr>
            <p:cNvPr id="13" name="Picture 12" descr="A blue circle with white gears&#10;&#10;Description automatically generated with medium confidence">
              <a:extLst>
                <a:ext uri="{FF2B5EF4-FFF2-40B4-BE49-F238E27FC236}">
                  <a16:creationId xmlns:a16="http://schemas.microsoft.com/office/drawing/2014/main" id="{8301D64A-DAAA-BBD2-9EF5-25EA2360DBF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15" y="2262544"/>
              <a:ext cx="1371600" cy="1371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228CF0-95EC-2B08-69AB-3F71976D19B2}"/>
                </a:ext>
              </a:extLst>
            </p:cNvPr>
            <p:cNvSpPr txBox="1"/>
            <p:nvPr/>
          </p:nvSpPr>
          <p:spPr>
            <a:xfrm>
              <a:off x="6933649" y="3634144"/>
              <a:ext cx="1838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Services available</a:t>
              </a:r>
            </a:p>
            <a:p>
              <a:r>
                <a:rPr lang="en-US" dirty="0"/>
                <a:t>within the Region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785381-15D7-0B20-8372-53CFE8621991}"/>
              </a:ext>
            </a:extLst>
          </p:cNvPr>
          <p:cNvGrpSpPr/>
          <p:nvPr/>
        </p:nvGrpSpPr>
        <p:grpSpPr>
          <a:xfrm>
            <a:off x="9802334" y="2298708"/>
            <a:ext cx="1713098" cy="2017931"/>
            <a:chOff x="4250089" y="3429000"/>
            <a:chExt cx="1713098" cy="2017931"/>
          </a:xfrm>
        </p:grpSpPr>
        <p:pic>
          <p:nvPicPr>
            <p:cNvPr id="1028" name="Picture 4" descr="Interior Savings Credit Union">
              <a:extLst>
                <a:ext uri="{FF2B5EF4-FFF2-40B4-BE49-F238E27FC236}">
                  <a16:creationId xmlns:a16="http://schemas.microsoft.com/office/drawing/2014/main" id="{FC0C5F66-AE2E-D29D-B7F0-DF9C05E7757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838" y="342900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91E8E3-0507-F45E-E415-0567866474B4}"/>
                </a:ext>
              </a:extLst>
            </p:cNvPr>
            <p:cNvSpPr txBox="1"/>
            <p:nvPr/>
          </p:nvSpPr>
          <p:spPr>
            <a:xfrm>
              <a:off x="4250089" y="4800600"/>
              <a:ext cx="17130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Cost </a:t>
              </a:r>
            </a:p>
            <a:p>
              <a:pPr algn="ctr"/>
              <a:r>
                <a:rPr lang="en-US" dirty="0"/>
                <a:t>(Vary by Region)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CB09-E056-3414-3A7F-EEE9708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Availability Zones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E549F3-C751-4F8B-4FDB-54CC8224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6574972" cy="5600989"/>
          </a:xfrm>
        </p:spPr>
        <p:txBody>
          <a:bodyPr>
            <a:normAutofit fontScale="92500"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accent4"/>
                </a:solidFill>
              </a:rPr>
              <a:t>Region</a:t>
            </a:r>
            <a:r>
              <a:rPr lang="en-US" dirty="0"/>
              <a:t> has multiple Availability Zones.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Availability Zone </a:t>
            </a:r>
            <a:r>
              <a:rPr lang="en-US" dirty="0"/>
              <a:t>is a fully isolated partition of the AWS infrastructure. </a:t>
            </a:r>
          </a:p>
          <a:p>
            <a:pPr lvl="1"/>
            <a:r>
              <a:rPr lang="en-US" dirty="0"/>
              <a:t>There are currently </a:t>
            </a:r>
            <a:r>
              <a:rPr lang="en-US" b="1" dirty="0"/>
              <a:t>69 Availability Zones </a:t>
            </a:r>
            <a:r>
              <a:rPr lang="en-US" dirty="0"/>
              <a:t>worldwide </a:t>
            </a:r>
          </a:p>
          <a:p>
            <a:pPr lvl="1"/>
            <a:r>
              <a:rPr lang="en-US" dirty="0"/>
              <a:t>Availability Zones consist of discrete </a:t>
            </a:r>
            <a:r>
              <a:rPr lang="en-US" b="1" dirty="0">
                <a:solidFill>
                  <a:srgbClr val="00B050"/>
                </a:solidFill>
              </a:rPr>
              <a:t>data centers </a:t>
            </a:r>
          </a:p>
          <a:p>
            <a:pPr lvl="1"/>
            <a:r>
              <a:rPr lang="en-US" dirty="0"/>
              <a:t>They are designed for fault isolation </a:t>
            </a:r>
          </a:p>
          <a:p>
            <a:pPr lvl="1"/>
            <a:r>
              <a:rPr lang="en-US" dirty="0"/>
              <a:t>They are interconnected with other Availability Zones by using high-speed private networking </a:t>
            </a:r>
          </a:p>
          <a:p>
            <a:pPr lvl="1"/>
            <a:r>
              <a:rPr lang="en-US" dirty="0"/>
              <a:t>You choose your Availability Zones. </a:t>
            </a:r>
          </a:p>
          <a:p>
            <a:r>
              <a:rPr lang="en-US" dirty="0"/>
              <a:t>AWS recommends </a:t>
            </a:r>
            <a:r>
              <a:rPr lang="en-US" b="1" dirty="0">
                <a:solidFill>
                  <a:srgbClr val="7030A0"/>
                </a:solidFill>
              </a:rPr>
              <a:t>replicating data and resources </a:t>
            </a:r>
            <a:r>
              <a:rPr lang="en-US" dirty="0"/>
              <a:t>across Availability Zones for resiliency.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269C7C-6E34-56A7-82C7-BFDAC139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2" y="947522"/>
            <a:ext cx="4574721" cy="56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3CC5-0084-C99E-9A68-7F5487E4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25F9-D8AB-D42D-F0D5-92AA4C3F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47523"/>
            <a:ext cx="6264049" cy="4938495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b="1" dirty="0">
                <a:solidFill>
                  <a:schemeClr val="accent2"/>
                </a:solidFill>
              </a:rPr>
              <a:t>data centers </a:t>
            </a:r>
            <a:r>
              <a:rPr lang="en-US" dirty="0"/>
              <a:t>are designed for security. </a:t>
            </a:r>
          </a:p>
          <a:p>
            <a:r>
              <a:rPr lang="en-US" dirty="0"/>
              <a:t>Data centers are where the </a:t>
            </a:r>
            <a:r>
              <a:rPr lang="en-US" b="1" dirty="0">
                <a:solidFill>
                  <a:schemeClr val="accent5"/>
                </a:solidFill>
              </a:rPr>
              <a:t>data resides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data processing </a:t>
            </a:r>
            <a:r>
              <a:rPr lang="en-US" dirty="0"/>
              <a:t>occurs. </a:t>
            </a:r>
          </a:p>
          <a:p>
            <a:r>
              <a:rPr lang="en-US" dirty="0"/>
              <a:t>Each data center has </a:t>
            </a:r>
            <a:r>
              <a:rPr lang="en-US" b="1" dirty="0">
                <a:solidFill>
                  <a:srgbClr val="7030A0"/>
                </a:solidFill>
              </a:rPr>
              <a:t>redundant</a:t>
            </a:r>
            <a:r>
              <a:rPr lang="en-US" dirty="0"/>
              <a:t> power, networking, and connectivity, and is housed in a separate facility. </a:t>
            </a:r>
          </a:p>
          <a:p>
            <a:r>
              <a:rPr lang="en-US" dirty="0"/>
              <a:t>A data center typically has 50,000 to 80,000 </a:t>
            </a:r>
            <a:r>
              <a:rPr lang="en-US" b="1" dirty="0">
                <a:solidFill>
                  <a:srgbClr val="FFC000"/>
                </a:solidFill>
              </a:rPr>
              <a:t>physical servers</a:t>
            </a:r>
            <a:r>
              <a:rPr lang="en-US" dirty="0"/>
              <a:t>.</a:t>
            </a:r>
          </a:p>
        </p:txBody>
      </p:sp>
      <p:pic>
        <p:nvPicPr>
          <p:cNvPr id="2050" name="Picture 2" descr="Amazon Web Services owns 11.9 million square feet of property, leases 14.1  million square feet - DCD">
            <a:extLst>
              <a:ext uri="{FF2B5EF4-FFF2-40B4-BE49-F238E27FC236}">
                <a16:creationId xmlns:a16="http://schemas.microsoft.com/office/drawing/2014/main" id="{2206687C-2F80-CBC8-EDDA-6FE09472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49" y="473761"/>
            <a:ext cx="4841967" cy="2852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ving the Cloud into the Data Center? AWS Is Coming to Enterprise Data  Centers">
            <a:extLst>
              <a:ext uri="{FF2B5EF4-FFF2-40B4-BE49-F238E27FC236}">
                <a16:creationId xmlns:a16="http://schemas.microsoft.com/office/drawing/2014/main" id="{B6E375B0-243F-4F40-DEE1-4A415284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694" y="3967993"/>
            <a:ext cx="5134522" cy="2416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830F-A810-A071-694E-DBC74DD0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Locations/Points of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E856-307E-7FE3-B23F-A7FD2E2A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4724400" cy="4938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AWS provides a global network of 450+ </a:t>
            </a:r>
            <a:r>
              <a:rPr lang="en-US" b="1" dirty="0">
                <a:solidFill>
                  <a:schemeClr val="accent2"/>
                </a:solidFill>
              </a:rPr>
              <a:t>Points of Presence </a:t>
            </a:r>
            <a:r>
              <a:rPr lang="en-US" dirty="0"/>
              <a:t>locations </a:t>
            </a:r>
          </a:p>
          <a:p>
            <a:r>
              <a:rPr lang="en-US" dirty="0"/>
              <a:t>Consists of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13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chemeClr val="accent5"/>
                </a:solidFill>
                <a:effectLst/>
                <a:latin typeface="AmazonEmber"/>
              </a:rPr>
              <a:t>regional edge caches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in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90+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00B050"/>
                </a:solidFill>
                <a:effectLst/>
                <a:latin typeface="AmazonEmber"/>
              </a:rPr>
              <a:t>cities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across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49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chemeClr val="accent4"/>
                </a:solidFill>
                <a:effectLst/>
                <a:latin typeface="AmazonEmber"/>
              </a:rPr>
              <a:t>countries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Used with </a:t>
            </a:r>
            <a:r>
              <a:rPr lang="en-US" b="1" dirty="0">
                <a:solidFill>
                  <a:srgbClr val="7030A0"/>
                </a:solidFill>
              </a:rPr>
              <a:t>Amazon CloudFront </a:t>
            </a:r>
          </a:p>
          <a:p>
            <a:r>
              <a:rPr lang="en-US" dirty="0"/>
              <a:t>A global </a:t>
            </a:r>
            <a:r>
              <a:rPr lang="en-US" b="1" dirty="0">
                <a:solidFill>
                  <a:schemeClr val="accent1"/>
                </a:solidFill>
              </a:rPr>
              <a:t>Content Delivery Network </a:t>
            </a:r>
            <a:r>
              <a:rPr lang="en-US" dirty="0"/>
              <a:t>(</a:t>
            </a:r>
            <a:r>
              <a:rPr lang="en-US" b="1" dirty="0"/>
              <a:t>CDN</a:t>
            </a:r>
            <a:r>
              <a:rPr lang="en-US" dirty="0"/>
              <a:t>), that delivers content to end users with reduced latency </a:t>
            </a:r>
          </a:p>
          <a:p>
            <a:r>
              <a:rPr lang="en-US" dirty="0"/>
              <a:t>Regional edge caches used for content with </a:t>
            </a:r>
            <a:r>
              <a:rPr lang="en-US" b="1" dirty="0">
                <a:solidFill>
                  <a:srgbClr val="92D050"/>
                </a:solidFill>
              </a:rPr>
              <a:t>infrequent access</a:t>
            </a:r>
            <a:r>
              <a:rPr lang="en-US" dirty="0"/>
              <a:t>. </a:t>
            </a:r>
          </a:p>
        </p:txBody>
      </p:sp>
      <p:pic>
        <p:nvPicPr>
          <p:cNvPr id="4098" name="Picture 2" descr="Amazon CloudFront Edge Locations">
            <a:extLst>
              <a:ext uri="{FF2B5EF4-FFF2-40B4-BE49-F238E27FC236}">
                <a16:creationId xmlns:a16="http://schemas.microsoft.com/office/drawing/2014/main" id="{B7AFC766-AE13-2176-24A9-2296CA25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46" y="1393604"/>
            <a:ext cx="7139154" cy="40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26FE8-17B6-7952-2AD7-BA95C880EE65}"/>
              </a:ext>
            </a:extLst>
          </p:cNvPr>
          <p:cNvSpPr txBox="1"/>
          <p:nvPr/>
        </p:nvSpPr>
        <p:spPr>
          <a:xfrm>
            <a:off x="6341865" y="5886017"/>
            <a:ext cx="456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https://aws.amazon.com/cloudfront/features/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3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4E74-AA0B-7B2F-B94F-2AC1DEEC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Infrastructure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7F3-4D80-6BEB-AF53-52677F6B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Elasticity and scalability </a:t>
            </a:r>
          </a:p>
          <a:p>
            <a:pPr lvl="1"/>
            <a:r>
              <a:rPr lang="en-US" dirty="0"/>
              <a:t>Elastic infrastructure; dynamic adaption of capacity </a:t>
            </a:r>
          </a:p>
          <a:p>
            <a:pPr lvl="1"/>
            <a:r>
              <a:rPr lang="en-US" dirty="0"/>
              <a:t>Scalable infrastructure; adapts to accommodate growth </a:t>
            </a:r>
          </a:p>
          <a:p>
            <a:r>
              <a:rPr lang="en-US" b="1" dirty="0"/>
              <a:t>Fault-tolerance </a:t>
            </a:r>
          </a:p>
          <a:p>
            <a:pPr lvl="1"/>
            <a:r>
              <a:rPr lang="en-US" dirty="0"/>
              <a:t>Continues operating properly in the presence of a failure </a:t>
            </a:r>
          </a:p>
          <a:p>
            <a:pPr lvl="1"/>
            <a:r>
              <a:rPr lang="en-US" dirty="0"/>
              <a:t>Built-in redundancy of components </a:t>
            </a:r>
          </a:p>
          <a:p>
            <a:r>
              <a:rPr lang="en-US" b="1" dirty="0"/>
              <a:t>High availability </a:t>
            </a:r>
          </a:p>
          <a:p>
            <a:pPr lvl="1"/>
            <a:r>
              <a:rPr lang="en-US" dirty="0"/>
              <a:t>High level of operational performance </a:t>
            </a:r>
          </a:p>
          <a:p>
            <a:pPr lvl="1"/>
            <a:r>
              <a:rPr lang="en-US" dirty="0"/>
              <a:t>Minimized downtime </a:t>
            </a:r>
          </a:p>
          <a:p>
            <a:pPr lvl="1"/>
            <a:r>
              <a:rPr lang="en-US" dirty="0"/>
              <a:t>No human intervention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D4A9C-1D5B-708E-C18B-C137F358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743" y="874825"/>
            <a:ext cx="5802766" cy="51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C82-6F44-483C-A19B-23E7888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B74B-8A7B-E70B-A80A-51A464FA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087" y="947523"/>
            <a:ext cx="7434942" cy="49384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AWS Global Infrastructure </a:t>
            </a:r>
            <a:r>
              <a:rPr lang="en-US" dirty="0"/>
              <a:t>consists of </a:t>
            </a:r>
            <a:r>
              <a:rPr lang="en-US" b="1" dirty="0">
                <a:solidFill>
                  <a:schemeClr val="accent2"/>
                </a:solidFill>
              </a:rPr>
              <a:t>Regions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Availability Zones</a:t>
            </a:r>
            <a:r>
              <a:rPr lang="en-US" dirty="0"/>
              <a:t>. </a:t>
            </a:r>
          </a:p>
          <a:p>
            <a:r>
              <a:rPr lang="en-US" dirty="0"/>
              <a:t>Your choice of a </a:t>
            </a:r>
            <a:r>
              <a:rPr lang="en-US" b="1" dirty="0">
                <a:solidFill>
                  <a:schemeClr val="accent2"/>
                </a:solidFill>
              </a:rPr>
              <a:t>Region</a:t>
            </a:r>
            <a:r>
              <a:rPr lang="en-US" dirty="0"/>
              <a:t> is typically based on </a:t>
            </a:r>
            <a:r>
              <a:rPr lang="en-US" b="1" dirty="0">
                <a:solidFill>
                  <a:srgbClr val="7030A0"/>
                </a:solidFill>
              </a:rPr>
              <a:t>compliance requirements </a:t>
            </a:r>
            <a:r>
              <a:rPr lang="en-US" dirty="0"/>
              <a:t>or to </a:t>
            </a:r>
            <a:r>
              <a:rPr lang="en-US" b="1" dirty="0">
                <a:solidFill>
                  <a:srgbClr val="7030A0"/>
                </a:solidFill>
              </a:rPr>
              <a:t>reduce latency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Availability Zone </a:t>
            </a:r>
            <a:r>
              <a:rPr lang="en-US" dirty="0"/>
              <a:t>is physically separate from other Availability Zones and has redundant power, networking, and connectivity. </a:t>
            </a:r>
          </a:p>
          <a:p>
            <a:r>
              <a:rPr lang="en-US" b="1" dirty="0">
                <a:solidFill>
                  <a:schemeClr val="accent4"/>
                </a:solidFill>
              </a:rPr>
              <a:t>Edge locations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Regional edge caches </a:t>
            </a:r>
            <a:r>
              <a:rPr lang="en-US" dirty="0"/>
              <a:t>improve performance by </a:t>
            </a:r>
            <a:r>
              <a:rPr lang="en-US" b="1" dirty="0">
                <a:solidFill>
                  <a:srgbClr val="00B0F0"/>
                </a:solidFill>
              </a:rPr>
              <a:t>caching</a:t>
            </a:r>
            <a:r>
              <a:rPr lang="en-US" dirty="0"/>
              <a:t> content closer to users.</a:t>
            </a:r>
          </a:p>
        </p:txBody>
      </p:sp>
      <p:pic>
        <p:nvPicPr>
          <p:cNvPr id="6146" name="Picture 2" descr="Keyword - Free security icons">
            <a:extLst>
              <a:ext uri="{FF2B5EF4-FFF2-40B4-BE49-F238E27FC236}">
                <a16:creationId xmlns:a16="http://schemas.microsoft.com/office/drawing/2014/main" id="{1A23BD96-8D2D-7728-2FFC-F03199CB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1611085"/>
            <a:ext cx="3635829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1088</Words>
  <Application>Microsoft Office PowerPoint</Application>
  <PresentationFormat>Widescreen</PresentationFormat>
  <Paragraphs>116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AmazonEmber</vt:lpstr>
      <vt:lpstr>Arial</vt:lpstr>
      <vt:lpstr>Britannic Bold</vt:lpstr>
      <vt:lpstr>Calibri</vt:lpstr>
      <vt:lpstr>Calibri Light</vt:lpstr>
      <vt:lpstr>Wingdings</vt:lpstr>
      <vt:lpstr>Office Theme</vt:lpstr>
      <vt:lpstr>Software Architecture</vt:lpstr>
      <vt:lpstr>AWS Infrastructure</vt:lpstr>
      <vt:lpstr>Regions</vt:lpstr>
      <vt:lpstr>Selecting Regions</vt:lpstr>
      <vt:lpstr>Availability Zones</vt:lpstr>
      <vt:lpstr>Data Centers</vt:lpstr>
      <vt:lpstr>Edge Locations/Points of Presence</vt:lpstr>
      <vt:lpstr>AWS Infrastructure features</vt:lpstr>
      <vt:lpstr>Keys takeaways</vt:lpstr>
      <vt:lpstr>Some Services</vt:lpstr>
      <vt:lpstr>AWS Management Console Tour</vt:lpstr>
      <vt:lpstr>Shared Responsibility Model</vt:lpstr>
      <vt:lpstr>AWS Acceptable Use Policy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115</cp:revision>
  <dcterms:created xsi:type="dcterms:W3CDTF">2021-11-04T06:40:10Z</dcterms:created>
  <dcterms:modified xsi:type="dcterms:W3CDTF">2023-05-18T08:42:07Z</dcterms:modified>
</cp:coreProperties>
</file>