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59" r:id="rId4"/>
    <p:sldId id="269" r:id="rId5"/>
    <p:sldId id="260" r:id="rId6"/>
    <p:sldId id="261" r:id="rId7"/>
    <p:sldId id="270" r:id="rId8"/>
    <p:sldId id="264" r:id="rId9"/>
    <p:sldId id="268" r:id="rId10"/>
    <p:sldId id="267" r:id="rId11"/>
    <p:sldId id="272" r:id="rId12"/>
    <p:sldId id="262" r:id="rId13"/>
    <p:sldId id="263" r:id="rId1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430" autoAdjust="0"/>
  </p:normalViewPr>
  <p:slideViewPr>
    <p:cSldViewPr>
      <p:cViewPr varScale="1">
        <p:scale>
          <a:sx n="52" d="100"/>
          <a:sy n="52" d="100"/>
        </p:scale>
        <p:origin x="19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897FE-AC85-4059-92E4-10C4313254E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AA322-BA17-4461-B828-4227A78FA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92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98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fontAlgn="base">
              <a:buFontTx/>
              <a:buChar char="-"/>
            </a:pP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desarrollador </a:t>
            </a:r>
            <a:r>
              <a:rPr lang="es-E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encarga de la composición, diseño e interactividad usando HTML, CSS y JavaScript. El desarrollador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toma una idea y la convierte en realidad. Lo que ves y lo que usas, como por ejemplo el aspecto visual del sitio web, los menús desplegables y el texto, son creados por el desarrollador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que escribe una serie de programas para dar estructura, forma e interactividad a estos elementos. Estos programas se ejecutan después a través de un navegador.</a:t>
            </a:r>
          </a:p>
          <a:p>
            <a:pPr marL="171450" indent="-171450" fontAlgn="base">
              <a:buFontTx/>
              <a:buChar char="-"/>
            </a:pP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desarrollador </a:t>
            </a:r>
            <a:r>
              <a:rPr lang="es-E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encarga de lo que no se ve, es decir, dónde se almacenan los datos. Sin datos no hay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El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consiste en el servidor que acoge la web, una aplicación para ejecutarlo y una base de datos. El desarrollador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utiliza programas de computación para asegurar que el servidor, la aplicación y la base de datos tengan un desempeño regular conjunto. Además, analiza qué necesita la empresa y proporciona soluciones de programación eficientes. Para hacer este increíble trabajo, utiliza una serie de lenguajes del lado del servidor, como PHP, Ruby, Python y Java.</a:t>
            </a:r>
          </a:p>
          <a:p>
            <a:pPr marL="171450" indent="-171450" fontAlgn="base">
              <a:buFontTx/>
              <a:buChar char="-"/>
            </a:pP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te interesan tanto el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como el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deberías plantearte convertirte en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desarrollador·a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Full-</a:t>
            </a:r>
            <a:r>
              <a:rPr lang="es-E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El desarrollador Full-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está a cargo tanto del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como del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 necesita saber cómo funciona la web a todos los niveles para determinar cómo se van a coordinar la parte cliente y la parte servidor. Para alcanzar este nivel de experiencia hace falta más tiempo, claro, puesto que hay más que aprender. 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06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Dicho de una forma más informal, es el que trabaja detrás del escenario, moviendo los hilos para que todo salga bien.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0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mtClean="0"/>
              <a:t>Sin Back, </a:t>
            </a:r>
            <a:r>
              <a:rPr lang="es-CO" dirty="0" smtClean="0"/>
              <a:t>No hay Front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8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338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776864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9/02/2022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83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77686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9/02/2022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699000" y="1"/>
            <a:ext cx="444500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9/02/2022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9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9/02/2022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699000" y="1"/>
            <a:ext cx="444500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9/02/2022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9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C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25855-FD75-467C-BECD-0927F9A0E82A}" type="datetimeFigureOut">
              <a:rPr lang="es-CO" smtClean="0"/>
              <a:pPr/>
              <a:t>9/02/2022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0000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B050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C000"/>
        </a:buClr>
        <a:buFont typeface="Arial" pitchFamily="34" charset="0"/>
        <a:buChar char="◘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7030A0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78688" cy="1470025"/>
          </a:xfrm>
        </p:spPr>
        <p:txBody>
          <a:bodyPr/>
          <a:lstStyle/>
          <a:p>
            <a:r>
              <a:rPr lang="es-CO" sz="6600" dirty="0" err="1" smtClean="0"/>
              <a:t>Backend</a:t>
            </a:r>
            <a:r>
              <a:rPr lang="es-CO" sz="6600" dirty="0" smtClean="0"/>
              <a:t> </a:t>
            </a:r>
            <a:r>
              <a:rPr lang="es-CO" sz="6600" dirty="0" err="1" smtClean="0"/>
              <a:t>Development</a:t>
            </a:r>
            <a:endParaRPr lang="es-CO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5760640" cy="622920"/>
          </a:xfrm>
        </p:spPr>
        <p:txBody>
          <a:bodyPr/>
          <a:lstStyle/>
          <a:p>
            <a:r>
              <a:rPr lang="es-CO" dirty="0" smtClean="0"/>
              <a:t>Desarrollo </a:t>
            </a:r>
            <a:r>
              <a:rPr lang="es-CO" dirty="0" err="1" smtClean="0"/>
              <a:t>Backend</a:t>
            </a:r>
            <a:endParaRPr lang="es-CO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949280"/>
            <a:ext cx="242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Julio Cesar Robles Uribe</a:t>
            </a:r>
            <a:endParaRPr lang="es-CO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237312"/>
            <a:ext cx="2001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rgbClr val="0070C0"/>
                </a:solidFill>
              </a:rPr>
              <a:t>Arquitecto de Soluciones</a:t>
            </a:r>
            <a:endParaRPr lang="es-CO" sz="1400" dirty="0">
              <a:solidFill>
                <a:srgbClr val="0070C0"/>
              </a:solidFill>
            </a:endParaRPr>
          </a:p>
        </p:txBody>
      </p:sp>
      <p:pic>
        <p:nvPicPr>
          <p:cNvPr id="4100" name="Picture 4" descr="Gears vector clip art | Free 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728" y="3336709"/>
            <a:ext cx="3554760" cy="355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Backend</a:t>
            </a:r>
            <a:r>
              <a:rPr lang="es-CO" dirty="0" smtClean="0"/>
              <a:t> </a:t>
            </a:r>
            <a:r>
              <a:rPr lang="es-CO" dirty="0" err="1" smtClean="0"/>
              <a:t>Development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86187"/>
          </a:xfrm>
        </p:spPr>
        <p:txBody>
          <a:bodyPr>
            <a:normAutofit/>
          </a:bodyPr>
          <a:lstStyle/>
          <a:p>
            <a:r>
              <a:rPr lang="es-CO" dirty="0"/>
              <a:t>Un </a:t>
            </a:r>
            <a:r>
              <a:rPr lang="es-CO" dirty="0" err="1"/>
              <a:t>desarollador</a:t>
            </a:r>
            <a:r>
              <a:rPr lang="es-CO" dirty="0"/>
              <a:t> Back </a:t>
            </a:r>
            <a:r>
              <a:rPr lang="es-CO" dirty="0" err="1"/>
              <a:t>End</a:t>
            </a:r>
            <a:r>
              <a:rPr lang="es-CO" dirty="0"/>
              <a:t> es </a:t>
            </a:r>
            <a:r>
              <a:rPr lang="es-CO" dirty="0" smtClean="0"/>
              <a:t>el que </a:t>
            </a:r>
            <a:r>
              <a:rPr lang="es-CO" dirty="0"/>
              <a:t>trabaja del lado del servidor. Permitiendo que todo lo que vemos cuando interactuamos con una aplicación o sitio web, funcione. </a:t>
            </a:r>
            <a:endParaRPr lang="es-CO" dirty="0" smtClean="0"/>
          </a:p>
        </p:txBody>
      </p:sp>
      <p:pic>
        <p:nvPicPr>
          <p:cNvPr id="2052" name="Picture 4" descr="Qué es un backend en una app móvil? Te explicamos lo que es - Owi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736197"/>
            <a:ext cx="5832648" cy="305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21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Backend</a:t>
            </a:r>
            <a:r>
              <a:rPr lang="es-CO" dirty="0" smtClean="0"/>
              <a:t> </a:t>
            </a:r>
            <a:r>
              <a:rPr lang="es-CO" dirty="0" err="1" smtClean="0"/>
              <a:t>Development</a:t>
            </a:r>
            <a:endParaRPr lang="es-CO" dirty="0"/>
          </a:p>
        </p:txBody>
      </p:sp>
      <p:pic>
        <p:nvPicPr>
          <p:cNvPr id="3074" name="Picture 2" descr="Qué es Backend y Frontend? | EDte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515" y="1326568"/>
            <a:ext cx="5526970" cy="552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72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O" dirty="0" smtClean="0"/>
              <a:t>Preguntas?</a:t>
            </a:r>
            <a:endParaRPr lang="es-CO" dirty="0"/>
          </a:p>
        </p:txBody>
      </p:sp>
      <p:pic>
        <p:nvPicPr>
          <p:cNvPr id="4098" name="Picture 2" descr="D:\Proyectos\Framework\Supports\Images\icono_ayuda_genera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3284984"/>
            <a:ext cx="3240360" cy="3240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2743200"/>
            <a:ext cx="60198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HeroicExtremeRightFacing"/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cap="all" dirty="0" smtClean="0">
                <a:ln w="0"/>
                <a:solidFill>
                  <a:srgbClr val="0066CC">
                    <a:alpha val="74000"/>
                  </a:srgbClr>
                </a:solidFill>
                <a:effectLst>
                  <a:reflection blurRad="12700" stA="50000" endPos="50000" dist="5000" dir="5400000" sy="-100000" rotWithShape="0"/>
                </a:effectLst>
                <a:latin typeface="Berlin Sans FB Demi" pitchFamily="34" charset="0"/>
              </a:rPr>
              <a:t>Gracias!!!</a:t>
            </a:r>
            <a:endParaRPr lang="en-US" sz="6600" b="1" cap="all" dirty="0">
              <a:ln w="0"/>
              <a:solidFill>
                <a:srgbClr val="0066CC">
                  <a:alpha val="74000"/>
                </a:srgbClr>
              </a:solidFill>
              <a:effectLst>
                <a:reflection blurRad="12700" stA="50000" endPos="50000" dist="5000" dir="5400000" sy="-100000" rotWithShape="0"/>
              </a:effectLst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Horario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025871"/>
              </p:ext>
            </p:extLst>
          </p:nvPr>
        </p:nvGraphicFramePr>
        <p:xfrm>
          <a:off x="457200" y="1578206"/>
          <a:ext cx="4680520" cy="370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Worksheet" r:id="rId3" imgW="1457396" imgH="1152698" progId="Excel.Sheet.12">
                  <p:embed/>
                </p:oleObj>
              </mc:Choice>
              <mc:Fallback>
                <p:oleObj name="Worksheet" r:id="rId3" imgW="1457396" imgH="115269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578206"/>
                        <a:ext cx="4680520" cy="370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8" descr="Chronometer free vector icons designed by Good Ware | Vector icon design,  Vector free, Vector icons">
            <a:extLst>
              <a:ext uri="{FF2B5EF4-FFF2-40B4-BE49-F238E27FC236}">
                <a16:creationId xmlns:a16="http://schemas.microsoft.com/office/drawing/2014/main" xmlns="" id="{8D9A8D73-BE96-428E-BD83-4798528E1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732" y="1700808"/>
            <a:ext cx="3062068" cy="306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67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Presentación personal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72386" cy="3759946"/>
          </a:xfrm>
        </p:spPr>
        <p:txBody>
          <a:bodyPr>
            <a:noAutofit/>
          </a:bodyPr>
          <a:lstStyle/>
          <a:p>
            <a:pPr marL="285750" indent="-285750">
              <a:spcAft>
                <a:spcPts val="600"/>
              </a:spcAft>
            </a:pPr>
            <a:r>
              <a:rPr lang="es-CO" sz="2400" dirty="0"/>
              <a:t>Arquitecto de Soluciones </a:t>
            </a:r>
            <a:r>
              <a:rPr lang="es-CO" sz="2400" dirty="0" err="1"/>
              <a:t>.Net</a:t>
            </a:r>
            <a:endParaRPr lang="es-CO" sz="2400" dirty="0"/>
          </a:p>
          <a:p>
            <a:pPr marL="285750" indent="-285750">
              <a:spcAft>
                <a:spcPts val="600"/>
              </a:spcAft>
            </a:pPr>
            <a:r>
              <a:rPr lang="es-CO" sz="2400" dirty="0" err="1"/>
              <a:t>DevOps</a:t>
            </a:r>
            <a:r>
              <a:rPr lang="es-CO" sz="2400" dirty="0"/>
              <a:t> </a:t>
            </a:r>
            <a:r>
              <a:rPr lang="es-CO" sz="2400" dirty="0" err="1"/>
              <a:t>Champion</a:t>
            </a:r>
            <a:r>
              <a:rPr lang="es-CO" sz="2400" dirty="0"/>
              <a:t> – </a:t>
            </a:r>
            <a:r>
              <a:rPr lang="es-CO" sz="2400" dirty="0" err="1"/>
              <a:t>Azure</a:t>
            </a:r>
            <a:r>
              <a:rPr lang="es-CO" sz="2400" dirty="0"/>
              <a:t> </a:t>
            </a:r>
            <a:r>
              <a:rPr lang="es-CO" sz="2400" dirty="0" err="1"/>
              <a:t>DevOps</a:t>
            </a:r>
            <a:endParaRPr lang="es-CO" sz="2400" dirty="0"/>
          </a:p>
          <a:p>
            <a:pPr marL="285750" indent="-285750">
              <a:spcAft>
                <a:spcPts val="600"/>
              </a:spcAft>
            </a:pPr>
            <a:r>
              <a:rPr lang="es-CO" sz="2400" dirty="0"/>
              <a:t>QA </a:t>
            </a:r>
            <a:r>
              <a:rPr lang="es-CO" sz="2400" dirty="0" err="1"/>
              <a:t>Engineer</a:t>
            </a:r>
            <a:endParaRPr lang="es-CO" sz="2400" dirty="0"/>
          </a:p>
          <a:p>
            <a:pPr marL="285750" indent="-285750">
              <a:spcAft>
                <a:spcPts val="600"/>
              </a:spcAft>
            </a:pPr>
            <a:r>
              <a:rPr lang="es-CO" sz="2400" dirty="0" err="1"/>
              <a:t>Support</a:t>
            </a:r>
            <a:r>
              <a:rPr lang="es-CO" sz="2400" dirty="0"/>
              <a:t> </a:t>
            </a:r>
            <a:r>
              <a:rPr lang="es-CO" sz="2400" dirty="0" err="1"/>
              <a:t>Engineer</a:t>
            </a:r>
            <a:endParaRPr lang="es-CO" sz="2400" dirty="0"/>
          </a:p>
          <a:p>
            <a:pPr marL="285750" indent="-285750">
              <a:spcAft>
                <a:spcPts val="600"/>
              </a:spcAft>
            </a:pPr>
            <a:r>
              <a:rPr lang="es-CO" sz="2400" dirty="0"/>
              <a:t>Senior </a:t>
            </a:r>
            <a:r>
              <a:rPr lang="es-CO" sz="2400" dirty="0" err="1"/>
              <a:t>Developer</a:t>
            </a:r>
            <a:endParaRPr lang="es-CO" sz="2400" dirty="0"/>
          </a:p>
          <a:p>
            <a:pPr marL="285750" indent="-285750">
              <a:spcAft>
                <a:spcPts val="600"/>
              </a:spcAft>
            </a:pPr>
            <a:r>
              <a:rPr lang="es-CO" sz="2400" dirty="0" err="1"/>
              <a:t>Technical</a:t>
            </a:r>
            <a:r>
              <a:rPr lang="es-CO" sz="2400" dirty="0"/>
              <a:t> Lead</a:t>
            </a:r>
          </a:p>
          <a:p>
            <a:pPr marL="285750" indent="-285750">
              <a:spcAft>
                <a:spcPts val="600"/>
              </a:spcAft>
            </a:pPr>
            <a:r>
              <a:rPr lang="es-CO" sz="2400" dirty="0"/>
              <a:t>Consultor TI</a:t>
            </a:r>
          </a:p>
          <a:p>
            <a:pPr marL="285750" indent="-285750">
              <a:spcAft>
                <a:spcPts val="600"/>
              </a:spcAft>
            </a:pPr>
            <a:r>
              <a:rPr lang="es-CO" sz="2400" dirty="0"/>
              <a:t>Profesor </a:t>
            </a:r>
            <a:r>
              <a:rPr lang="es-CO" sz="2400" dirty="0" smtClean="0"/>
              <a:t>Universitario</a:t>
            </a:r>
            <a:endParaRPr lang="es-CO" sz="2400" dirty="0"/>
          </a:p>
        </p:txBody>
      </p:sp>
      <p:pic>
        <p:nvPicPr>
          <p:cNvPr id="16" name="Picture 15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xmlns="" id="{5DC97C0D-EB9B-4F0B-93EF-0D1AFD5A62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891" y="1600201"/>
            <a:ext cx="3257354" cy="36576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B3A3CA4-03A7-4CAF-9E47-6B8D04208568}"/>
              </a:ext>
            </a:extLst>
          </p:cNvPr>
          <p:cNvSpPr txBox="1"/>
          <p:nvPr/>
        </p:nvSpPr>
        <p:spPr>
          <a:xfrm>
            <a:off x="6250003" y="5360147"/>
            <a:ext cx="1645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O" sz="2400" dirty="0">
                <a:solidFill>
                  <a:srgbClr val="0070C0"/>
                </a:solidFill>
              </a:rPr>
              <a:t>Julio Robles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7F4DB09-ECAD-411E-957C-E734FFFF3CD0}"/>
              </a:ext>
            </a:extLst>
          </p:cNvPr>
          <p:cNvSpPr txBox="1"/>
          <p:nvPr/>
        </p:nvSpPr>
        <p:spPr>
          <a:xfrm>
            <a:off x="5596206" y="5894950"/>
            <a:ext cx="3547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rgbClr val="FF0000"/>
              </a:buClr>
            </a:pPr>
            <a:r>
              <a:rPr lang="es-CO" sz="2400" b="1" dirty="0">
                <a:solidFill>
                  <a:schemeClr val="accent2"/>
                </a:solidFill>
              </a:rPr>
              <a:t>30 Años de experiencia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Presentación personal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72386" cy="3759946"/>
          </a:xfrm>
        </p:spPr>
        <p:txBody>
          <a:bodyPr>
            <a:noAutofit/>
          </a:bodyPr>
          <a:lstStyle/>
          <a:p>
            <a:pPr marL="285750" indent="-285750">
              <a:spcAft>
                <a:spcPts val="600"/>
              </a:spcAft>
            </a:pPr>
            <a:r>
              <a:rPr lang="es-CO" sz="2400" dirty="0" smtClean="0"/>
              <a:t>Nombre Completo</a:t>
            </a:r>
            <a:endParaRPr lang="es-CO" sz="2400" dirty="0"/>
          </a:p>
          <a:p>
            <a:pPr marL="285750" indent="-285750">
              <a:spcAft>
                <a:spcPts val="600"/>
              </a:spcAft>
            </a:pPr>
            <a:r>
              <a:rPr lang="es-CO" sz="2400" dirty="0" smtClean="0"/>
              <a:t>Facultad</a:t>
            </a:r>
            <a:r>
              <a:rPr lang="es-CO" sz="2400" dirty="0"/>
              <a:t> </a:t>
            </a:r>
            <a:r>
              <a:rPr lang="en-US" sz="2400" dirty="0"/>
              <a:t>ó</a:t>
            </a:r>
            <a:r>
              <a:rPr lang="es-CO" sz="2400" dirty="0" smtClean="0"/>
              <a:t> Carrera</a:t>
            </a:r>
            <a:endParaRPr lang="es-CO" sz="2400" dirty="0"/>
          </a:p>
          <a:p>
            <a:pPr marL="285750" indent="-285750">
              <a:spcAft>
                <a:spcPts val="600"/>
              </a:spcAft>
            </a:pPr>
            <a:r>
              <a:rPr lang="es-CO" sz="2400" dirty="0" smtClean="0"/>
              <a:t>Semestre</a:t>
            </a:r>
            <a:endParaRPr lang="es-CO" sz="2400" dirty="0"/>
          </a:p>
          <a:p>
            <a:pPr marL="285750" indent="-285750">
              <a:spcAft>
                <a:spcPts val="600"/>
              </a:spcAft>
            </a:pPr>
            <a:r>
              <a:rPr lang="es-CO" sz="2400" dirty="0" smtClean="0"/>
              <a:t>Trabajas?</a:t>
            </a:r>
            <a:endParaRPr lang="es-CO" sz="2400" dirty="0"/>
          </a:p>
          <a:p>
            <a:pPr marL="685800" lvl="1">
              <a:spcAft>
                <a:spcPts val="600"/>
              </a:spcAft>
            </a:pPr>
            <a:r>
              <a:rPr lang="es-CO" sz="2000" dirty="0" smtClean="0"/>
              <a:t>Empresa?</a:t>
            </a:r>
          </a:p>
          <a:p>
            <a:pPr marL="685800" lvl="1">
              <a:spcAft>
                <a:spcPts val="600"/>
              </a:spcAft>
            </a:pPr>
            <a:r>
              <a:rPr lang="es-CO" sz="2000" dirty="0" smtClean="0"/>
              <a:t>Rol o Cargo?</a:t>
            </a:r>
          </a:p>
          <a:p>
            <a:pPr marL="285750" indent="-285750">
              <a:spcAft>
                <a:spcPts val="600"/>
              </a:spcAft>
            </a:pPr>
            <a:r>
              <a:rPr lang="es-CO" sz="2400" dirty="0" smtClean="0"/>
              <a:t>Tiempo de Experiencia en TI</a:t>
            </a:r>
          </a:p>
          <a:p>
            <a:pPr marL="285750" indent="-285750">
              <a:spcAft>
                <a:spcPts val="600"/>
              </a:spcAft>
            </a:pPr>
            <a:r>
              <a:rPr lang="es-CO" sz="2400" dirty="0" smtClean="0"/>
              <a:t>Qué </a:t>
            </a:r>
            <a:r>
              <a:rPr lang="es-CO" sz="2400" smtClean="0"/>
              <a:t>lenguajes conoces?</a:t>
            </a:r>
            <a:endParaRPr lang="es-CO" sz="2400" dirty="0"/>
          </a:p>
          <a:p>
            <a:pPr marL="285750" indent="-285750">
              <a:spcAft>
                <a:spcPts val="600"/>
              </a:spcAft>
            </a:pPr>
            <a:r>
              <a:rPr lang="es-CO" sz="2400" dirty="0" smtClean="0"/>
              <a:t>Qué expectativas tienes con este curso?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49621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Introducción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algn="just"/>
            <a:r>
              <a:rPr lang="es-CO" dirty="0" smtClean="0"/>
              <a:t>En este curso se cubrirán los </a:t>
            </a:r>
            <a:r>
              <a:rPr lang="es-CO" b="1" dirty="0" smtClean="0">
                <a:solidFill>
                  <a:schemeClr val="accent3"/>
                </a:solidFill>
              </a:rPr>
              <a:t>temas básicos</a:t>
            </a:r>
            <a:r>
              <a:rPr lang="es-CO" b="1" dirty="0" smtClean="0"/>
              <a:t> </a:t>
            </a:r>
            <a:r>
              <a:rPr lang="es-CO" dirty="0" smtClean="0"/>
              <a:t>para convertirse en un </a:t>
            </a:r>
            <a:r>
              <a:rPr lang="es-CO" b="1" dirty="0" smtClean="0">
                <a:solidFill>
                  <a:schemeClr val="accent1"/>
                </a:solidFill>
              </a:rPr>
              <a:t>desarrollador </a:t>
            </a:r>
            <a:r>
              <a:rPr lang="es-CO" b="1" dirty="0" err="1" smtClean="0">
                <a:solidFill>
                  <a:schemeClr val="accent1"/>
                </a:solidFill>
              </a:rPr>
              <a:t>backend</a:t>
            </a:r>
            <a:r>
              <a:rPr lang="es-CO" dirty="0" smtClean="0"/>
              <a:t>, con conocimientos aplicados de industria.</a:t>
            </a:r>
          </a:p>
          <a:p>
            <a:pPr>
              <a:buNone/>
            </a:pPr>
            <a:endParaRPr lang="es-CO" dirty="0"/>
          </a:p>
        </p:txBody>
      </p:sp>
      <p:pic>
        <p:nvPicPr>
          <p:cNvPr id="5" name="Picture 4" descr="st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2160" y="4221088"/>
            <a:ext cx="24384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Qué aprenderemos?</a:t>
            </a:r>
            <a:endParaRPr lang="es-CO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09600" y="1417638"/>
            <a:ext cx="4114800" cy="4324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B050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C000"/>
              </a:buClr>
              <a:buFont typeface="Arial" pitchFamily="34" charset="0"/>
              <a:buChar char="◘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7030A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CO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10000"/>
          </a:bodyPr>
          <a:lstStyle/>
          <a:p>
            <a:r>
              <a:rPr lang="es-CO" dirty="0"/>
              <a:t>Fundamentos de Programación</a:t>
            </a:r>
          </a:p>
          <a:p>
            <a:pPr lvl="1"/>
            <a:r>
              <a:rPr lang="es-CO" dirty="0"/>
              <a:t>Técnicas y Prácticas</a:t>
            </a:r>
          </a:p>
          <a:p>
            <a:pPr lvl="2"/>
            <a:r>
              <a:rPr lang="es-CO" dirty="0" err="1"/>
              <a:t>Clean</a:t>
            </a:r>
            <a:r>
              <a:rPr lang="es-CO" dirty="0"/>
              <a:t> </a:t>
            </a:r>
            <a:r>
              <a:rPr lang="es-CO" dirty="0" err="1"/>
              <a:t>Code</a:t>
            </a:r>
            <a:endParaRPr lang="es-CO" dirty="0"/>
          </a:p>
          <a:p>
            <a:pPr lvl="2"/>
            <a:r>
              <a:rPr lang="es-CO" dirty="0"/>
              <a:t>Principios SOLID</a:t>
            </a:r>
          </a:p>
          <a:p>
            <a:pPr lvl="2"/>
            <a:r>
              <a:rPr lang="es-CO" dirty="0" err="1"/>
              <a:t>Patterns</a:t>
            </a:r>
            <a:r>
              <a:rPr lang="es-CO" dirty="0"/>
              <a:t> and </a:t>
            </a:r>
            <a:r>
              <a:rPr lang="es-CO" dirty="0" err="1"/>
              <a:t>Best</a:t>
            </a:r>
            <a:r>
              <a:rPr lang="es-CO" dirty="0"/>
              <a:t> </a:t>
            </a:r>
            <a:r>
              <a:rPr lang="es-CO" dirty="0" err="1"/>
              <a:t>Practices</a:t>
            </a:r>
            <a:endParaRPr lang="es-CO" dirty="0"/>
          </a:p>
          <a:p>
            <a:pPr lvl="2"/>
            <a:r>
              <a:rPr lang="es-CO" dirty="0" err="1"/>
              <a:t>Antipatrones</a:t>
            </a:r>
            <a:endParaRPr lang="es-CO" dirty="0"/>
          </a:p>
          <a:p>
            <a:pPr lvl="2"/>
            <a:r>
              <a:rPr lang="es-CO" dirty="0"/>
              <a:t>Técnicas de refactorización</a:t>
            </a:r>
          </a:p>
          <a:p>
            <a:pPr lvl="1"/>
            <a:r>
              <a:rPr lang="es-CO" dirty="0" err="1"/>
              <a:t>Testing</a:t>
            </a:r>
            <a:endParaRPr lang="es-CO" dirty="0"/>
          </a:p>
          <a:p>
            <a:pPr lvl="2"/>
            <a:r>
              <a:rPr lang="es-CO" dirty="0"/>
              <a:t>TDD/BDD</a:t>
            </a:r>
          </a:p>
          <a:p>
            <a:pPr lvl="2"/>
            <a:r>
              <a:rPr lang="es-CO" dirty="0" err="1"/>
              <a:t>Unit</a:t>
            </a:r>
            <a:r>
              <a:rPr lang="es-CO" dirty="0"/>
              <a:t> </a:t>
            </a:r>
            <a:r>
              <a:rPr lang="es-CO" dirty="0" err="1"/>
              <a:t>testing</a:t>
            </a:r>
            <a:endParaRPr lang="es-CO" dirty="0"/>
          </a:p>
          <a:p>
            <a:pPr lvl="2"/>
            <a:r>
              <a:rPr lang="es-CO" dirty="0" err="1"/>
              <a:t>Component</a:t>
            </a:r>
            <a:r>
              <a:rPr lang="es-CO" dirty="0"/>
              <a:t> </a:t>
            </a:r>
            <a:r>
              <a:rPr lang="es-CO" dirty="0" err="1"/>
              <a:t>Testing</a:t>
            </a:r>
            <a:endParaRPr lang="es-CO" dirty="0"/>
          </a:p>
          <a:p>
            <a:pPr lvl="2"/>
            <a:r>
              <a:rPr lang="es-CO" dirty="0" err="1"/>
              <a:t>Mutation</a:t>
            </a:r>
            <a:r>
              <a:rPr lang="es-CO" dirty="0"/>
              <a:t> </a:t>
            </a:r>
            <a:r>
              <a:rPr lang="es-CO" dirty="0" err="1" smtClean="0"/>
              <a:t>Testing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Qué aprenderemos?</a:t>
            </a:r>
            <a:endParaRPr lang="es-CO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Arquitectura</a:t>
            </a:r>
            <a:r>
              <a:rPr lang="en-US" dirty="0"/>
              <a:t> de </a:t>
            </a:r>
            <a:r>
              <a:rPr lang="en-US" dirty="0" err="1"/>
              <a:t>Proyectos</a:t>
            </a:r>
            <a:endParaRPr lang="en-US" dirty="0"/>
          </a:p>
          <a:p>
            <a:pPr lvl="1"/>
            <a:r>
              <a:rPr lang="en-US" dirty="0" smtClean="0"/>
              <a:t>Layers </a:t>
            </a:r>
            <a:r>
              <a:rPr lang="en-US" dirty="0"/>
              <a:t>and Services</a:t>
            </a:r>
          </a:p>
          <a:p>
            <a:r>
              <a:rPr lang="en-US" dirty="0" smtClean="0"/>
              <a:t>APIs</a:t>
            </a:r>
            <a:endParaRPr lang="en-US" dirty="0"/>
          </a:p>
          <a:p>
            <a:pPr lvl="1"/>
            <a:r>
              <a:rPr lang="en-US" dirty="0" smtClean="0"/>
              <a:t>APIs </a:t>
            </a:r>
            <a:r>
              <a:rPr lang="en-US" dirty="0"/>
              <a:t>REST (</a:t>
            </a:r>
            <a:r>
              <a:rPr lang="en-US" dirty="0" err="1"/>
              <a:t>.Net</a:t>
            </a:r>
            <a:r>
              <a:rPr lang="en-US" dirty="0"/>
              <a:t> Core)</a:t>
            </a:r>
          </a:p>
          <a:p>
            <a:pPr lvl="1"/>
            <a:r>
              <a:rPr lang="en-US" dirty="0" err="1" smtClean="0"/>
              <a:t>Apis</a:t>
            </a:r>
            <a:r>
              <a:rPr lang="en-US" dirty="0" smtClean="0"/>
              <a:t> </a:t>
            </a:r>
            <a:r>
              <a:rPr lang="en-US" dirty="0" err="1"/>
              <a:t>Asincronicos</a:t>
            </a:r>
            <a:endParaRPr lang="en-US" dirty="0"/>
          </a:p>
          <a:p>
            <a:r>
              <a:rPr lang="en-US" dirty="0" err="1" smtClean="0"/>
              <a:t>Contenedores</a:t>
            </a:r>
            <a:r>
              <a:rPr lang="en-US" dirty="0" smtClean="0"/>
              <a:t> </a:t>
            </a:r>
            <a:r>
              <a:rPr lang="en-US" dirty="0"/>
              <a:t>y </a:t>
            </a:r>
            <a:r>
              <a:rPr lang="en-US" dirty="0" err="1"/>
              <a:t>maquinas</a:t>
            </a:r>
            <a:r>
              <a:rPr lang="en-US" dirty="0"/>
              <a:t> </a:t>
            </a:r>
            <a:r>
              <a:rPr lang="en-US" dirty="0" err="1"/>
              <a:t>virtuales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Docker </a:t>
            </a:r>
            <a:endParaRPr lang="en-US" dirty="0"/>
          </a:p>
          <a:p>
            <a:pPr lvl="1"/>
            <a:r>
              <a:rPr lang="en-US" dirty="0" err="1" smtClean="0"/>
              <a:t>VirtualBox</a:t>
            </a:r>
            <a:endParaRPr lang="en-US" dirty="0" smtClean="0"/>
          </a:p>
          <a:p>
            <a:r>
              <a:rPr lang="en-US" dirty="0"/>
              <a:t>Bases de </a:t>
            </a:r>
            <a:r>
              <a:rPr lang="en-US" dirty="0" err="1"/>
              <a:t>datos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SQL</a:t>
            </a:r>
            <a:r>
              <a:rPr lang="en-US"/>
              <a:t>: </a:t>
            </a:r>
            <a:r>
              <a:rPr lang="en-US" smtClean="0"/>
              <a:t>MS </a:t>
            </a:r>
            <a:r>
              <a:rPr lang="en-US" smtClean="0"/>
              <a:t>SQL Server</a:t>
            </a:r>
            <a:endParaRPr lang="en-US" dirty="0"/>
          </a:p>
          <a:p>
            <a:pPr lvl="1"/>
            <a:r>
              <a:rPr lang="en-US" dirty="0" err="1"/>
              <a:t>NonSQL</a:t>
            </a:r>
            <a:r>
              <a:rPr lang="en-US" dirty="0"/>
              <a:t> </a:t>
            </a:r>
            <a:r>
              <a:rPr lang="en-US" dirty="0" err="1" smtClean="0"/>
              <a:t>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Pre-Requisitos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44428"/>
          </a:xfrm>
        </p:spPr>
        <p:txBody>
          <a:bodyPr>
            <a:noAutofit/>
          </a:bodyPr>
          <a:lstStyle/>
          <a:p>
            <a:r>
              <a:rPr lang="es-CO" sz="2800" dirty="0" smtClean="0"/>
              <a:t>Conocimientos</a:t>
            </a:r>
          </a:p>
          <a:p>
            <a:pPr lvl="1"/>
            <a:r>
              <a:rPr lang="es-CO" sz="2000" dirty="0" smtClean="0"/>
              <a:t>Conocimientos básicos de programación</a:t>
            </a:r>
          </a:p>
          <a:p>
            <a:pPr lvl="1"/>
            <a:r>
              <a:rPr lang="es-CO" sz="2000" dirty="0" smtClean="0"/>
              <a:t>Conocimiento básico de sentencias SQL</a:t>
            </a:r>
          </a:p>
          <a:p>
            <a:pPr lvl="1"/>
            <a:r>
              <a:rPr lang="es-CO" sz="2000" dirty="0" smtClean="0"/>
              <a:t>Conocimiento de </a:t>
            </a:r>
            <a:r>
              <a:rPr lang="es-CO" sz="2000" dirty="0" err="1" smtClean="0"/>
              <a:t>Git</a:t>
            </a:r>
            <a:r>
              <a:rPr lang="es-CO" sz="2000" dirty="0" smtClean="0"/>
              <a:t> / </a:t>
            </a:r>
            <a:r>
              <a:rPr lang="es-CO" sz="2000" dirty="0" err="1" smtClean="0"/>
              <a:t>Git</a:t>
            </a:r>
            <a:r>
              <a:rPr lang="es-CO" sz="2000" dirty="0" smtClean="0"/>
              <a:t> </a:t>
            </a:r>
            <a:r>
              <a:rPr lang="es-CO" sz="2000" dirty="0" err="1" smtClean="0"/>
              <a:t>Flow</a:t>
            </a:r>
            <a:endParaRPr lang="es-CO" sz="2000" dirty="0"/>
          </a:p>
          <a:p>
            <a:r>
              <a:rPr lang="es-CO" sz="2400" dirty="0" smtClean="0"/>
              <a:t>Herramientas</a:t>
            </a:r>
          </a:p>
          <a:p>
            <a:pPr lvl="1"/>
            <a:r>
              <a:rPr lang="es-CO" sz="2000" dirty="0" smtClean="0"/>
              <a:t>Visual Studio </a:t>
            </a:r>
            <a:r>
              <a:rPr lang="es-CO" sz="2000" dirty="0" err="1" smtClean="0"/>
              <a:t>Code</a:t>
            </a:r>
            <a:endParaRPr lang="es-CO" sz="2000" dirty="0" smtClean="0"/>
          </a:p>
          <a:p>
            <a:pPr lvl="1"/>
            <a:r>
              <a:rPr lang="es-CO" sz="2000" dirty="0" err="1" smtClean="0"/>
              <a:t>Git</a:t>
            </a:r>
            <a:endParaRPr lang="es-CO" sz="2000" dirty="0" smtClean="0"/>
          </a:p>
          <a:p>
            <a:pPr lvl="1"/>
            <a:r>
              <a:rPr lang="es-CO" sz="2000" dirty="0" err="1" smtClean="0"/>
              <a:t>Github</a:t>
            </a:r>
            <a:r>
              <a:rPr lang="es-CO" sz="2000" dirty="0" smtClean="0"/>
              <a:t> Desktop</a:t>
            </a:r>
          </a:p>
        </p:txBody>
      </p:sp>
      <p:pic>
        <p:nvPicPr>
          <p:cNvPr id="3074" name="Picture 2" descr="Primeros pasos con Visual Studio Code para PowerShell - Sobrebi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38" y="4912568"/>
            <a:ext cx="365759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ile:Github-desktop-logo-symbol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848" y="51411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 for Windo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559" y="5096136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Frontend, Backend or </a:t>
            </a:r>
            <a:r>
              <a:rPr lang="en-US" dirty="0" err="1" smtClean="0"/>
              <a:t>FullStack</a:t>
            </a:r>
            <a:r>
              <a:rPr lang="en-US" dirty="0" smtClean="0"/>
              <a:t> Developers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Frontend</a:t>
            </a:r>
            <a:r>
              <a:rPr lang="en-US" dirty="0" smtClean="0"/>
              <a:t>: S</a:t>
            </a:r>
            <a:r>
              <a:rPr lang="es-ES" dirty="0" smtClean="0"/>
              <a:t>e </a:t>
            </a:r>
            <a:r>
              <a:rPr lang="es-ES" dirty="0"/>
              <a:t>encarga de la composición, diseño e interactividad usando HTML, CSS y </a:t>
            </a:r>
            <a:r>
              <a:rPr lang="es-ES" dirty="0" smtClean="0"/>
              <a:t>JavaScript.</a:t>
            </a:r>
          </a:p>
          <a:p>
            <a:r>
              <a:rPr lang="es-ES" b="1" dirty="0" err="1" smtClean="0"/>
              <a:t>Backend</a:t>
            </a:r>
            <a:r>
              <a:rPr lang="es-ES" b="1" dirty="0" smtClean="0"/>
              <a:t>:</a:t>
            </a:r>
            <a:r>
              <a:rPr lang="es-ES" dirty="0" smtClean="0"/>
              <a:t> Se </a:t>
            </a:r>
            <a:r>
              <a:rPr lang="es-ES" dirty="0"/>
              <a:t>encarga de lo que no se ve, es decir, dónde se </a:t>
            </a:r>
            <a:r>
              <a:rPr lang="es-ES" dirty="0" smtClean="0"/>
              <a:t>procesan y se almacenan </a:t>
            </a:r>
            <a:r>
              <a:rPr lang="es-ES" dirty="0"/>
              <a:t>los </a:t>
            </a:r>
            <a:r>
              <a:rPr lang="es-ES" dirty="0" smtClean="0"/>
              <a:t>datos</a:t>
            </a:r>
            <a:r>
              <a:rPr lang="es-ES" dirty="0"/>
              <a:t> </a:t>
            </a:r>
            <a:r>
              <a:rPr lang="es-ES" dirty="0" smtClean="0"/>
              <a:t>que </a:t>
            </a:r>
            <a:r>
              <a:rPr lang="es-ES" smtClean="0"/>
              <a:t>utiliza el </a:t>
            </a:r>
            <a:r>
              <a:rPr lang="es-ES" dirty="0" smtClean="0"/>
              <a:t>Front.</a:t>
            </a:r>
          </a:p>
          <a:p>
            <a:r>
              <a:rPr lang="es-ES" b="1" dirty="0" err="1" smtClean="0"/>
              <a:t>Fullstack</a:t>
            </a:r>
            <a:r>
              <a:rPr lang="es-ES" dirty="0"/>
              <a:t>: está a cargo tanto del </a:t>
            </a:r>
            <a:r>
              <a:rPr lang="es-ES" dirty="0" err="1"/>
              <a:t>Frontend</a:t>
            </a:r>
            <a:r>
              <a:rPr lang="es-ES" dirty="0"/>
              <a:t> como del </a:t>
            </a:r>
            <a:r>
              <a:rPr lang="es-ES" dirty="0" err="1" smtClean="0"/>
              <a:t>Backend</a:t>
            </a:r>
            <a:r>
              <a:rPr lang="es-ES" dirty="0"/>
              <a:t>.</a:t>
            </a:r>
            <a:endParaRPr lang="es-E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321</Words>
  <Application>Microsoft Office PowerPoint</Application>
  <PresentationFormat>On-screen Show (4:3)</PresentationFormat>
  <Paragraphs>80</Paragraphs>
  <Slides>13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Berlin Sans FB Demi</vt:lpstr>
      <vt:lpstr>Calibri</vt:lpstr>
      <vt:lpstr>Wingdings</vt:lpstr>
      <vt:lpstr>Office Theme</vt:lpstr>
      <vt:lpstr>Worksheet</vt:lpstr>
      <vt:lpstr>Backend Development</vt:lpstr>
      <vt:lpstr>Horario</vt:lpstr>
      <vt:lpstr>Presentación personal</vt:lpstr>
      <vt:lpstr>Presentación personal</vt:lpstr>
      <vt:lpstr>Introducción</vt:lpstr>
      <vt:lpstr>Qué aprenderemos?</vt:lpstr>
      <vt:lpstr>Qué aprenderemos?</vt:lpstr>
      <vt:lpstr>Pre-Requisitos</vt:lpstr>
      <vt:lpstr>Frontend, Backend or FullStack Developers</vt:lpstr>
      <vt:lpstr>Backend Development</vt:lpstr>
      <vt:lpstr>Backend Development</vt:lpstr>
      <vt:lpstr>Preguntas?</vt:lpstr>
      <vt:lpstr>PowerPoint Presentation</vt:lpstr>
    </vt:vector>
  </TitlesOfParts>
  <Company>Jucer Co.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Julio Cesar Robles Uribe</dc:creator>
  <cp:lastModifiedBy>Julio Robles</cp:lastModifiedBy>
  <cp:revision>120</cp:revision>
  <dcterms:created xsi:type="dcterms:W3CDTF">2011-09-09T02:56:43Z</dcterms:created>
  <dcterms:modified xsi:type="dcterms:W3CDTF">2022-02-09T21:25:33Z</dcterms:modified>
</cp:coreProperties>
</file>