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99" r:id="rId4"/>
    <p:sldId id="300" r:id="rId5"/>
    <p:sldId id="302" r:id="rId6"/>
    <p:sldId id="301" r:id="rId7"/>
    <p:sldId id="303" r:id="rId8"/>
    <p:sldId id="304" r:id="rId9"/>
    <p:sldId id="305" r:id="rId10"/>
    <p:sldId id="306" r:id="rId11"/>
    <p:sldId id="307" r:id="rId12"/>
    <p:sldId id="308" r:id="rId13"/>
    <p:sldId id="296" r:id="rId14"/>
    <p:sldId id="309" r:id="rId15"/>
    <p:sldId id="310" r:id="rId16"/>
    <p:sldId id="313" r:id="rId17"/>
    <p:sldId id="311" r:id="rId18"/>
    <p:sldId id="314" r:id="rId19"/>
    <p:sldId id="312" r:id="rId20"/>
    <p:sldId id="317" r:id="rId21"/>
    <p:sldId id="315" r:id="rId22"/>
    <p:sldId id="316" r:id="rId23"/>
    <p:sldId id="276" r:id="rId24"/>
    <p:sldId id="277" r:id="rId2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77289" autoAdjust="0"/>
  </p:normalViewPr>
  <p:slideViewPr>
    <p:cSldViewPr>
      <p:cViewPr varScale="1">
        <p:scale>
          <a:sx n="57" d="100"/>
          <a:sy n="57" d="100"/>
        </p:scale>
        <p:origin x="-177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22/07/2015</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s-CO" b="1" dirty="0" smtClean="0"/>
              <a:t>Patrones de Arquitectura: </a:t>
            </a:r>
            <a:r>
              <a:rPr lang="es-CO" dirty="0" smtClean="0"/>
              <a:t>Proveen un conjunto de subsistemas predefinidos que especifican sus responsabilidades e incluyen reglas y guías para organizar las relaciones entre ellos. </a:t>
            </a:r>
          </a:p>
          <a:p>
            <a:pPr lvl="0"/>
            <a:r>
              <a:rPr lang="es-CO" b="1" dirty="0" smtClean="0"/>
              <a:t>Patrones de Diseño: </a:t>
            </a:r>
            <a:r>
              <a:rPr lang="es-CO" dirty="0" smtClean="0"/>
              <a:t>Describen una estructura de componentes que se comunican para resolver un problema general de diseño en un contexto particular. Son  muy útiles para crear un diseño orientado a objetos reutilizable.</a:t>
            </a:r>
          </a:p>
          <a:p>
            <a:pPr lvl="0"/>
            <a:r>
              <a:rPr lang="es-CO" b="1" dirty="0" smtClean="0"/>
              <a:t>Patrones de Implementación: </a:t>
            </a:r>
            <a:r>
              <a:rPr lang="es-CO" dirty="0" smtClean="0"/>
              <a:t>Especifican de forma detallada la implementación de un componente o subsistema, que aplica para una plataforma o lenguaje en particular.</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16</a:t>
            </a:fld>
            <a:endParaRPr lang="es-CO"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s-CO" b="1" baseline="0" dirty="0" err="1" smtClean="0"/>
              <a:t>Abstract</a:t>
            </a:r>
            <a:r>
              <a:rPr lang="es-CO" b="1" baseline="0" dirty="0" smtClean="0"/>
              <a:t> </a:t>
            </a:r>
            <a:r>
              <a:rPr lang="es-CO" b="1" baseline="0" dirty="0" err="1" smtClean="0"/>
              <a:t>Factory</a:t>
            </a:r>
            <a:r>
              <a:rPr lang="es-CO" b="1" baseline="0" dirty="0" smtClean="0"/>
              <a:t>:</a:t>
            </a:r>
            <a:r>
              <a:rPr lang="es-CO" b="0" baseline="0" dirty="0" smtClean="0"/>
              <a:t> </a:t>
            </a:r>
            <a:r>
              <a:rPr lang="es-CO" b="0" baseline="0" dirty="0" err="1" smtClean="0"/>
              <a:t>Vehiculo</a:t>
            </a:r>
            <a:r>
              <a:rPr lang="es-CO" b="0" baseline="0" dirty="0" smtClean="0"/>
              <a:t>, </a:t>
            </a:r>
            <a:r>
              <a:rPr lang="es-CO" b="0" baseline="0" dirty="0" err="1" smtClean="0"/>
              <a:t>VehiculodeTransporte</a:t>
            </a:r>
            <a:r>
              <a:rPr lang="es-CO" b="0" baseline="0" dirty="0" smtClean="0"/>
              <a:t>, </a:t>
            </a:r>
            <a:r>
              <a:rPr lang="es-CO" b="0" baseline="0" smtClean="0"/>
              <a:t>Buses,Taxis</a:t>
            </a:r>
            <a:endParaRPr lang="es-CO" b="1" baseline="0" dirty="0" smtClean="0"/>
          </a:p>
        </p:txBody>
      </p:sp>
      <p:sp>
        <p:nvSpPr>
          <p:cNvPr id="4" name="Slide Number Placeholder 3"/>
          <p:cNvSpPr>
            <a:spLocks noGrp="1"/>
          </p:cNvSpPr>
          <p:nvPr>
            <p:ph type="sldNum" sz="quarter" idx="10"/>
          </p:nvPr>
        </p:nvSpPr>
        <p:spPr/>
        <p:txBody>
          <a:bodyPr/>
          <a:lstStyle/>
          <a:p>
            <a:fld id="{3461A6AF-5C91-4279-A2A9-5DA981759015}" type="slidenum">
              <a:rPr lang="es-CO" smtClean="0"/>
              <a:pPr/>
              <a:t>20</a:t>
            </a:fld>
            <a:endParaRPr lang="es-CO"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s-CO" sz="1200" kern="1200" dirty="0" smtClean="0">
                <a:solidFill>
                  <a:schemeClr val="tx1"/>
                </a:solidFill>
                <a:latin typeface="+mn-lt"/>
                <a:ea typeface="+mn-ea"/>
                <a:cs typeface="+mn-cs"/>
              </a:rPr>
              <a:t>1. Seguramente sea mejor implementar algo primero y asegurarse de que funciona, para luego utilizar el patrón de diseño para mejorar las flaquezas; esto es cierto, sobre todo, cuando aún no ha identificado todos los detalles del proyecto (si comprende totalmente el dominio y el problema, tal vez sea razonable utilizar patrones desde el principio, de igual modo que tiene sentido utilizar los algoritmos más eficientes desde el comienzo en algunas aplicaciones).</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2. Una vez que aprenda el vocabulario de los patrones de diseño le será más fácil y más rápido comunicarse con otros individuos que también lo conozcan. Por ejemplo, es más fácil decir “ésta es una instancia del patrón </a:t>
            </a:r>
            <a:r>
              <a:rPr lang="es-CO" sz="1200" kern="1200" dirty="0" err="1" smtClean="0">
                <a:solidFill>
                  <a:schemeClr val="tx1"/>
                </a:solidFill>
                <a:latin typeface="+mn-lt"/>
                <a:ea typeface="+mn-ea"/>
                <a:cs typeface="+mn-cs"/>
              </a:rPr>
              <a:t>Visitor</a:t>
            </a:r>
            <a:r>
              <a:rPr lang="es-CO" sz="1200" kern="1200" dirty="0" smtClean="0">
                <a:solidFill>
                  <a:schemeClr val="tx1"/>
                </a:solidFill>
                <a:latin typeface="+mn-lt"/>
                <a:ea typeface="+mn-ea"/>
                <a:cs typeface="+mn-cs"/>
              </a:rPr>
              <a:t>” que “éste es un código que atraviesa una estructura y realiza llamadas de retorno, en tanto que algunos métodos deben estar presentes y son llamados de este modo y en este orden”.</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3. Examine un código o un proyecto de esa naturaleza. ¿Cuáles son sus problemas, cuáles son sus compromisos? ¿Qué le gustaría realizar que, en la actualidad, es muy difícil lograr? A continuación, compruebe una referencia de patrón de diseño y busque los patrones que abordan los temas que le preocupan.</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La referencia más utilizada en el tema de los patrones de diseño es el llamado libro de la “banda de los cuatro”, </a:t>
            </a:r>
            <a:r>
              <a:rPr lang="es-CO" sz="1200" kern="1200" dirty="0" err="1" smtClean="0">
                <a:solidFill>
                  <a:schemeClr val="tx1"/>
                </a:solidFill>
                <a:latin typeface="+mn-lt"/>
                <a:ea typeface="+mn-ea"/>
                <a:cs typeface="+mn-cs"/>
              </a:rPr>
              <a:t>Design</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Patterns</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Elements</a:t>
            </a:r>
            <a:r>
              <a:rPr lang="es-CO" sz="1200" kern="1200" dirty="0" smtClean="0">
                <a:solidFill>
                  <a:schemeClr val="tx1"/>
                </a:solidFill>
                <a:latin typeface="+mn-lt"/>
                <a:ea typeface="+mn-ea"/>
                <a:cs typeface="+mn-cs"/>
              </a:rPr>
              <a:t> of Reusable </a:t>
            </a:r>
            <a:r>
              <a:rPr lang="es-CO" sz="1200" kern="1200" dirty="0" err="1" smtClean="0">
                <a:solidFill>
                  <a:schemeClr val="tx1"/>
                </a:solidFill>
                <a:latin typeface="+mn-lt"/>
                <a:ea typeface="+mn-ea"/>
                <a:cs typeface="+mn-cs"/>
              </a:rPr>
              <a:t>Object-Oriented</a:t>
            </a:r>
            <a:r>
              <a:rPr lang="es-CO" sz="1200" kern="1200" dirty="0" smtClean="0">
                <a:solidFill>
                  <a:schemeClr val="tx1"/>
                </a:solidFill>
                <a:latin typeface="+mn-lt"/>
                <a:ea typeface="+mn-ea"/>
                <a:cs typeface="+mn-cs"/>
              </a:rPr>
              <a:t> Software por Erich Gamma, Richard </a:t>
            </a:r>
            <a:r>
              <a:rPr lang="es-CO" sz="1200" kern="1200" dirty="0" err="1" smtClean="0">
                <a:solidFill>
                  <a:schemeClr val="tx1"/>
                </a:solidFill>
                <a:latin typeface="+mn-lt"/>
                <a:ea typeface="+mn-ea"/>
                <a:cs typeface="+mn-cs"/>
              </a:rPr>
              <a:t>Helm</a:t>
            </a:r>
            <a:r>
              <a:rPr lang="es-CO" sz="1200" kern="1200" dirty="0" smtClean="0">
                <a:solidFill>
                  <a:schemeClr val="tx1"/>
                </a:solidFill>
                <a:latin typeface="+mn-lt"/>
                <a:ea typeface="+mn-ea"/>
                <a:cs typeface="+mn-cs"/>
              </a:rPr>
              <a:t>, Ralph Johnson y John </a:t>
            </a:r>
            <a:r>
              <a:rPr lang="es-CO" sz="1200" kern="1200" dirty="0" err="1" smtClean="0">
                <a:solidFill>
                  <a:schemeClr val="tx1"/>
                </a:solidFill>
                <a:latin typeface="+mn-lt"/>
                <a:ea typeface="+mn-ea"/>
                <a:cs typeface="+mn-cs"/>
              </a:rPr>
              <a:t>Vlissides</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Addison-Wesley</a:t>
            </a:r>
            <a:r>
              <a:rPr lang="es-CO" sz="1200" kern="1200" dirty="0" smtClean="0">
                <a:solidFill>
                  <a:schemeClr val="tx1"/>
                </a:solidFill>
                <a:latin typeface="+mn-lt"/>
                <a:ea typeface="+mn-ea"/>
                <a:cs typeface="+mn-cs"/>
              </a:rPr>
              <a:t>, 1995. Los patrones de diseño son muy populares en la actualidad, por lo que no dejan de aparecer nuevos libros.</a:t>
            </a:r>
          </a:p>
          <a:p>
            <a:r>
              <a:rPr lang="es-CO" sz="1200" kern="1200" dirty="0" smtClean="0">
                <a:solidFill>
                  <a:schemeClr val="tx1"/>
                </a:solidFill>
                <a:latin typeface="+mn-lt"/>
                <a:ea typeface="+mn-ea"/>
                <a:cs typeface="+mn-cs"/>
              </a:rPr>
              <a:t> </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21</a:t>
            </a:fld>
            <a:endParaRPr lang="es-CO"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Si es usted un programador o un diseñador brillante, o dispone de mucho tiempo para acumular experiencia, tal vez pueda hallar o inventar muchos patrones de diseño. Sin embargo, esta no es una manera eficaz de utilizar su tiempo.  No reinvente la rueda.</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22</a:t>
            </a:fld>
            <a:endParaRPr lang="es-CO"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sz="1200" kern="1200" dirty="0" smtClean="0">
                <a:solidFill>
                  <a:schemeClr val="tx1"/>
                </a:solidFill>
                <a:latin typeface="+mn-lt"/>
                <a:ea typeface="+mn-ea"/>
                <a:cs typeface="+mn-cs"/>
              </a:rPr>
              <a:t>Cuando construimos una pieza de software, desde un pequeño utilitario, hasta un sistema completo distribuido, estamos encarando un trabajo de análisis, diseño y desarrollo. Esa actividad puede realizarse en grupo o individualmente. En muchas situaciones, hemos notado que la implementación de una solución, en un caso de diseño o de programación, es similar a otra que hemos adoptado en el pasado. También suele suceder que descubrimos, más adelante, que la solución adoptada para un problema en particular, sea opacada por otra solución no contemplada inicialmente. Cuantas veces nos "despertamos" a una nueva alternativa de implementación, al ver el código o el esquema de la solución de otro producto. Es común encontrar también pistas e ideas interesantes en los artículos y libros que vamos consultando. </a:t>
            </a:r>
          </a:p>
          <a:p>
            <a:r>
              <a:rPr lang="es-CO" sz="1200" kern="1200" dirty="0" smtClean="0">
                <a:solidFill>
                  <a:schemeClr val="tx1"/>
                </a:solidFill>
                <a:latin typeface="+mn-lt"/>
                <a:ea typeface="+mn-ea"/>
                <a:cs typeface="+mn-cs"/>
              </a:rPr>
              <a:t> </a:t>
            </a:r>
          </a:p>
          <a:p>
            <a:r>
              <a:rPr lang="es-CO" sz="1200" kern="1200" dirty="0" smtClean="0">
                <a:solidFill>
                  <a:schemeClr val="tx1"/>
                </a:solidFill>
                <a:latin typeface="+mn-lt"/>
                <a:ea typeface="+mn-ea"/>
                <a:cs typeface="+mn-cs"/>
              </a:rPr>
              <a:t>Siendo la creación de software, una actividad humana que se viene desarrollando desde hace décadas, no es extraño que hayan surgido esquemas de soluciones a problemas planteados anteriormente. Y, ante tanta "crisis del </a:t>
            </a:r>
            <a:r>
              <a:rPr lang="es-CO" sz="1200" kern="1200" dirty="0" err="1" smtClean="0">
                <a:solidFill>
                  <a:schemeClr val="tx1"/>
                </a:solidFill>
                <a:latin typeface="+mn-lt"/>
                <a:ea typeface="+mn-ea"/>
                <a:cs typeface="+mn-cs"/>
              </a:rPr>
              <a:t>sofware</a:t>
            </a:r>
            <a:r>
              <a:rPr lang="es-CO" sz="1200" kern="1200" dirty="0" smtClean="0">
                <a:solidFill>
                  <a:schemeClr val="tx1"/>
                </a:solidFill>
                <a:latin typeface="+mn-lt"/>
                <a:ea typeface="+mn-ea"/>
                <a:cs typeface="+mn-cs"/>
              </a:rPr>
              <a:t>", (el siempre presente problema de generar soluciones en tiempo y costo), esta situación ha incentivado la aparición de metodologías de análisis, de diseño, de implementación, y de manejo de proyectos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CO" dirty="0" smtClean="0"/>
              <a:t>Se puede decir que los patrones de diseño comprimen el conocimiento de experiencias anteriores y pueden utilizarse en crear nuevas soluciones en contextos similares, los patrones tienen en esencia una base empírica, generalmente no son creados sino detectados, por lo que la principal fuente de patrones será tanto la aportación de expertos como el proceso inductivo de los diseñadores.</a:t>
            </a:r>
          </a:p>
          <a:p>
            <a:pPr>
              <a:buNone/>
            </a:pPr>
            <a:r>
              <a:rPr lang="es-CO" dirty="0" smtClean="0"/>
              <a:t> </a:t>
            </a:r>
          </a:p>
          <a:p>
            <a:r>
              <a:rPr lang="es-CO" dirty="0" smtClean="0"/>
              <a:t>Los expertos en cualquier campo normalmente no crean nuevas soluciones en cada problema que se presenta, sino que se basan en su experiencia para adecuar soluciones de problemas anteriores (patrones) y aplicarlos en los nuevos problemas.</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a:t>
            </a:fld>
            <a:endParaRPr lang="es-CO"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Los patrones que Christopher Alexander y sus colegas definieron, publicados en un volumen denominado “A </a:t>
            </a:r>
            <a:r>
              <a:rPr lang="es-CO" sz="1200" kern="1200" dirty="0" err="1" smtClean="0">
                <a:solidFill>
                  <a:schemeClr val="tx1"/>
                </a:solidFill>
                <a:latin typeface="+mn-lt"/>
                <a:ea typeface="+mn-ea"/>
                <a:cs typeface="+mn-cs"/>
              </a:rPr>
              <a:t>Pattern</a:t>
            </a:r>
            <a:r>
              <a:rPr lang="es-CO" sz="1200" kern="1200" dirty="0" smtClean="0">
                <a:solidFill>
                  <a:schemeClr val="tx1"/>
                </a:solidFill>
                <a:latin typeface="+mn-lt"/>
                <a:ea typeface="+mn-ea"/>
                <a:cs typeface="+mn-cs"/>
              </a:rPr>
              <a:t> </a:t>
            </a:r>
            <a:r>
              <a:rPr lang="es-CO" sz="1200" kern="1200" dirty="0" err="1" smtClean="0">
                <a:solidFill>
                  <a:schemeClr val="tx1"/>
                </a:solidFill>
                <a:latin typeface="+mn-lt"/>
                <a:ea typeface="+mn-ea"/>
                <a:cs typeface="+mn-cs"/>
              </a:rPr>
              <a:t>Language</a:t>
            </a:r>
            <a:r>
              <a:rPr lang="es-CO" sz="1200" kern="1200" dirty="0" smtClean="0">
                <a:solidFill>
                  <a:schemeClr val="tx1"/>
                </a:solidFill>
                <a:latin typeface="+mn-lt"/>
                <a:ea typeface="+mn-ea"/>
                <a:cs typeface="+mn-cs"/>
              </a:rPr>
              <a:t>”, son un intento de formalizar y plasmar de una forma práctica generaciones de conocimiento arquitectónico. Los patrones no son principios abstractos que requieran su redescubrimiento para obtener una aplicación satisfactoria, ni son específicos a una situación particular o cultural; son algo intermedio. Un patrón define una posible solución correcta para un problema de diseño dentro de un contexto dado, describiendo las cualidades invariantes de todas las soluciones.</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5</a:t>
            </a:fld>
            <a:endParaRPr lang="es-CO"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No es obligatorio utilizar los patrones, solo es aconsejable en el caso de tener el mismo problema o similar que soluciona el patrón, siempre teniendo en cuenta que en un caso particular puede no ser aplicable. </a:t>
            </a:r>
            <a:r>
              <a:rPr lang="es-CO" sz="1200" b="1" kern="1200" dirty="0" smtClean="0">
                <a:solidFill>
                  <a:schemeClr val="tx1"/>
                </a:solidFill>
                <a:latin typeface="+mn-lt"/>
                <a:ea typeface="+mn-ea"/>
                <a:cs typeface="+mn-cs"/>
              </a:rPr>
              <a:t>Abusar o forzar el uso de los patrones puede ser un error</a:t>
            </a:r>
            <a:r>
              <a:rPr lang="es-CO" sz="1200" kern="1200" dirty="0" smtClean="0">
                <a:solidFill>
                  <a:schemeClr val="tx1"/>
                </a:solidFill>
                <a:latin typeface="+mn-lt"/>
                <a:ea typeface="+mn-ea"/>
                <a:cs typeface="+mn-cs"/>
              </a:rPr>
              <a:t>.</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11</a:t>
            </a:fld>
            <a:endParaRPr lang="es-CO"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latin typeface="+mn-lt"/>
                <a:ea typeface="+mn-ea"/>
                <a:cs typeface="+mn-cs"/>
              </a:rPr>
              <a:t>Los patrones tiene niveles de aplicación según el contexto en el que se desarrollen, este es el caso que a nivel de la definición de la arquitectura de un sistema, se detallen </a:t>
            </a:r>
            <a:r>
              <a:rPr lang="es-CO" sz="1200" b="1" kern="1200" dirty="0" smtClean="0">
                <a:solidFill>
                  <a:schemeClr val="tx1"/>
                </a:solidFill>
                <a:latin typeface="+mn-lt"/>
                <a:ea typeface="+mn-ea"/>
                <a:cs typeface="+mn-cs"/>
              </a:rPr>
              <a:t>Patrones de Arquitectura</a:t>
            </a:r>
            <a:r>
              <a:rPr lang="es-CO" sz="1200" kern="1200" dirty="0" smtClean="0">
                <a:solidFill>
                  <a:schemeClr val="tx1"/>
                </a:solidFill>
                <a:latin typeface="+mn-lt"/>
                <a:ea typeface="+mn-ea"/>
                <a:cs typeface="+mn-cs"/>
              </a:rPr>
              <a:t>, de igual forma en el diseño se detallan </a:t>
            </a:r>
            <a:r>
              <a:rPr lang="es-CO" sz="1200" b="1" kern="1200" dirty="0" smtClean="0">
                <a:solidFill>
                  <a:schemeClr val="tx1"/>
                </a:solidFill>
                <a:latin typeface="+mn-lt"/>
                <a:ea typeface="+mn-ea"/>
                <a:cs typeface="+mn-cs"/>
              </a:rPr>
              <a:t>Patrones de Diseño</a:t>
            </a:r>
            <a:r>
              <a:rPr lang="es-CO" sz="1200" kern="1200" dirty="0" smtClean="0">
                <a:solidFill>
                  <a:schemeClr val="tx1"/>
                </a:solidFill>
                <a:latin typeface="+mn-lt"/>
                <a:ea typeface="+mn-ea"/>
                <a:cs typeface="+mn-cs"/>
              </a:rPr>
              <a:t>, que en este caso son el tema central de esta sesión, por último y a más bajo nivel están los </a:t>
            </a:r>
            <a:r>
              <a:rPr lang="es-CO" sz="1200" b="1" kern="1200" dirty="0" smtClean="0">
                <a:solidFill>
                  <a:schemeClr val="tx1"/>
                </a:solidFill>
                <a:latin typeface="+mn-lt"/>
                <a:ea typeface="+mn-ea"/>
                <a:cs typeface="+mn-cs"/>
              </a:rPr>
              <a:t>Patrones de Implementación</a:t>
            </a:r>
            <a:r>
              <a:rPr lang="es-CO" sz="1200" kern="1200" dirty="0" smtClean="0">
                <a:solidFill>
                  <a:schemeClr val="tx1"/>
                </a:solidFill>
                <a:latin typeface="+mn-lt"/>
                <a:ea typeface="+mn-ea"/>
                <a:cs typeface="+mn-cs"/>
              </a:rPr>
              <a:t> que ya toman en cuenta la forma en cómo se construye el código.</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14</a:t>
            </a:fld>
            <a:endParaRPr lang="es-CO"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15</a:t>
            </a:fld>
            <a:endParaRPr lang="es-CO"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22/07/2015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22/07/2015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22/07/2015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22/07/2015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22/07/2015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22/07/2015</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s-CO" dirty="0" smtClean="0"/>
              <a:t>Patrones de Diseño </a:t>
            </a:r>
          </a:p>
          <a:p>
            <a:r>
              <a:rPr lang="es-CO" dirty="0" smtClean="0"/>
              <a:t>(</a:t>
            </a:r>
            <a:r>
              <a:rPr lang="es-CO" dirty="0" err="1" smtClean="0"/>
              <a:t>Patterns</a:t>
            </a:r>
            <a:r>
              <a:rPr lang="es-CO" dirty="0" smtClean="0"/>
              <a:t>)</a:t>
            </a:r>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smtClean="0"/>
              <a:t>Programación en .Net</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pic>
        <p:nvPicPr>
          <p:cNvPr id="1028" name="Picture 4" descr="D:\Documents\Mis Docs\Images\Presentaciones\Miscelaneous\foto_14.jpg"/>
          <p:cNvPicPr>
            <a:picLocks noChangeAspect="1" noChangeArrowheads="1"/>
          </p:cNvPicPr>
          <p:nvPr/>
        </p:nvPicPr>
        <p:blipFill>
          <a:blip r:embed="rId3" cstate="print"/>
          <a:srcRect/>
          <a:stretch>
            <a:fillRect/>
          </a:stretch>
        </p:blipFill>
        <p:spPr bwMode="auto">
          <a:xfrm>
            <a:off x="6381750" y="2695575"/>
            <a:ext cx="2762250" cy="41624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Documents\Mis Docs\Images\Presentaciones\OOP\methodology2.jpg"/>
          <p:cNvPicPr>
            <a:picLocks noChangeAspect="1" noChangeArrowheads="1"/>
          </p:cNvPicPr>
          <p:nvPr/>
        </p:nvPicPr>
        <p:blipFill>
          <a:blip r:embed="rId2" cstate="print"/>
          <a:srcRect/>
          <a:stretch>
            <a:fillRect/>
          </a:stretch>
        </p:blipFill>
        <p:spPr bwMode="auto">
          <a:xfrm>
            <a:off x="6412929" y="2846784"/>
            <a:ext cx="2695575" cy="4038600"/>
          </a:xfrm>
          <a:prstGeom prst="rect">
            <a:avLst/>
          </a:prstGeom>
          <a:noFill/>
        </p:spPr>
      </p:pic>
      <p:sp>
        <p:nvSpPr>
          <p:cNvPr id="2" name="Title 1"/>
          <p:cNvSpPr>
            <a:spLocks noGrp="1"/>
          </p:cNvSpPr>
          <p:nvPr>
            <p:ph type="title"/>
          </p:nvPr>
        </p:nvSpPr>
        <p:spPr/>
        <p:txBody>
          <a:bodyPr/>
          <a:lstStyle/>
          <a:p>
            <a:r>
              <a:rPr lang="es-CO" dirty="0" smtClean="0"/>
              <a:t>Objetivos de los patrones</a:t>
            </a:r>
            <a:endParaRPr lang="es-CO" dirty="0"/>
          </a:p>
        </p:txBody>
      </p:sp>
      <p:sp>
        <p:nvSpPr>
          <p:cNvPr id="3" name="Content Placeholder 2"/>
          <p:cNvSpPr>
            <a:spLocks noGrp="1"/>
          </p:cNvSpPr>
          <p:nvPr>
            <p:ph idx="1"/>
          </p:nvPr>
        </p:nvSpPr>
        <p:spPr>
          <a:xfrm>
            <a:off x="467544" y="1196752"/>
            <a:ext cx="7632848" cy="5661248"/>
          </a:xfrm>
        </p:spPr>
        <p:txBody>
          <a:bodyPr>
            <a:noAutofit/>
          </a:bodyPr>
          <a:lstStyle/>
          <a:p>
            <a:r>
              <a:rPr lang="es-CO" sz="2400" dirty="0" smtClean="0"/>
              <a:t>Los patrones de diseño pretenden:</a:t>
            </a:r>
          </a:p>
          <a:p>
            <a:pPr lvl="1"/>
            <a:r>
              <a:rPr lang="es-CO" sz="2000" dirty="0" smtClean="0"/>
              <a:t>Proporcionar catálogos de elementos reusables en el diseño de sistemas software.</a:t>
            </a:r>
          </a:p>
          <a:p>
            <a:pPr lvl="1"/>
            <a:r>
              <a:rPr lang="es-CO" sz="2000" dirty="0" smtClean="0"/>
              <a:t>Evitar la reiteración en la búsqueda de soluciones a problemas ya conocidos y solucionados anteriormente.</a:t>
            </a:r>
          </a:p>
          <a:p>
            <a:pPr lvl="1"/>
            <a:r>
              <a:rPr lang="es-CO" sz="2000" dirty="0" smtClean="0"/>
              <a:t>Formalizar un vocabulario común entre diseñadores.</a:t>
            </a:r>
          </a:p>
          <a:p>
            <a:pPr lvl="1"/>
            <a:r>
              <a:rPr lang="es-CO" sz="2000" dirty="0" smtClean="0"/>
              <a:t>Estandarizar el modo en que se realiza el diseño.</a:t>
            </a:r>
          </a:p>
          <a:p>
            <a:pPr lvl="1"/>
            <a:r>
              <a:rPr lang="es-CO" sz="2000" dirty="0" smtClean="0"/>
              <a:t>Facilitar el aprendizaje de las nuevas generaciones de diseñadores condensando conocimiento ya existente.</a:t>
            </a:r>
          </a:p>
          <a:p>
            <a:pPr lvl="1"/>
            <a:r>
              <a:rPr lang="es-CO" sz="2000" dirty="0" smtClean="0"/>
              <a:t>Reducción de tiempo.</a:t>
            </a:r>
          </a:p>
          <a:p>
            <a:pPr lvl="1"/>
            <a:r>
              <a:rPr lang="es-CO" sz="2000" dirty="0" smtClean="0"/>
              <a:t>Disminución del esfuerzo de mantenimiento.</a:t>
            </a:r>
          </a:p>
          <a:p>
            <a:pPr lvl="1"/>
            <a:r>
              <a:rPr lang="es-CO" sz="2000" dirty="0" smtClean="0"/>
              <a:t>Aumentar la eficiencia.</a:t>
            </a:r>
          </a:p>
          <a:p>
            <a:pPr lvl="1"/>
            <a:r>
              <a:rPr lang="es-CO" sz="2000" dirty="0" smtClean="0"/>
              <a:t>Asegurar la consistencia.</a:t>
            </a:r>
          </a:p>
          <a:p>
            <a:pPr lvl="1"/>
            <a:r>
              <a:rPr lang="es-CO" sz="2000" dirty="0" smtClean="0"/>
              <a:t>Aumentar la fiabilidad.</a:t>
            </a:r>
          </a:p>
          <a:p>
            <a:pPr lvl="1"/>
            <a:r>
              <a:rPr lang="es-CO" sz="2000" dirty="0" smtClean="0"/>
              <a:t>Proteger la inversión en desarrollos.</a:t>
            </a:r>
            <a:endParaRPr lang="es-CO"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Objetivos de los patrones</a:t>
            </a:r>
            <a:endParaRPr lang="es-CO" dirty="0"/>
          </a:p>
        </p:txBody>
      </p:sp>
      <p:sp>
        <p:nvSpPr>
          <p:cNvPr id="3" name="Content Placeholder 2"/>
          <p:cNvSpPr>
            <a:spLocks noGrp="1"/>
          </p:cNvSpPr>
          <p:nvPr>
            <p:ph idx="1"/>
          </p:nvPr>
        </p:nvSpPr>
        <p:spPr>
          <a:xfrm>
            <a:off x="467544" y="1196752"/>
            <a:ext cx="6480720" cy="5661248"/>
          </a:xfrm>
        </p:spPr>
        <p:txBody>
          <a:bodyPr>
            <a:noAutofit/>
          </a:bodyPr>
          <a:lstStyle/>
          <a:p>
            <a:r>
              <a:rPr lang="es-CO" sz="2400" dirty="0" smtClean="0"/>
              <a:t>Asimismo, no pretenden:</a:t>
            </a:r>
          </a:p>
          <a:p>
            <a:pPr lvl="1"/>
            <a:r>
              <a:rPr lang="es-CO" sz="2000" dirty="0" smtClean="0"/>
              <a:t>Imponer ciertas alternativas de diseño frente a otras.</a:t>
            </a:r>
          </a:p>
          <a:p>
            <a:pPr lvl="1"/>
            <a:r>
              <a:rPr lang="es-CO" sz="2000" dirty="0" smtClean="0"/>
              <a:t>Eliminar la creatividad inherente al proceso de diseño.</a:t>
            </a:r>
          </a:p>
          <a:p>
            <a:pPr>
              <a:buNone/>
            </a:pPr>
            <a:endParaRPr lang="es-CO" sz="2400" dirty="0"/>
          </a:p>
        </p:txBody>
      </p:sp>
      <p:pic>
        <p:nvPicPr>
          <p:cNvPr id="9218" name="Picture 2" descr="D:\Documents\Mis Docs\Images\Presentaciones\Persons\puzzle_house_guy.jpg"/>
          <p:cNvPicPr>
            <a:picLocks noChangeAspect="1" noChangeArrowheads="1"/>
          </p:cNvPicPr>
          <p:nvPr/>
        </p:nvPicPr>
        <p:blipFill>
          <a:blip r:embed="rId3" cstate="print"/>
          <a:srcRect/>
          <a:stretch>
            <a:fillRect/>
          </a:stretch>
        </p:blipFill>
        <p:spPr bwMode="auto">
          <a:xfrm>
            <a:off x="4737100" y="2463800"/>
            <a:ext cx="4406900" cy="4394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Documents\Mis Docs\Images\Presentaciones\Icons\HAPPY_FACE.jpg"/>
          <p:cNvPicPr>
            <a:picLocks noChangeAspect="1" noChangeArrowheads="1"/>
          </p:cNvPicPr>
          <p:nvPr/>
        </p:nvPicPr>
        <p:blipFill>
          <a:blip r:embed="rId2" cstate="print"/>
          <a:srcRect/>
          <a:stretch>
            <a:fillRect/>
          </a:stretch>
        </p:blipFill>
        <p:spPr bwMode="auto">
          <a:xfrm>
            <a:off x="5940152" y="4683851"/>
            <a:ext cx="3051101" cy="2174150"/>
          </a:xfrm>
          <a:prstGeom prst="rect">
            <a:avLst/>
          </a:prstGeom>
          <a:noFill/>
        </p:spPr>
      </p:pic>
      <p:sp>
        <p:nvSpPr>
          <p:cNvPr id="2" name="Title 1"/>
          <p:cNvSpPr>
            <a:spLocks noGrp="1"/>
          </p:cNvSpPr>
          <p:nvPr>
            <p:ph type="title"/>
          </p:nvPr>
        </p:nvSpPr>
        <p:spPr/>
        <p:txBody>
          <a:bodyPr/>
          <a:lstStyle/>
          <a:p>
            <a:r>
              <a:rPr lang="es-CO" dirty="0" err="1" smtClean="0"/>
              <a:t>Pattern</a:t>
            </a:r>
            <a:r>
              <a:rPr lang="es-CO" dirty="0" smtClean="0"/>
              <a:t> </a:t>
            </a:r>
            <a:r>
              <a:rPr lang="es-CO" dirty="0" err="1" smtClean="0"/>
              <a:t>Happy</a:t>
            </a:r>
            <a:endParaRPr lang="es-CO" dirty="0"/>
          </a:p>
        </p:txBody>
      </p:sp>
      <p:sp>
        <p:nvSpPr>
          <p:cNvPr id="3" name="Content Placeholder 2"/>
          <p:cNvSpPr>
            <a:spLocks noGrp="1"/>
          </p:cNvSpPr>
          <p:nvPr>
            <p:ph idx="1"/>
          </p:nvPr>
        </p:nvSpPr>
        <p:spPr/>
        <p:txBody>
          <a:bodyPr>
            <a:normAutofit fontScale="85000" lnSpcReduction="10000"/>
          </a:bodyPr>
          <a:lstStyle/>
          <a:p>
            <a:r>
              <a:rPr lang="es-CO" dirty="0" smtClean="0"/>
              <a:t>Calificativo aplicable a los programadores, que se refiere al uso indiscriminado de patrones.</a:t>
            </a:r>
          </a:p>
          <a:p>
            <a:r>
              <a:rPr lang="es-CO" dirty="0" smtClean="0"/>
              <a:t>El uso indiscriminado, aún en situaciones donde no aportan ningún beneficio puede ser un </a:t>
            </a:r>
            <a:r>
              <a:rPr lang="es-CO" b="1" dirty="0" err="1" smtClean="0">
                <a:solidFill>
                  <a:srgbClr val="FF0000"/>
                </a:solidFill>
              </a:rPr>
              <a:t>antipatron</a:t>
            </a:r>
            <a:r>
              <a:rPr lang="es-CO" dirty="0" smtClean="0"/>
              <a:t>.</a:t>
            </a:r>
          </a:p>
          <a:p>
            <a:r>
              <a:rPr lang="es-CO" dirty="0" smtClean="0"/>
              <a:t>Un programador </a:t>
            </a:r>
            <a:r>
              <a:rPr lang="es-CO" b="1" dirty="0" err="1" smtClean="0">
                <a:solidFill>
                  <a:srgbClr val="7030A0"/>
                </a:solidFill>
              </a:rPr>
              <a:t>Pattern</a:t>
            </a:r>
            <a:r>
              <a:rPr lang="es-CO" b="1" dirty="0" smtClean="0">
                <a:solidFill>
                  <a:srgbClr val="7030A0"/>
                </a:solidFill>
              </a:rPr>
              <a:t> </a:t>
            </a:r>
            <a:r>
              <a:rPr lang="es-CO" b="1" dirty="0" err="1" smtClean="0">
                <a:solidFill>
                  <a:srgbClr val="7030A0"/>
                </a:solidFill>
              </a:rPr>
              <a:t>Happy</a:t>
            </a:r>
            <a:r>
              <a:rPr lang="es-CO" b="1" dirty="0" smtClean="0">
                <a:solidFill>
                  <a:srgbClr val="7030A0"/>
                </a:solidFill>
              </a:rPr>
              <a:t> </a:t>
            </a:r>
            <a:r>
              <a:rPr lang="es-CO" dirty="0" smtClean="0"/>
              <a:t>aprende un patrón e “inmediatamente encuentra un lugar para abusar de él”. </a:t>
            </a:r>
          </a:p>
          <a:p>
            <a:r>
              <a:rPr lang="es-CO" dirty="0" smtClean="0"/>
              <a:t>Los patrones no son siempre la solución adecuada o mejor para un problema. Si bien añaden flexibilidad, también añaden complejidad.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Retroalimentación</a:t>
            </a:r>
            <a:endParaRPr lang="es-CO" dirty="0"/>
          </a:p>
        </p:txBody>
      </p:sp>
      <p:sp>
        <p:nvSpPr>
          <p:cNvPr id="3" name="Content Placeholder 2"/>
          <p:cNvSpPr>
            <a:spLocks noGrp="1"/>
          </p:cNvSpPr>
          <p:nvPr>
            <p:ph idx="1"/>
          </p:nvPr>
        </p:nvSpPr>
        <p:spPr>
          <a:xfrm>
            <a:off x="0" y="1196752"/>
            <a:ext cx="9144000" cy="5661248"/>
          </a:xfrm>
        </p:spPr>
        <p:txBody>
          <a:bodyPr>
            <a:normAutofit fontScale="55000" lnSpcReduction="20000"/>
          </a:bodyPr>
          <a:lstStyle/>
          <a:p>
            <a:pPr lvl="0">
              <a:buNone/>
            </a:pPr>
            <a:r>
              <a:rPr lang="es-CO" b="1" dirty="0" smtClean="0"/>
              <a:t>Verdadero o Falso?</a:t>
            </a:r>
          </a:p>
          <a:p>
            <a:r>
              <a:rPr lang="es-CO" dirty="0" smtClean="0"/>
              <a:t>Los patrones son la única solución a los problemas de diseño</a:t>
            </a:r>
          </a:p>
          <a:p>
            <a:pPr lvl="1"/>
            <a:r>
              <a:rPr lang="es-CO" b="1" dirty="0" smtClean="0"/>
              <a:t>R/ </a:t>
            </a:r>
            <a:r>
              <a:rPr lang="es-CO" b="1" dirty="0" smtClean="0">
                <a:solidFill>
                  <a:srgbClr val="FF0000"/>
                </a:solidFill>
              </a:rPr>
              <a:t>Falso</a:t>
            </a:r>
            <a:r>
              <a:rPr lang="es-CO" b="1" dirty="0" smtClean="0"/>
              <a:t>:</a:t>
            </a:r>
            <a:r>
              <a:rPr lang="es-CO" dirty="0" smtClean="0"/>
              <a:t> Los patrones son una forma ya probada de resolver un problema, pero no es la única forma de solucionarlo</a:t>
            </a:r>
          </a:p>
          <a:p>
            <a:pPr lvl="1"/>
            <a:endParaRPr lang="es-CO" dirty="0" smtClean="0"/>
          </a:p>
          <a:p>
            <a:r>
              <a:rPr lang="es-CO" dirty="0" smtClean="0"/>
              <a:t>Al ser los patrones diseños realizados por seres humanos, pueden tener errores.</a:t>
            </a:r>
          </a:p>
          <a:p>
            <a:pPr lvl="1"/>
            <a:r>
              <a:rPr lang="es-CO" b="1" dirty="0" smtClean="0"/>
              <a:t>R / </a:t>
            </a:r>
            <a:r>
              <a:rPr lang="es-CO" b="1" dirty="0" smtClean="0">
                <a:solidFill>
                  <a:srgbClr val="FF0000"/>
                </a:solidFill>
              </a:rPr>
              <a:t>Falso</a:t>
            </a:r>
            <a:r>
              <a:rPr lang="es-CO" b="1" dirty="0" smtClean="0"/>
              <a:t>: </a:t>
            </a:r>
            <a:r>
              <a:rPr lang="es-CO" dirty="0" smtClean="0"/>
              <a:t>Los patrones son soluciones ya probadas, aunque no se catalogan como la implementación final no significa que sea un error implementarla o no.</a:t>
            </a:r>
          </a:p>
          <a:p>
            <a:pPr lvl="1"/>
            <a:endParaRPr lang="es-CO" dirty="0" smtClean="0"/>
          </a:p>
          <a:p>
            <a:r>
              <a:rPr lang="es-CO" dirty="0" smtClean="0"/>
              <a:t>Un patrón facilita el desarrollo de soluciones lo que reduce el tiempo de desarrollo.</a:t>
            </a:r>
          </a:p>
          <a:p>
            <a:pPr lvl="1"/>
            <a:r>
              <a:rPr lang="es-CO" b="1" dirty="0" smtClean="0"/>
              <a:t>R/ </a:t>
            </a:r>
            <a:r>
              <a:rPr lang="es-CO" b="1" dirty="0" smtClean="0">
                <a:solidFill>
                  <a:srgbClr val="00B050"/>
                </a:solidFill>
              </a:rPr>
              <a:t>Verdadero</a:t>
            </a:r>
            <a:r>
              <a:rPr lang="es-CO" b="1" dirty="0" smtClean="0"/>
              <a:t>: </a:t>
            </a:r>
            <a:r>
              <a:rPr lang="es-CO" dirty="0" smtClean="0"/>
              <a:t>Un patrón se puede reutilizar lo que reduce el tiempo de desarrollo ya que la solución ya está desarrollada y probada.</a:t>
            </a:r>
          </a:p>
          <a:p>
            <a:pPr lvl="1"/>
            <a:endParaRPr lang="es-CO" dirty="0" smtClean="0"/>
          </a:p>
          <a:p>
            <a:r>
              <a:rPr lang="es-CO" dirty="0" smtClean="0"/>
              <a:t>Al ser un patrón una solución de fácil implementación se puede utilizar en todas las soluciones y puede repetirse en todo el sistema sin que se vea afectado</a:t>
            </a:r>
          </a:p>
          <a:p>
            <a:pPr lvl="1"/>
            <a:r>
              <a:rPr lang="es-CO" b="1" dirty="0" smtClean="0"/>
              <a:t>R/ </a:t>
            </a:r>
            <a:r>
              <a:rPr lang="es-CO" b="1" dirty="0" smtClean="0">
                <a:solidFill>
                  <a:srgbClr val="FF0000"/>
                </a:solidFill>
              </a:rPr>
              <a:t>Falso</a:t>
            </a:r>
            <a:r>
              <a:rPr lang="es-CO" b="1" dirty="0" smtClean="0"/>
              <a:t>: </a:t>
            </a:r>
            <a:r>
              <a:rPr lang="es-CO" dirty="0" smtClean="0"/>
              <a:t>Abusar del uso un patrón puede ser un error que en lugar de mejorar el rendimiento de la aplicación puede deteriorarlo.</a:t>
            </a:r>
          </a:p>
          <a:p>
            <a:pPr lvl="1"/>
            <a:endParaRPr lang="es-CO" dirty="0" smtClean="0"/>
          </a:p>
          <a:p>
            <a:pPr lvl="0"/>
            <a:r>
              <a:rPr lang="es-CO" dirty="0" smtClean="0"/>
              <a:t>El </a:t>
            </a:r>
            <a:r>
              <a:rPr lang="es-CO" b="1" dirty="0" err="1" smtClean="0"/>
              <a:t>Pattern</a:t>
            </a:r>
            <a:r>
              <a:rPr lang="es-CO" b="1" dirty="0" smtClean="0"/>
              <a:t> </a:t>
            </a:r>
            <a:r>
              <a:rPr lang="es-CO" b="1" dirty="0" err="1" smtClean="0"/>
              <a:t>Happy</a:t>
            </a:r>
            <a:r>
              <a:rPr lang="es-CO" dirty="0" smtClean="0"/>
              <a:t> es una metodología que permite utilizar cualquier patrón en la implementación de una solución.</a:t>
            </a:r>
          </a:p>
          <a:p>
            <a:pPr lvl="1"/>
            <a:r>
              <a:rPr lang="es-CO" b="1" dirty="0" smtClean="0"/>
              <a:t>R/ </a:t>
            </a:r>
            <a:r>
              <a:rPr lang="es-CO" b="1" dirty="0" smtClean="0">
                <a:solidFill>
                  <a:srgbClr val="FF0000"/>
                </a:solidFill>
              </a:rPr>
              <a:t>Falso </a:t>
            </a:r>
            <a:r>
              <a:rPr lang="es-CO" b="1" dirty="0" smtClean="0"/>
              <a:t>: </a:t>
            </a:r>
            <a:r>
              <a:rPr lang="es-CO" dirty="0" smtClean="0"/>
              <a:t>El uso indiscriminado, aún en situaciones donde no aportan ningún beneficio puede ser un </a:t>
            </a:r>
            <a:r>
              <a:rPr lang="es-CO" b="1" dirty="0" err="1" smtClean="0"/>
              <a:t>antipatron</a:t>
            </a:r>
            <a:r>
              <a:rPr lang="es-CO"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property-lrg.jpg"/>
          <p:cNvPicPr/>
          <p:nvPr/>
        </p:nvPicPr>
        <p:blipFill>
          <a:blip r:embed="rId3" cstate="print"/>
          <a:srcRect/>
          <a:stretch>
            <a:fillRect/>
          </a:stretch>
        </p:blipFill>
        <p:spPr bwMode="auto">
          <a:xfrm>
            <a:off x="5940153" y="3861049"/>
            <a:ext cx="3203848" cy="2996952"/>
          </a:xfrm>
          <a:prstGeom prst="rect">
            <a:avLst/>
          </a:prstGeom>
          <a:noFill/>
          <a:ln w="9525">
            <a:noFill/>
            <a:miter lim="800000"/>
            <a:headEnd/>
            <a:tailEnd/>
          </a:ln>
        </p:spPr>
      </p:pic>
      <p:sp>
        <p:nvSpPr>
          <p:cNvPr id="2" name="Title 1"/>
          <p:cNvSpPr>
            <a:spLocks noGrp="1"/>
          </p:cNvSpPr>
          <p:nvPr>
            <p:ph type="title"/>
          </p:nvPr>
        </p:nvSpPr>
        <p:spPr/>
        <p:txBody>
          <a:bodyPr/>
          <a:lstStyle/>
          <a:p>
            <a:r>
              <a:rPr lang="es-CO" sz="4000" dirty="0" smtClean="0"/>
              <a:t>Patrones de diseño en el desarrollo de software</a:t>
            </a:r>
            <a:endParaRPr lang="es-CO" sz="4000" dirty="0"/>
          </a:p>
        </p:txBody>
      </p:sp>
      <p:sp>
        <p:nvSpPr>
          <p:cNvPr id="3" name="Content Placeholder 2"/>
          <p:cNvSpPr>
            <a:spLocks noGrp="1"/>
          </p:cNvSpPr>
          <p:nvPr>
            <p:ph idx="1"/>
          </p:nvPr>
        </p:nvSpPr>
        <p:spPr>
          <a:xfrm>
            <a:off x="467544" y="1196753"/>
            <a:ext cx="8229600" cy="3816423"/>
          </a:xfrm>
        </p:spPr>
        <p:txBody>
          <a:bodyPr>
            <a:normAutofit fontScale="92500" lnSpcReduction="20000"/>
          </a:bodyPr>
          <a:lstStyle/>
          <a:p>
            <a:r>
              <a:rPr lang="es-CO" dirty="0" smtClean="0"/>
              <a:t>En el desarrollo de software el patrón de diseño describe las </a:t>
            </a:r>
            <a:r>
              <a:rPr lang="es-CO" b="1" dirty="0" smtClean="0"/>
              <a:t>clases</a:t>
            </a:r>
            <a:r>
              <a:rPr lang="es-CO" dirty="0" smtClean="0"/>
              <a:t> y </a:t>
            </a:r>
            <a:r>
              <a:rPr lang="es-CO" b="1" dirty="0" smtClean="0"/>
              <a:t>objetos</a:t>
            </a:r>
            <a:r>
              <a:rPr lang="es-CO" dirty="0" smtClean="0"/>
              <a:t> que se comunicarán entre sí de manera que puedan resolver un problema general de diseño en un contexto particular. </a:t>
            </a:r>
          </a:p>
          <a:p>
            <a:r>
              <a:rPr lang="es-CO" dirty="0" smtClean="0"/>
              <a:t>En un contexto informático un patrón de diseño es similar a conceptos como biblioteca de clases, </a:t>
            </a:r>
            <a:r>
              <a:rPr lang="es-CO" dirty="0" err="1" smtClean="0"/>
              <a:t>frameworks</a:t>
            </a:r>
            <a:r>
              <a:rPr lang="es-CO" dirty="0" smtClean="0"/>
              <a:t>, técnicas y/o herramientas de refactorización o programación extrema.</a:t>
            </a:r>
          </a:p>
          <a:p>
            <a:endParaRPr lang="es-C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Patrones según el nivel de detalle</a:t>
            </a:r>
            <a:endParaRPr lang="es-CO" dirty="0"/>
          </a:p>
        </p:txBody>
      </p:sp>
      <p:sp>
        <p:nvSpPr>
          <p:cNvPr id="16" name="5 Rectángulo redondeado"/>
          <p:cNvSpPr>
            <a:spLocks noChangeArrowheads="1"/>
          </p:cNvSpPr>
          <p:nvPr/>
        </p:nvSpPr>
        <p:spPr bwMode="auto">
          <a:xfrm>
            <a:off x="1879600" y="1340768"/>
            <a:ext cx="6000750" cy="1326287"/>
          </a:xfrm>
          <a:prstGeom prst="roundRect">
            <a:avLst>
              <a:gd name="adj" fmla="val 16667"/>
            </a:avLst>
          </a:prstGeom>
          <a:solidFill>
            <a:srgbClr val="FFCCFF"/>
          </a:solidFill>
          <a:ln w="9525" algn="ctr">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CO" sz="2400" dirty="0">
                <a:cs typeface="Arial" charset="0"/>
              </a:rPr>
              <a:t>Patrones de Arquitectura</a:t>
            </a:r>
          </a:p>
          <a:p>
            <a:pPr algn="ctr"/>
            <a:r>
              <a:rPr lang="es-CO" sz="1400" dirty="0">
                <a:cs typeface="Arial" charset="0"/>
              </a:rPr>
              <a:t>Afectan la estructura global del sistema</a:t>
            </a:r>
          </a:p>
        </p:txBody>
      </p:sp>
      <p:sp>
        <p:nvSpPr>
          <p:cNvPr id="17" name="6 Rectángulo redondeado"/>
          <p:cNvSpPr>
            <a:spLocks noChangeArrowheads="1"/>
          </p:cNvSpPr>
          <p:nvPr/>
        </p:nvSpPr>
        <p:spPr bwMode="auto">
          <a:xfrm>
            <a:off x="1879600" y="2998626"/>
            <a:ext cx="6000750" cy="1326287"/>
          </a:xfrm>
          <a:prstGeom prst="roundRect">
            <a:avLst>
              <a:gd name="adj" fmla="val 16667"/>
            </a:avLst>
          </a:prstGeom>
          <a:solidFill>
            <a:srgbClr val="FFFFCC"/>
          </a:solidFill>
          <a:ln w="9525" algn="ctr">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CO" sz="2400" dirty="0">
                <a:cs typeface="Arial" charset="0"/>
              </a:rPr>
              <a:t>Patrones de Diseño</a:t>
            </a:r>
          </a:p>
          <a:p>
            <a:pPr algn="ctr"/>
            <a:r>
              <a:rPr lang="es-CO" sz="1400" dirty="0">
                <a:cs typeface="Arial" charset="0"/>
              </a:rPr>
              <a:t>Proveen esquemas de subsistemas o componentes</a:t>
            </a:r>
          </a:p>
        </p:txBody>
      </p:sp>
      <p:sp>
        <p:nvSpPr>
          <p:cNvPr id="18" name="7 Rectángulo redondeado"/>
          <p:cNvSpPr>
            <a:spLocks noChangeArrowheads="1"/>
          </p:cNvSpPr>
          <p:nvPr/>
        </p:nvSpPr>
        <p:spPr bwMode="auto">
          <a:xfrm>
            <a:off x="1879600" y="4656486"/>
            <a:ext cx="6000750" cy="1326287"/>
          </a:xfrm>
          <a:prstGeom prst="roundRect">
            <a:avLst>
              <a:gd name="adj" fmla="val 16667"/>
            </a:avLst>
          </a:prstGeom>
          <a:solidFill>
            <a:srgbClr val="CCFFCC"/>
          </a:solidFill>
          <a:ln w="9525" algn="ctr">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CO" sz="2400" dirty="0">
                <a:cs typeface="Arial" charset="0"/>
              </a:rPr>
              <a:t>Patrones de Implementación</a:t>
            </a:r>
            <a:endParaRPr lang="es-CO" sz="1400" dirty="0">
              <a:cs typeface="Arial" charset="0"/>
            </a:endParaRPr>
          </a:p>
          <a:p>
            <a:pPr algn="ctr"/>
            <a:r>
              <a:rPr lang="es-CO" sz="1400" dirty="0">
                <a:cs typeface="Arial" charset="0"/>
              </a:rPr>
              <a:t>Detallan la estructura de un componente para una plataforma o lenguaje</a:t>
            </a:r>
          </a:p>
        </p:txBody>
      </p:sp>
      <p:cxnSp>
        <p:nvCxnSpPr>
          <p:cNvPr id="19" name="9 Conector recto de flecha"/>
          <p:cNvCxnSpPr>
            <a:cxnSpLocks noChangeShapeType="1"/>
          </p:cNvCxnSpPr>
          <p:nvPr/>
        </p:nvCxnSpPr>
        <p:spPr bwMode="auto">
          <a:xfrm rot="5400000">
            <a:off x="-427932" y="3772294"/>
            <a:ext cx="3757813" cy="0"/>
          </a:xfrm>
          <a:prstGeom prst="straightConnector1">
            <a:avLst/>
          </a:prstGeom>
          <a:noFill/>
          <a:ln w="47625" algn="ctr">
            <a:solidFill>
              <a:srgbClr val="C00000"/>
            </a:solidFill>
            <a:round/>
            <a:headEnd type="triangle" w="med" len="med"/>
            <a:tailEnd type="triangle" w="med" len="med"/>
          </a:ln>
        </p:spPr>
      </p:cxnSp>
      <p:sp>
        <p:nvSpPr>
          <p:cNvPr id="20" name="11 CuadroTexto"/>
          <p:cNvSpPr txBox="1">
            <a:spLocks noChangeArrowheads="1"/>
          </p:cNvSpPr>
          <p:nvPr/>
        </p:nvSpPr>
        <p:spPr bwMode="auto">
          <a:xfrm>
            <a:off x="1263650" y="1490143"/>
            <a:ext cx="363537" cy="71472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s-CO" sz="2400" b="1" dirty="0"/>
              <a:t>+</a:t>
            </a:r>
          </a:p>
        </p:txBody>
      </p:sp>
      <p:sp>
        <p:nvSpPr>
          <p:cNvPr id="21" name="12 CuadroTexto"/>
          <p:cNvSpPr txBox="1">
            <a:spLocks noChangeArrowheads="1"/>
          </p:cNvSpPr>
          <p:nvPr/>
        </p:nvSpPr>
        <p:spPr bwMode="auto">
          <a:xfrm>
            <a:off x="1308100" y="5522591"/>
            <a:ext cx="287337" cy="71472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s-CO" sz="2400" b="1" dirty="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D:\Documents\Mis Docs\Images\Presentaciones\Legos\Lego7.jpg"/>
          <p:cNvPicPr>
            <a:picLocks noChangeAspect="1" noChangeArrowheads="1"/>
          </p:cNvPicPr>
          <p:nvPr/>
        </p:nvPicPr>
        <p:blipFill>
          <a:blip r:embed="rId3" cstate="print"/>
          <a:srcRect/>
          <a:stretch>
            <a:fillRect/>
          </a:stretch>
        </p:blipFill>
        <p:spPr bwMode="auto">
          <a:xfrm>
            <a:off x="6804248" y="4921970"/>
            <a:ext cx="2339752" cy="1936030"/>
          </a:xfrm>
          <a:prstGeom prst="rect">
            <a:avLst/>
          </a:prstGeom>
          <a:noFill/>
        </p:spPr>
      </p:pic>
      <p:sp>
        <p:nvSpPr>
          <p:cNvPr id="2" name="Title 1"/>
          <p:cNvSpPr>
            <a:spLocks noGrp="1"/>
          </p:cNvSpPr>
          <p:nvPr>
            <p:ph type="title"/>
          </p:nvPr>
        </p:nvSpPr>
        <p:spPr/>
        <p:txBody>
          <a:bodyPr/>
          <a:lstStyle/>
          <a:p>
            <a:r>
              <a:rPr lang="es-CO" dirty="0" smtClean="0"/>
              <a:t>Patrones según el nivel de detalle</a:t>
            </a:r>
            <a:endParaRPr lang="es-CO" dirty="0"/>
          </a:p>
        </p:txBody>
      </p:sp>
      <p:sp>
        <p:nvSpPr>
          <p:cNvPr id="9" name="Content Placeholder 8"/>
          <p:cNvSpPr>
            <a:spLocks noGrp="1"/>
          </p:cNvSpPr>
          <p:nvPr>
            <p:ph idx="1"/>
          </p:nvPr>
        </p:nvSpPr>
        <p:spPr/>
        <p:txBody>
          <a:bodyPr>
            <a:normAutofit fontScale="85000" lnSpcReduction="20000"/>
          </a:bodyPr>
          <a:lstStyle/>
          <a:p>
            <a:r>
              <a:rPr lang="es-CO" dirty="0" smtClean="0">
                <a:solidFill>
                  <a:srgbClr val="0070C0"/>
                </a:solidFill>
              </a:rPr>
              <a:t>Patrones de Arquitectura</a:t>
            </a:r>
          </a:p>
          <a:p>
            <a:pPr lvl="1"/>
            <a:r>
              <a:rPr lang="es-CO" dirty="0" smtClean="0"/>
              <a:t>Proveen un conjunto de subsistemas predefinidos que especifican sus responsabilidades e incluyen reglas y guías para organizar las relaciones entre ellos. </a:t>
            </a:r>
          </a:p>
          <a:p>
            <a:r>
              <a:rPr lang="es-CO" dirty="0" smtClean="0">
                <a:solidFill>
                  <a:srgbClr val="0070C0"/>
                </a:solidFill>
              </a:rPr>
              <a:t>Patrones de Diseño</a:t>
            </a:r>
          </a:p>
          <a:p>
            <a:pPr lvl="1"/>
            <a:r>
              <a:rPr lang="es-CO" dirty="0" smtClean="0"/>
              <a:t>Describen una estructura de componentes que se comunican para resolver un problema general de diseño en un contexto particular. Son  muy útiles para crear un diseño orientado a objetos reutilizable.</a:t>
            </a:r>
          </a:p>
          <a:p>
            <a:r>
              <a:rPr lang="es-CO" dirty="0" smtClean="0">
                <a:solidFill>
                  <a:srgbClr val="0070C0"/>
                </a:solidFill>
              </a:rPr>
              <a:t>Patrones de Implementación</a:t>
            </a:r>
          </a:p>
          <a:p>
            <a:pPr lvl="1"/>
            <a:r>
              <a:rPr lang="es-CO" dirty="0" smtClean="0"/>
              <a:t>Especifican de forma detallada la implementación de un componente o subsistema, que aplica para una plataforma o lenguaje en particular.</a:t>
            </a:r>
          </a:p>
          <a:p>
            <a:endParaRPr lang="es-CO"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Patrones según Microsoft</a:t>
            </a:r>
            <a:endParaRPr lang="es-CO" dirty="0"/>
          </a:p>
        </p:txBody>
      </p:sp>
      <p:pic>
        <p:nvPicPr>
          <p:cNvPr id="4" name="Picture 3"/>
          <p:cNvPicPr>
            <a:picLocks noChangeAspect="1" noChangeArrowheads="1"/>
          </p:cNvPicPr>
          <p:nvPr/>
        </p:nvPicPr>
        <p:blipFill>
          <a:blip r:embed="rId2" cstate="print"/>
          <a:srcRect/>
          <a:stretch>
            <a:fillRect/>
          </a:stretch>
        </p:blipFill>
        <p:spPr bwMode="auto">
          <a:xfrm>
            <a:off x="288552" y="1268760"/>
            <a:ext cx="8281331" cy="41764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Tipos de patrones de diseño</a:t>
            </a:r>
            <a:endParaRPr lang="es-CO" dirty="0"/>
          </a:p>
        </p:txBody>
      </p:sp>
      <p:sp>
        <p:nvSpPr>
          <p:cNvPr id="3" name="Content Placeholder 2"/>
          <p:cNvSpPr>
            <a:spLocks noGrp="1"/>
          </p:cNvSpPr>
          <p:nvPr>
            <p:ph idx="1"/>
          </p:nvPr>
        </p:nvSpPr>
        <p:spPr>
          <a:xfrm>
            <a:off x="467544" y="1196752"/>
            <a:ext cx="6840760" cy="5661247"/>
          </a:xfrm>
        </p:spPr>
        <p:txBody>
          <a:bodyPr>
            <a:normAutofit fontScale="77500" lnSpcReduction="20000"/>
          </a:bodyPr>
          <a:lstStyle/>
          <a:p>
            <a:r>
              <a:rPr lang="es-CO" b="1" dirty="0" smtClean="0"/>
              <a:t>Creacionales</a:t>
            </a:r>
            <a:r>
              <a:rPr lang="es-CO" dirty="0" smtClean="0"/>
              <a:t>:</a:t>
            </a:r>
          </a:p>
          <a:p>
            <a:pPr lvl="1"/>
            <a:r>
              <a:rPr lang="es-CO" dirty="0" smtClean="0"/>
              <a:t>Abstraen el proceso de instanciación. Nos ayudan a independizar a un sistema, de cómo sus objetos son creados. En general, tratan de ocultar las clases y métodos concretos de creación, de tal forma que al variar su implementación, no se vea afectado el resto del sistema</a:t>
            </a:r>
          </a:p>
          <a:p>
            <a:r>
              <a:rPr lang="es-CO" b="1" dirty="0" smtClean="0"/>
              <a:t>Estructura</a:t>
            </a:r>
          </a:p>
          <a:p>
            <a:pPr lvl="1"/>
            <a:r>
              <a:rPr lang="es-CO" dirty="0" smtClean="0"/>
              <a:t>Se ocupan de cómo clases y objetos se agrupan, para formar estructuras más grandes. Podemos nombrar al clásico patrón </a:t>
            </a:r>
            <a:r>
              <a:rPr lang="es-CO" dirty="0" err="1" smtClean="0"/>
              <a:t>Composite</a:t>
            </a:r>
            <a:r>
              <a:rPr lang="es-CO" dirty="0" smtClean="0"/>
              <a:t>, que permite agrupar varios objetos como si fueran uno solo, y tratar al objeto compuesto de una forma similar al simple.</a:t>
            </a:r>
          </a:p>
          <a:p>
            <a:r>
              <a:rPr lang="es-CO" b="1" dirty="0" smtClean="0"/>
              <a:t>Comportamiento</a:t>
            </a:r>
          </a:p>
          <a:p>
            <a:pPr lvl="1"/>
            <a:r>
              <a:rPr lang="es-CO" dirty="0" smtClean="0"/>
              <a:t>Más que describir objetos o clases, sino la comunicación entre ellos. Frecuentemente, describen las colaboraciones entre distintos elementos, para conseguir un objetivo</a:t>
            </a:r>
            <a:endParaRPr lang="es-CO" dirty="0"/>
          </a:p>
        </p:txBody>
      </p:sp>
      <p:sp>
        <p:nvSpPr>
          <p:cNvPr id="4" name="Oval 3"/>
          <p:cNvSpPr/>
          <p:nvPr/>
        </p:nvSpPr>
        <p:spPr>
          <a:xfrm>
            <a:off x="7236296" y="1124744"/>
            <a:ext cx="1800200" cy="1800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CO" sz="2000" b="1" dirty="0" err="1" smtClean="0"/>
              <a:t>Creational</a:t>
            </a:r>
            <a:endParaRPr lang="es-CO" sz="2000" b="1" dirty="0"/>
          </a:p>
        </p:txBody>
      </p:sp>
      <p:sp>
        <p:nvSpPr>
          <p:cNvPr id="5" name="Oval 4"/>
          <p:cNvSpPr/>
          <p:nvPr/>
        </p:nvSpPr>
        <p:spPr>
          <a:xfrm>
            <a:off x="7236296" y="3068960"/>
            <a:ext cx="1800200" cy="1800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CO" sz="2000" b="1" dirty="0" err="1" smtClean="0"/>
              <a:t>Structure</a:t>
            </a:r>
            <a:endParaRPr lang="es-CO" sz="2000" b="1" dirty="0"/>
          </a:p>
        </p:txBody>
      </p:sp>
      <p:sp>
        <p:nvSpPr>
          <p:cNvPr id="7" name="Oval 6"/>
          <p:cNvSpPr/>
          <p:nvPr/>
        </p:nvSpPr>
        <p:spPr>
          <a:xfrm>
            <a:off x="7236296" y="5013176"/>
            <a:ext cx="1800200" cy="18002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s-CO" sz="2000" b="1" dirty="0" err="1" smtClean="0"/>
              <a:t>Behavior</a:t>
            </a:r>
            <a:endParaRPr lang="es-CO"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32" descr="lego20%40"/>
          <p:cNvPicPr>
            <a:picLocks noChangeAspect="1" noChangeArrowheads="1"/>
          </p:cNvPicPr>
          <p:nvPr/>
        </p:nvPicPr>
        <p:blipFill>
          <a:blip r:embed="rId2" cstate="print"/>
          <a:srcRect/>
          <a:stretch>
            <a:fillRect/>
          </a:stretch>
        </p:blipFill>
        <p:spPr>
          <a:xfrm>
            <a:off x="2645470" y="3836164"/>
            <a:ext cx="4590826" cy="2977212"/>
          </a:xfrm>
          <a:prstGeom prst="rect">
            <a:avLst/>
          </a:prstGeom>
        </p:spPr>
      </p:pic>
      <p:sp>
        <p:nvSpPr>
          <p:cNvPr id="2" name="Title 1"/>
          <p:cNvSpPr>
            <a:spLocks noGrp="1"/>
          </p:cNvSpPr>
          <p:nvPr>
            <p:ph type="title"/>
          </p:nvPr>
        </p:nvSpPr>
        <p:spPr/>
        <p:txBody>
          <a:bodyPr/>
          <a:lstStyle/>
          <a:p>
            <a:r>
              <a:rPr lang="es-CO" dirty="0" smtClean="0"/>
              <a:t>Patrones reconocidos</a:t>
            </a:r>
            <a:endParaRPr lang="es-CO" dirty="0"/>
          </a:p>
        </p:txBody>
      </p:sp>
      <p:sp>
        <p:nvSpPr>
          <p:cNvPr id="3" name="Content Placeholder 2"/>
          <p:cNvSpPr>
            <a:spLocks noGrp="1"/>
          </p:cNvSpPr>
          <p:nvPr>
            <p:ph idx="1"/>
          </p:nvPr>
        </p:nvSpPr>
        <p:spPr>
          <a:xfrm>
            <a:off x="0" y="1196752"/>
            <a:ext cx="3744416" cy="4464496"/>
          </a:xfrm>
        </p:spPr>
        <p:txBody>
          <a:bodyPr>
            <a:normAutofit fontScale="92500" lnSpcReduction="10000"/>
          </a:bodyPr>
          <a:lstStyle/>
          <a:p>
            <a:r>
              <a:rPr lang="es-CO" sz="2600" b="1" dirty="0" smtClean="0">
                <a:solidFill>
                  <a:srgbClr val="0070C0"/>
                </a:solidFill>
              </a:rPr>
              <a:t>Patrones de Comportamiento</a:t>
            </a:r>
          </a:p>
          <a:p>
            <a:pPr marL="971550" lvl="1" indent="-514350">
              <a:buClr>
                <a:srgbClr val="FF0000"/>
              </a:buClr>
              <a:buFont typeface="+mj-lt"/>
              <a:buAutoNum type="arabicPeriod"/>
            </a:pPr>
            <a:r>
              <a:rPr lang="es-CO" sz="2200" dirty="0" err="1" smtClean="0"/>
              <a:t>Chain</a:t>
            </a:r>
            <a:r>
              <a:rPr lang="es-CO" sz="2200" dirty="0" smtClean="0"/>
              <a:t> of </a:t>
            </a:r>
            <a:r>
              <a:rPr lang="es-CO" sz="2200" dirty="0" err="1" smtClean="0"/>
              <a:t>Responsibility</a:t>
            </a:r>
            <a:endParaRPr lang="es-CO" sz="2200" dirty="0" smtClean="0"/>
          </a:p>
          <a:p>
            <a:pPr marL="971550" lvl="1" indent="-514350">
              <a:buClr>
                <a:srgbClr val="FF0000"/>
              </a:buClr>
              <a:buFont typeface="+mj-lt"/>
              <a:buAutoNum type="arabicPeriod"/>
            </a:pPr>
            <a:r>
              <a:rPr lang="es-CO" sz="2200" dirty="0" err="1" smtClean="0"/>
              <a:t>Command</a:t>
            </a:r>
            <a:r>
              <a:rPr lang="es-CO" sz="2200" dirty="0" smtClean="0"/>
              <a:t> </a:t>
            </a:r>
            <a:r>
              <a:rPr lang="en-US" sz="2200" dirty="0" smtClean="0">
                <a:solidFill>
                  <a:srgbClr val="FF0000"/>
                </a:solidFill>
              </a:rPr>
              <a:t>*</a:t>
            </a:r>
            <a:endParaRPr lang="es-CO" sz="2200" dirty="0" smtClean="0"/>
          </a:p>
          <a:p>
            <a:pPr marL="971550" lvl="1" indent="-514350">
              <a:buClr>
                <a:srgbClr val="FF0000"/>
              </a:buClr>
              <a:buFont typeface="+mj-lt"/>
              <a:buAutoNum type="arabicPeriod"/>
            </a:pPr>
            <a:r>
              <a:rPr lang="es-CO" sz="2200" dirty="0" err="1" smtClean="0"/>
              <a:t>Interpreter</a:t>
            </a:r>
            <a:endParaRPr lang="es-CO" sz="2200" dirty="0" smtClean="0"/>
          </a:p>
          <a:p>
            <a:pPr marL="971550" lvl="1" indent="-514350">
              <a:buClr>
                <a:srgbClr val="FF0000"/>
              </a:buClr>
              <a:buFont typeface="+mj-lt"/>
              <a:buAutoNum type="arabicPeriod"/>
            </a:pPr>
            <a:r>
              <a:rPr lang="es-CO" sz="2200" dirty="0" err="1" smtClean="0"/>
              <a:t>Iterator</a:t>
            </a:r>
            <a:endParaRPr lang="es-CO" sz="2200" dirty="0" smtClean="0"/>
          </a:p>
          <a:p>
            <a:pPr marL="971550" lvl="1" indent="-514350">
              <a:buClr>
                <a:srgbClr val="FF0000"/>
              </a:buClr>
              <a:buFont typeface="+mj-lt"/>
              <a:buAutoNum type="arabicPeriod"/>
            </a:pPr>
            <a:r>
              <a:rPr lang="es-CO" sz="2200" dirty="0" smtClean="0"/>
              <a:t>Mediator</a:t>
            </a:r>
          </a:p>
          <a:p>
            <a:pPr marL="971550" lvl="1" indent="-514350">
              <a:buClr>
                <a:srgbClr val="FF0000"/>
              </a:buClr>
              <a:buFont typeface="+mj-lt"/>
              <a:buAutoNum type="arabicPeriod"/>
            </a:pPr>
            <a:r>
              <a:rPr lang="es-CO" sz="2200" dirty="0" smtClean="0"/>
              <a:t>Memento </a:t>
            </a:r>
            <a:r>
              <a:rPr lang="en-US" sz="2200" dirty="0" smtClean="0">
                <a:solidFill>
                  <a:srgbClr val="FF0000"/>
                </a:solidFill>
              </a:rPr>
              <a:t>*</a:t>
            </a:r>
            <a:endParaRPr lang="es-CO" sz="2200" dirty="0" smtClean="0"/>
          </a:p>
          <a:p>
            <a:pPr marL="971550" lvl="1" indent="-514350">
              <a:buClr>
                <a:srgbClr val="FF0000"/>
              </a:buClr>
              <a:buFont typeface="+mj-lt"/>
              <a:buAutoNum type="arabicPeriod"/>
            </a:pPr>
            <a:r>
              <a:rPr lang="es-CO" sz="2200" dirty="0" err="1" smtClean="0"/>
              <a:t>Observer</a:t>
            </a:r>
            <a:r>
              <a:rPr lang="es-CO" sz="2200" dirty="0" smtClean="0"/>
              <a:t> </a:t>
            </a:r>
            <a:r>
              <a:rPr lang="en-US" sz="2200" dirty="0" smtClean="0">
                <a:solidFill>
                  <a:srgbClr val="FF0000"/>
                </a:solidFill>
              </a:rPr>
              <a:t>*</a:t>
            </a:r>
            <a:endParaRPr lang="es-CO" sz="2200" dirty="0" smtClean="0"/>
          </a:p>
          <a:p>
            <a:pPr marL="971550" lvl="1" indent="-514350">
              <a:buClr>
                <a:srgbClr val="FF0000"/>
              </a:buClr>
              <a:buFont typeface="+mj-lt"/>
              <a:buAutoNum type="arabicPeriod"/>
            </a:pPr>
            <a:r>
              <a:rPr lang="es-CO" sz="2200" dirty="0" err="1" smtClean="0"/>
              <a:t>State</a:t>
            </a:r>
            <a:endParaRPr lang="es-CO" sz="2200" dirty="0" smtClean="0"/>
          </a:p>
          <a:p>
            <a:pPr marL="971550" lvl="1" indent="-514350">
              <a:buClr>
                <a:srgbClr val="FF0000"/>
              </a:buClr>
              <a:buFont typeface="+mj-lt"/>
              <a:buAutoNum type="arabicPeriod"/>
            </a:pPr>
            <a:r>
              <a:rPr lang="es-CO" sz="2200" dirty="0" err="1" smtClean="0"/>
              <a:t>Strategy</a:t>
            </a:r>
            <a:endParaRPr lang="es-CO" sz="2200" dirty="0" smtClean="0"/>
          </a:p>
          <a:p>
            <a:pPr marL="971550" lvl="1" indent="-514350">
              <a:buClr>
                <a:srgbClr val="FF0000"/>
              </a:buClr>
              <a:buFont typeface="+mj-lt"/>
              <a:buAutoNum type="arabicPeriod"/>
            </a:pPr>
            <a:r>
              <a:rPr lang="es-CO" sz="2200" dirty="0" err="1" smtClean="0"/>
              <a:t>Template</a:t>
            </a:r>
            <a:r>
              <a:rPr lang="es-CO" sz="2200" dirty="0" smtClean="0"/>
              <a:t> </a:t>
            </a:r>
            <a:r>
              <a:rPr lang="es-CO" sz="2200" dirty="0" err="1" smtClean="0"/>
              <a:t>Method</a:t>
            </a:r>
            <a:endParaRPr lang="es-CO" sz="2200" dirty="0" smtClean="0"/>
          </a:p>
          <a:p>
            <a:pPr marL="971550" lvl="1" indent="-514350">
              <a:buClr>
                <a:srgbClr val="FF0000"/>
              </a:buClr>
              <a:buFont typeface="+mj-lt"/>
              <a:buAutoNum type="arabicPeriod"/>
            </a:pPr>
            <a:r>
              <a:rPr lang="es-CO" sz="2200" dirty="0" err="1" smtClean="0"/>
              <a:t>Visitor</a:t>
            </a:r>
            <a:endParaRPr lang="es-CO" sz="2200" dirty="0" smtClean="0"/>
          </a:p>
          <a:p>
            <a:endParaRPr lang="es-CO" dirty="0"/>
          </a:p>
        </p:txBody>
      </p:sp>
      <p:sp>
        <p:nvSpPr>
          <p:cNvPr id="15" name="Content Placeholder 2"/>
          <p:cNvSpPr txBox="1">
            <a:spLocks/>
          </p:cNvSpPr>
          <p:nvPr/>
        </p:nvSpPr>
        <p:spPr>
          <a:xfrm>
            <a:off x="3635896" y="1196752"/>
            <a:ext cx="2808312" cy="2952328"/>
          </a:xfrm>
          <a:prstGeom prst="rect">
            <a:avLst/>
          </a:prstGeom>
        </p:spPr>
        <p:txBody>
          <a:bodyPr vert="horz" lIns="91440" tIns="45720" rIns="91440" bIns="45720" rtlCol="0">
            <a:normAutofit/>
          </a:bodyPr>
          <a:lstStyle/>
          <a:p>
            <a:pPr marL="342900" lvl="0" indent="-342900">
              <a:spcBef>
                <a:spcPct val="20000"/>
              </a:spcBef>
              <a:buClr>
                <a:srgbClr val="FF0000"/>
              </a:buClr>
              <a:buFont typeface="Wingdings" pitchFamily="2" charset="2"/>
              <a:buChar char="§"/>
            </a:pPr>
            <a:r>
              <a:rPr lang="en-US" sz="2400" b="1" dirty="0" err="1" smtClean="0">
                <a:solidFill>
                  <a:srgbClr val="0070C0"/>
                </a:solidFill>
              </a:rPr>
              <a:t>Patrones</a:t>
            </a:r>
            <a:r>
              <a:rPr lang="en-US" sz="2400" b="1" dirty="0" smtClean="0">
                <a:solidFill>
                  <a:srgbClr val="0070C0"/>
                </a:solidFill>
              </a:rPr>
              <a:t> de </a:t>
            </a:r>
            <a:r>
              <a:rPr lang="en-US" sz="2400" b="1" dirty="0" err="1" smtClean="0">
                <a:solidFill>
                  <a:srgbClr val="0070C0"/>
                </a:solidFill>
              </a:rPr>
              <a:t>Creación</a:t>
            </a:r>
            <a:endParaRPr lang="en-US" sz="2400" b="1" dirty="0" smtClean="0">
              <a:solidFill>
                <a:srgbClr val="0070C0"/>
              </a:solidFill>
            </a:endParaRPr>
          </a:p>
          <a:p>
            <a:pPr marL="514350" lvl="0" indent="-514350">
              <a:spcBef>
                <a:spcPct val="20000"/>
              </a:spcBef>
              <a:buClr>
                <a:srgbClr val="FF0000"/>
              </a:buClr>
              <a:buFont typeface="+mj-lt"/>
              <a:buAutoNum type="arabicPeriod"/>
            </a:pPr>
            <a:r>
              <a:rPr lang="en-US" sz="2000" dirty="0" smtClean="0"/>
              <a:t>Abstract Factory </a:t>
            </a:r>
            <a:r>
              <a:rPr lang="en-US" sz="2000" dirty="0" smtClean="0">
                <a:solidFill>
                  <a:srgbClr val="FF0000"/>
                </a:solidFill>
              </a:rPr>
              <a:t>*</a:t>
            </a:r>
            <a:endParaRPr lang="en-US" sz="2000" dirty="0" smtClean="0"/>
          </a:p>
          <a:p>
            <a:pPr marL="514350" lvl="0" indent="-514350">
              <a:spcBef>
                <a:spcPct val="20000"/>
              </a:spcBef>
              <a:buClr>
                <a:srgbClr val="FF0000"/>
              </a:buClr>
              <a:buFont typeface="+mj-lt"/>
              <a:buAutoNum type="arabicPeriod"/>
            </a:pPr>
            <a:r>
              <a:rPr lang="en-US" sz="2000" dirty="0" smtClean="0"/>
              <a:t>Builder</a:t>
            </a:r>
          </a:p>
          <a:p>
            <a:pPr marL="514350" lvl="0" indent="-514350">
              <a:spcBef>
                <a:spcPct val="20000"/>
              </a:spcBef>
              <a:buClr>
                <a:srgbClr val="FF0000"/>
              </a:buClr>
              <a:buFont typeface="+mj-lt"/>
              <a:buAutoNum type="arabicPeriod"/>
            </a:pPr>
            <a:r>
              <a:rPr lang="en-US" sz="2000" dirty="0" smtClean="0"/>
              <a:t>Factory </a:t>
            </a:r>
            <a:r>
              <a:rPr lang="en-US" sz="2000" dirty="0" smtClean="0">
                <a:solidFill>
                  <a:srgbClr val="FF0000"/>
                </a:solidFill>
              </a:rPr>
              <a:t>*</a:t>
            </a:r>
            <a:endParaRPr lang="en-US" sz="2000" dirty="0" smtClean="0"/>
          </a:p>
          <a:p>
            <a:pPr marL="514350" lvl="0" indent="-514350">
              <a:spcBef>
                <a:spcPct val="20000"/>
              </a:spcBef>
              <a:buClr>
                <a:srgbClr val="FF0000"/>
              </a:buClr>
              <a:buFont typeface="+mj-lt"/>
              <a:buAutoNum type="arabicPeriod"/>
            </a:pPr>
            <a:r>
              <a:rPr lang="en-US" sz="2000" dirty="0" smtClean="0"/>
              <a:t>Prototype</a:t>
            </a:r>
          </a:p>
          <a:p>
            <a:pPr marL="514350" lvl="0" indent="-514350">
              <a:spcBef>
                <a:spcPct val="20000"/>
              </a:spcBef>
              <a:buClr>
                <a:srgbClr val="FF0000"/>
              </a:buClr>
              <a:buFont typeface="+mj-lt"/>
              <a:buAutoNum type="arabicPeriod"/>
            </a:pPr>
            <a:r>
              <a:rPr lang="en-US" sz="2000" dirty="0" smtClean="0"/>
              <a:t>Singleton </a:t>
            </a:r>
            <a:r>
              <a:rPr lang="en-US" sz="2000" dirty="0" smtClean="0">
                <a:solidFill>
                  <a:srgbClr val="FF0000"/>
                </a:solidFill>
              </a:rPr>
              <a:t>*</a:t>
            </a:r>
          </a:p>
          <a:p>
            <a:pPr marL="342900" marR="0" lvl="0" indent="-342900" algn="l" defTabSz="914400" rtl="0" eaLnBrk="1" fontAlgn="auto" latinLnBrk="0" hangingPunct="1">
              <a:lnSpc>
                <a:spcPct val="100000"/>
              </a:lnSpc>
              <a:spcBef>
                <a:spcPct val="20000"/>
              </a:spcBef>
              <a:spcAft>
                <a:spcPts val="0"/>
              </a:spcAft>
              <a:buClr>
                <a:srgbClr val="FF0000"/>
              </a:buClr>
              <a:buSzTx/>
              <a:buFont typeface="Wingdings" pitchFamily="2" charset="2"/>
              <a:buChar char="§"/>
              <a:tabLst/>
              <a:defRPr/>
            </a:pPr>
            <a:endParaRPr kumimoji="0" lang="es-CO"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Content Placeholder 2"/>
          <p:cNvSpPr txBox="1">
            <a:spLocks/>
          </p:cNvSpPr>
          <p:nvPr/>
        </p:nvSpPr>
        <p:spPr>
          <a:xfrm>
            <a:off x="6300192" y="1196752"/>
            <a:ext cx="2808312" cy="3672408"/>
          </a:xfrm>
          <a:prstGeom prst="rect">
            <a:avLst/>
          </a:prstGeom>
        </p:spPr>
        <p:txBody>
          <a:bodyPr vert="horz" lIns="91440" tIns="45720" rIns="91440" bIns="45720" rtlCol="0">
            <a:normAutofit/>
          </a:bodyPr>
          <a:lstStyle/>
          <a:p>
            <a:pPr marL="342900" lvl="0" indent="-342900">
              <a:spcBef>
                <a:spcPct val="20000"/>
              </a:spcBef>
              <a:buClr>
                <a:srgbClr val="FF0000"/>
              </a:buClr>
              <a:buFont typeface="Wingdings" pitchFamily="2" charset="2"/>
              <a:buChar char="§"/>
            </a:pPr>
            <a:r>
              <a:rPr lang="es-CO" sz="2600" b="1" dirty="0" smtClean="0">
                <a:solidFill>
                  <a:srgbClr val="0070C0"/>
                </a:solidFill>
              </a:rPr>
              <a:t>Patrones Estructurales</a:t>
            </a:r>
          </a:p>
          <a:p>
            <a:pPr marL="971550" lvl="1" indent="-514350">
              <a:spcBef>
                <a:spcPct val="20000"/>
              </a:spcBef>
              <a:buClr>
                <a:srgbClr val="FF0000"/>
              </a:buClr>
              <a:buFont typeface="+mj-lt"/>
              <a:buAutoNum type="arabicPeriod"/>
            </a:pPr>
            <a:r>
              <a:rPr lang="es-CO" sz="2000" dirty="0" err="1" smtClean="0"/>
              <a:t>Adapter</a:t>
            </a:r>
            <a:r>
              <a:rPr lang="es-CO" sz="2000" dirty="0" smtClean="0"/>
              <a:t> </a:t>
            </a:r>
            <a:r>
              <a:rPr lang="en-US" sz="2000" dirty="0" smtClean="0">
                <a:solidFill>
                  <a:srgbClr val="FF0000"/>
                </a:solidFill>
              </a:rPr>
              <a:t>*</a:t>
            </a:r>
            <a:endParaRPr lang="es-CO" sz="2000" dirty="0" smtClean="0"/>
          </a:p>
          <a:p>
            <a:pPr marL="971550" lvl="1" indent="-514350">
              <a:spcBef>
                <a:spcPct val="20000"/>
              </a:spcBef>
              <a:buClr>
                <a:srgbClr val="FF0000"/>
              </a:buClr>
              <a:buFont typeface="+mj-lt"/>
              <a:buAutoNum type="arabicPeriod"/>
            </a:pPr>
            <a:r>
              <a:rPr lang="es-CO" sz="2000" dirty="0" smtClean="0"/>
              <a:t>Bridge</a:t>
            </a:r>
          </a:p>
          <a:p>
            <a:pPr marL="971550" lvl="1" indent="-514350">
              <a:spcBef>
                <a:spcPct val="20000"/>
              </a:spcBef>
              <a:buClr>
                <a:srgbClr val="FF0000"/>
              </a:buClr>
              <a:buFont typeface="+mj-lt"/>
              <a:buAutoNum type="arabicPeriod"/>
            </a:pPr>
            <a:r>
              <a:rPr lang="es-CO" sz="2000" dirty="0" err="1" smtClean="0"/>
              <a:t>Composite</a:t>
            </a:r>
            <a:endParaRPr lang="es-CO" sz="2000" dirty="0" smtClean="0"/>
          </a:p>
          <a:p>
            <a:pPr marL="971550" lvl="1" indent="-514350">
              <a:spcBef>
                <a:spcPct val="20000"/>
              </a:spcBef>
              <a:buClr>
                <a:srgbClr val="FF0000"/>
              </a:buClr>
              <a:buFont typeface="+mj-lt"/>
              <a:buAutoNum type="arabicPeriod"/>
            </a:pPr>
            <a:r>
              <a:rPr lang="es-CO" sz="2000" dirty="0" err="1" smtClean="0"/>
              <a:t>Decorator</a:t>
            </a:r>
            <a:endParaRPr lang="es-CO" sz="2000" dirty="0" smtClean="0"/>
          </a:p>
          <a:p>
            <a:pPr marL="971550" lvl="1" indent="-514350">
              <a:spcBef>
                <a:spcPct val="20000"/>
              </a:spcBef>
              <a:buClr>
                <a:srgbClr val="FF0000"/>
              </a:buClr>
              <a:buFont typeface="+mj-lt"/>
              <a:buAutoNum type="arabicPeriod"/>
            </a:pPr>
            <a:r>
              <a:rPr lang="es-CO" sz="2000" dirty="0" err="1" smtClean="0"/>
              <a:t>Facade</a:t>
            </a:r>
            <a:r>
              <a:rPr lang="es-CO" sz="2000" dirty="0" smtClean="0"/>
              <a:t> </a:t>
            </a:r>
            <a:r>
              <a:rPr lang="en-US" sz="2000" dirty="0" smtClean="0">
                <a:solidFill>
                  <a:srgbClr val="FF0000"/>
                </a:solidFill>
              </a:rPr>
              <a:t>*</a:t>
            </a:r>
            <a:endParaRPr lang="es-CO" sz="2000" dirty="0" smtClean="0"/>
          </a:p>
          <a:p>
            <a:pPr marL="971550" lvl="1" indent="-514350">
              <a:spcBef>
                <a:spcPct val="20000"/>
              </a:spcBef>
              <a:buClr>
                <a:srgbClr val="FF0000"/>
              </a:buClr>
              <a:buFont typeface="+mj-lt"/>
              <a:buAutoNum type="arabicPeriod"/>
            </a:pPr>
            <a:r>
              <a:rPr lang="es-CO" sz="2000" dirty="0" err="1" smtClean="0"/>
              <a:t>Flyweight</a:t>
            </a:r>
            <a:endParaRPr lang="es-CO" sz="2000" dirty="0" smtClean="0"/>
          </a:p>
          <a:p>
            <a:pPr marL="971550" lvl="1" indent="-514350">
              <a:spcBef>
                <a:spcPct val="20000"/>
              </a:spcBef>
              <a:buClr>
                <a:srgbClr val="FF0000"/>
              </a:buClr>
              <a:buFont typeface="+mj-lt"/>
              <a:buAutoNum type="arabicPeriod"/>
            </a:pPr>
            <a:r>
              <a:rPr lang="es-CO" sz="2000" dirty="0" smtClean="0"/>
              <a:t>Proxy </a:t>
            </a:r>
            <a:r>
              <a:rPr lang="en-US" sz="2000" dirty="0" smtClean="0">
                <a:solidFill>
                  <a:srgbClr val="FF0000"/>
                </a:solidFill>
              </a:rPr>
              <a:t>*</a:t>
            </a:r>
            <a:endParaRPr lang="es-CO"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10disec3b1o20modelos20de20competitividad20220copy1.jpg"/>
          <p:cNvPicPr>
            <a:picLocks noChangeAspect="1"/>
          </p:cNvPicPr>
          <p:nvPr/>
        </p:nvPicPr>
        <p:blipFill>
          <a:blip r:embed="rId2" cstate="print"/>
          <a:stretch>
            <a:fillRect/>
          </a:stretch>
        </p:blipFill>
        <p:spPr>
          <a:xfrm>
            <a:off x="6012160" y="2519087"/>
            <a:ext cx="3131840" cy="4338913"/>
          </a:xfrm>
          <a:prstGeom prst="rect">
            <a:avLst/>
          </a:prstGeom>
        </p:spPr>
      </p:pic>
      <p:sp>
        <p:nvSpPr>
          <p:cNvPr id="6" name="Title 5"/>
          <p:cNvSpPr>
            <a:spLocks noGrp="1"/>
          </p:cNvSpPr>
          <p:nvPr>
            <p:ph type="title"/>
          </p:nvPr>
        </p:nvSpPr>
        <p:spPr/>
        <p:txBody>
          <a:bodyPr/>
          <a:lstStyle/>
          <a:p>
            <a:r>
              <a:rPr lang="es-CO" dirty="0" smtClean="0"/>
              <a:t>Agenda</a:t>
            </a:r>
            <a:endParaRPr lang="es-CO" dirty="0"/>
          </a:p>
        </p:txBody>
      </p:sp>
      <p:sp>
        <p:nvSpPr>
          <p:cNvPr id="7" name="Content Placeholder 6"/>
          <p:cNvSpPr>
            <a:spLocks noGrp="1"/>
          </p:cNvSpPr>
          <p:nvPr>
            <p:ph idx="1"/>
          </p:nvPr>
        </p:nvSpPr>
        <p:spPr>
          <a:xfrm>
            <a:off x="467544" y="1196752"/>
            <a:ext cx="5760640" cy="5661248"/>
          </a:xfrm>
        </p:spPr>
        <p:txBody>
          <a:bodyPr>
            <a:normAutofit fontScale="85000" lnSpcReduction="20000"/>
          </a:bodyPr>
          <a:lstStyle/>
          <a:p>
            <a:r>
              <a:rPr lang="es-CO" dirty="0" smtClean="0"/>
              <a:t>Patrones de Diseño.</a:t>
            </a:r>
          </a:p>
          <a:p>
            <a:pPr lvl="1"/>
            <a:r>
              <a:rPr lang="es-CO" dirty="0" smtClean="0"/>
              <a:t>Que son?</a:t>
            </a:r>
          </a:p>
          <a:p>
            <a:pPr lvl="1"/>
            <a:r>
              <a:rPr lang="es-CO" dirty="0" smtClean="0"/>
              <a:t>Breve reseña histórica.</a:t>
            </a:r>
          </a:p>
          <a:p>
            <a:pPr lvl="1"/>
            <a:r>
              <a:rPr lang="es-CO" dirty="0" smtClean="0"/>
              <a:t>Definiciones de patrones.</a:t>
            </a:r>
          </a:p>
          <a:p>
            <a:pPr lvl="1"/>
            <a:r>
              <a:rPr lang="es-CO" dirty="0" smtClean="0"/>
              <a:t>Características de un buen patrón.</a:t>
            </a:r>
          </a:p>
          <a:p>
            <a:pPr lvl="1"/>
            <a:r>
              <a:rPr lang="es-CO" dirty="0" smtClean="0"/>
              <a:t>Objetivo de los patrones.</a:t>
            </a:r>
          </a:p>
          <a:p>
            <a:pPr lvl="1"/>
            <a:r>
              <a:rPr lang="es-CO" dirty="0" err="1" smtClean="0"/>
              <a:t>Pattern</a:t>
            </a:r>
            <a:r>
              <a:rPr lang="es-CO" dirty="0" smtClean="0"/>
              <a:t> </a:t>
            </a:r>
            <a:r>
              <a:rPr lang="es-CO" dirty="0" err="1" smtClean="0"/>
              <a:t>Happy</a:t>
            </a:r>
            <a:r>
              <a:rPr lang="es-CO" dirty="0" smtClean="0"/>
              <a:t>.</a:t>
            </a:r>
          </a:p>
          <a:p>
            <a:r>
              <a:rPr lang="es-CO" dirty="0" smtClean="0"/>
              <a:t>Patrones de Diseño en el desarrollo de Software.</a:t>
            </a:r>
          </a:p>
          <a:p>
            <a:pPr lvl="1"/>
            <a:r>
              <a:rPr lang="es-CO" dirty="0" smtClean="0"/>
              <a:t>Patrones según el nivel de detalle.</a:t>
            </a:r>
          </a:p>
          <a:p>
            <a:pPr lvl="1"/>
            <a:r>
              <a:rPr lang="es-CO" dirty="0" smtClean="0"/>
              <a:t>Tipos de patrones de diseño.</a:t>
            </a:r>
          </a:p>
          <a:p>
            <a:pPr lvl="1"/>
            <a:r>
              <a:rPr lang="es-CO" dirty="0" smtClean="0"/>
              <a:t>Patrones reconocidos.</a:t>
            </a:r>
          </a:p>
          <a:p>
            <a:r>
              <a:rPr lang="es-CO" dirty="0" smtClean="0"/>
              <a:t>Cuando (no) utilizar patrones de diseño.</a:t>
            </a:r>
          </a:p>
          <a:p>
            <a:r>
              <a:rPr lang="es-CO" dirty="0" smtClean="0"/>
              <a:t>Por qué preocuparse?</a:t>
            </a:r>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Ejercicio </a:t>
            </a:r>
            <a:r>
              <a:rPr lang="es-CO" dirty="0" smtClean="0"/>
              <a:t>Práctico</a:t>
            </a:r>
            <a:endParaRPr lang="es-CO" dirty="0"/>
          </a:p>
        </p:txBody>
      </p:sp>
      <p:sp>
        <p:nvSpPr>
          <p:cNvPr id="3" name="Content Placeholder 2"/>
          <p:cNvSpPr>
            <a:spLocks noGrp="1"/>
          </p:cNvSpPr>
          <p:nvPr>
            <p:ph idx="1"/>
          </p:nvPr>
        </p:nvSpPr>
        <p:spPr>
          <a:xfrm>
            <a:off x="467544" y="1196752"/>
            <a:ext cx="8229600" cy="5304082"/>
          </a:xfrm>
        </p:spPr>
        <p:txBody>
          <a:bodyPr>
            <a:normAutofit fontScale="92500" lnSpcReduction="20000"/>
          </a:bodyPr>
          <a:lstStyle/>
          <a:p>
            <a:r>
              <a:rPr lang="es-CO" dirty="0" smtClean="0"/>
              <a:t>Creacionales</a:t>
            </a:r>
          </a:p>
          <a:p>
            <a:pPr lvl="1"/>
            <a:r>
              <a:rPr lang="es-CO" dirty="0" err="1" smtClean="0"/>
              <a:t>Abstract</a:t>
            </a:r>
            <a:r>
              <a:rPr lang="es-CO" dirty="0" smtClean="0"/>
              <a:t> </a:t>
            </a:r>
            <a:r>
              <a:rPr lang="es-CO" dirty="0" err="1" smtClean="0"/>
              <a:t>Factory</a:t>
            </a:r>
            <a:endParaRPr lang="es-CO" dirty="0" smtClean="0"/>
          </a:p>
          <a:p>
            <a:pPr lvl="1"/>
            <a:r>
              <a:rPr lang="es-CO" dirty="0" err="1" smtClean="0"/>
              <a:t>Factory</a:t>
            </a:r>
            <a:endParaRPr lang="es-CO" dirty="0" smtClean="0"/>
          </a:p>
          <a:p>
            <a:pPr lvl="1"/>
            <a:r>
              <a:rPr lang="es-CO" dirty="0" err="1" smtClean="0"/>
              <a:t>Singleton</a:t>
            </a:r>
            <a:endParaRPr lang="es-CO" dirty="0" smtClean="0"/>
          </a:p>
          <a:p>
            <a:r>
              <a:rPr lang="es-CO" dirty="0" smtClean="0"/>
              <a:t>Estructura</a:t>
            </a:r>
          </a:p>
          <a:p>
            <a:pPr lvl="1"/>
            <a:r>
              <a:rPr lang="es-CO" dirty="0" err="1" smtClean="0"/>
              <a:t>Adapter</a:t>
            </a:r>
            <a:endParaRPr lang="es-CO" dirty="0" smtClean="0"/>
          </a:p>
          <a:p>
            <a:pPr lvl="1"/>
            <a:r>
              <a:rPr lang="es-CO" dirty="0" err="1" smtClean="0"/>
              <a:t>Facade</a:t>
            </a:r>
            <a:endParaRPr lang="es-CO" dirty="0" smtClean="0"/>
          </a:p>
          <a:p>
            <a:pPr lvl="1"/>
            <a:r>
              <a:rPr lang="es-CO" dirty="0" smtClean="0"/>
              <a:t>Proxy</a:t>
            </a:r>
            <a:endParaRPr lang="es-CO" dirty="0" smtClean="0"/>
          </a:p>
          <a:p>
            <a:r>
              <a:rPr lang="es-CO" dirty="0" smtClean="0"/>
              <a:t>Comportamiento</a:t>
            </a:r>
          </a:p>
          <a:p>
            <a:pPr lvl="1"/>
            <a:r>
              <a:rPr lang="es-CO" dirty="0" err="1" smtClean="0"/>
              <a:t>Command</a:t>
            </a:r>
            <a:endParaRPr lang="es-CO" dirty="0" smtClean="0"/>
          </a:p>
          <a:p>
            <a:pPr lvl="1"/>
            <a:r>
              <a:rPr lang="es-CO" dirty="0" smtClean="0"/>
              <a:t>Memento</a:t>
            </a:r>
          </a:p>
          <a:p>
            <a:pPr lvl="1"/>
            <a:r>
              <a:rPr lang="es-CO" dirty="0" err="1" smtClean="0"/>
              <a:t>Observer</a:t>
            </a:r>
            <a:endParaRPr lang="es-CO" dirty="0" smtClean="0"/>
          </a:p>
          <a:p>
            <a:endParaRPr lang="es-CO" dirty="0" smtClean="0"/>
          </a:p>
        </p:txBody>
      </p:sp>
      <p:pic>
        <p:nvPicPr>
          <p:cNvPr id="10243" name="Picture 3" descr="D:\Documents\Mis Docs\Images\Presentaciones\12282598707YbD6m.jpg"/>
          <p:cNvPicPr>
            <a:picLocks noChangeAspect="1" noChangeArrowheads="1"/>
          </p:cNvPicPr>
          <p:nvPr/>
        </p:nvPicPr>
        <p:blipFill>
          <a:blip r:embed="rId3" cstate="print"/>
          <a:srcRect/>
          <a:stretch>
            <a:fillRect/>
          </a:stretch>
        </p:blipFill>
        <p:spPr bwMode="auto">
          <a:xfrm>
            <a:off x="4788024" y="1988840"/>
            <a:ext cx="3810000" cy="4241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D:\Documents\Mis Docs\Images\Presentaciones\Persons\tasks.jpg"/>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72009" y="1125045"/>
            <a:ext cx="5076055" cy="5732955"/>
          </a:xfrm>
          <a:prstGeom prst="rect">
            <a:avLst/>
          </a:prstGeom>
          <a:noFill/>
        </p:spPr>
      </p:pic>
      <p:sp>
        <p:nvSpPr>
          <p:cNvPr id="2" name="Title 1"/>
          <p:cNvSpPr>
            <a:spLocks noGrp="1"/>
          </p:cNvSpPr>
          <p:nvPr>
            <p:ph type="title"/>
          </p:nvPr>
        </p:nvSpPr>
        <p:spPr/>
        <p:txBody>
          <a:bodyPr/>
          <a:lstStyle/>
          <a:p>
            <a:r>
              <a:rPr lang="es-CO" sz="4000" dirty="0" smtClean="0"/>
              <a:t>Cuando (no) utilizar patrones de diseño.</a:t>
            </a:r>
            <a:endParaRPr lang="es-CO" sz="4000" dirty="0"/>
          </a:p>
        </p:txBody>
      </p:sp>
      <p:sp>
        <p:nvSpPr>
          <p:cNvPr id="3" name="Content Placeholder 2"/>
          <p:cNvSpPr>
            <a:spLocks noGrp="1"/>
          </p:cNvSpPr>
          <p:nvPr>
            <p:ph idx="1"/>
          </p:nvPr>
        </p:nvSpPr>
        <p:spPr>
          <a:xfrm>
            <a:off x="107504" y="1196752"/>
            <a:ext cx="8784976" cy="5400600"/>
          </a:xfrm>
        </p:spPr>
        <p:txBody>
          <a:bodyPr>
            <a:normAutofit fontScale="85000" lnSpcReduction="20000"/>
          </a:bodyPr>
          <a:lstStyle/>
          <a:p>
            <a:r>
              <a:rPr lang="es-CO" dirty="0" smtClean="0"/>
              <a:t>La primera regla de los patrones de diseño coincide con la primera regla de la optimización: retrasar. Del mismo modo que no es aconsejable optimizar prematuramente, no se deben utilizar patrones de diseño antes de tiempo. </a:t>
            </a:r>
          </a:p>
          <a:p>
            <a:r>
              <a:rPr lang="es-CO" dirty="0" smtClean="0"/>
              <a:t>Los patrones de diseño pueden incrementar o disminuir la capacidad de comprensión de un diseño o de una implementación, disminuirla al añadir accesos indirectos o aumentar la cantidad de código, disminuirla al regular la modularidad, separar mejor los conceptos y simplificar la descripción. </a:t>
            </a:r>
          </a:p>
          <a:p>
            <a:r>
              <a:rPr lang="es-CO" dirty="0" smtClean="0"/>
              <a:t>La mayoría de las personas utiliza patrones de diseño cuando perciben un problema en su proyecto o algo que debería resultar sencillo no lo es  o su implementación no es fácil, como por ejemplo, el rendimiento. </a:t>
            </a:r>
          </a:p>
          <a:p>
            <a:pPr>
              <a:buNone/>
            </a:pPr>
            <a:endParaRPr lang="es-CO"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D:\Documents\Mis Docs\Images\Presentaciones\Persons\pregunta.jpg"/>
          <p:cNvPicPr>
            <a:picLocks noChangeAspect="1" noChangeArrowheads="1"/>
          </p:cNvPicPr>
          <p:nvPr/>
        </p:nvPicPr>
        <p:blipFill>
          <a:blip r:embed="rId3" cstate="print"/>
          <a:srcRect/>
          <a:stretch>
            <a:fillRect/>
          </a:stretch>
        </p:blipFill>
        <p:spPr bwMode="auto">
          <a:xfrm>
            <a:off x="6948264" y="2708920"/>
            <a:ext cx="2232248" cy="4104455"/>
          </a:xfrm>
          <a:prstGeom prst="rect">
            <a:avLst/>
          </a:prstGeom>
          <a:noFill/>
        </p:spPr>
      </p:pic>
      <p:sp>
        <p:nvSpPr>
          <p:cNvPr id="2" name="Title 1"/>
          <p:cNvSpPr>
            <a:spLocks noGrp="1"/>
          </p:cNvSpPr>
          <p:nvPr>
            <p:ph type="title"/>
          </p:nvPr>
        </p:nvSpPr>
        <p:spPr/>
        <p:txBody>
          <a:bodyPr/>
          <a:lstStyle/>
          <a:p>
            <a:r>
              <a:rPr lang="es-CO" dirty="0" smtClean="0"/>
              <a:t>Por qué preocuparse</a:t>
            </a:r>
            <a:r>
              <a:rPr lang="en-US" dirty="0" smtClean="0"/>
              <a:t>?</a:t>
            </a:r>
            <a:endParaRPr lang="es-CO" dirty="0"/>
          </a:p>
        </p:txBody>
      </p:sp>
      <p:sp>
        <p:nvSpPr>
          <p:cNvPr id="4" name="Content Placeholder 3"/>
          <p:cNvSpPr>
            <a:spLocks noGrp="1"/>
          </p:cNvSpPr>
          <p:nvPr>
            <p:ph idx="1"/>
          </p:nvPr>
        </p:nvSpPr>
        <p:spPr>
          <a:xfrm>
            <a:off x="467544" y="1196752"/>
            <a:ext cx="7200800" cy="4824536"/>
          </a:xfrm>
        </p:spPr>
        <p:txBody>
          <a:bodyPr>
            <a:normAutofit fontScale="85000" lnSpcReduction="10000"/>
          </a:bodyPr>
          <a:lstStyle/>
          <a:p>
            <a:r>
              <a:rPr lang="es-CO" dirty="0" smtClean="0"/>
              <a:t>Un patrón de diseño es el trabajo de una persona que ya se encontró con el problema anteriormente, intentó muchas soluciones posibles. Escogió y describió una de las mejores y esto es algo de lo que debería aprovecharse.</a:t>
            </a:r>
          </a:p>
          <a:p>
            <a:endParaRPr lang="es-CO" dirty="0" smtClean="0"/>
          </a:p>
          <a:p>
            <a:r>
              <a:rPr lang="es-CO" dirty="0" smtClean="0"/>
              <a:t>Los patrones de diseño pueden parecerle abstractos a primera vista o tal vez no tenga la seguridad de que se ocupan del problema que le interesa. Comenzará a apreciarlos a medida que construya y modifique sistemas más grandes.</a:t>
            </a:r>
          </a:p>
          <a:p>
            <a:endParaRPr lang="es-CO"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ocuments\Mis Docs\Images\Presentaciones\Puzzle\rubiks-cube.png"/>
          <p:cNvPicPr>
            <a:picLocks noChangeAspect="1" noChangeArrowheads="1"/>
          </p:cNvPicPr>
          <p:nvPr/>
        </p:nvPicPr>
        <p:blipFill>
          <a:blip r:embed="rId3" cstate="print"/>
          <a:srcRect/>
          <a:stretch>
            <a:fillRect/>
          </a:stretch>
        </p:blipFill>
        <p:spPr bwMode="auto">
          <a:xfrm>
            <a:off x="6300192" y="4141628"/>
            <a:ext cx="2685678" cy="2716371"/>
          </a:xfrm>
          <a:prstGeom prst="rect">
            <a:avLst/>
          </a:prstGeom>
          <a:noFill/>
        </p:spPr>
      </p:pic>
      <p:sp>
        <p:nvSpPr>
          <p:cNvPr id="2" name="Title 1"/>
          <p:cNvSpPr>
            <a:spLocks noGrp="1"/>
          </p:cNvSpPr>
          <p:nvPr>
            <p:ph type="title"/>
          </p:nvPr>
        </p:nvSpPr>
        <p:spPr/>
        <p:txBody>
          <a:bodyPr/>
          <a:lstStyle/>
          <a:p>
            <a:r>
              <a:rPr lang="es-CO" dirty="0" smtClean="0"/>
              <a:t>Patrones de diseño</a:t>
            </a:r>
            <a:endParaRPr lang="es-CO" dirty="0"/>
          </a:p>
        </p:txBody>
      </p:sp>
      <p:sp>
        <p:nvSpPr>
          <p:cNvPr id="3" name="Content Placeholder 2"/>
          <p:cNvSpPr>
            <a:spLocks noGrp="1"/>
          </p:cNvSpPr>
          <p:nvPr>
            <p:ph idx="1"/>
          </p:nvPr>
        </p:nvSpPr>
        <p:spPr>
          <a:xfrm>
            <a:off x="467544" y="1196753"/>
            <a:ext cx="8229600" cy="3240360"/>
          </a:xfrm>
        </p:spPr>
        <p:txBody>
          <a:bodyPr/>
          <a:lstStyle/>
          <a:p>
            <a:r>
              <a:rPr lang="es-CO" dirty="0" smtClean="0"/>
              <a:t>En el </a:t>
            </a:r>
            <a:r>
              <a:rPr lang="es-CO" b="1" dirty="0" smtClean="0">
                <a:solidFill>
                  <a:srgbClr val="C00000"/>
                </a:solidFill>
              </a:rPr>
              <a:t>diseño</a:t>
            </a:r>
            <a:r>
              <a:rPr lang="es-CO" dirty="0" smtClean="0"/>
              <a:t> de cualquier </a:t>
            </a:r>
            <a:r>
              <a:rPr lang="es-CO" b="1" dirty="0" smtClean="0">
                <a:solidFill>
                  <a:srgbClr val="FFC000"/>
                </a:solidFill>
              </a:rPr>
              <a:t>pieza</a:t>
            </a:r>
            <a:r>
              <a:rPr lang="es-CO" dirty="0" smtClean="0"/>
              <a:t> o </a:t>
            </a:r>
            <a:r>
              <a:rPr lang="es-CO" b="1" dirty="0" smtClean="0">
                <a:solidFill>
                  <a:srgbClr val="00B050"/>
                </a:solidFill>
              </a:rPr>
              <a:t>componente</a:t>
            </a:r>
            <a:r>
              <a:rPr lang="es-CO" dirty="0" smtClean="0"/>
              <a:t> en particular, nos </a:t>
            </a:r>
            <a:r>
              <a:rPr lang="es-CO" b="1" dirty="0" smtClean="0">
                <a:solidFill>
                  <a:srgbClr val="0070C0"/>
                </a:solidFill>
              </a:rPr>
              <a:t>encontramos</a:t>
            </a:r>
            <a:r>
              <a:rPr lang="es-CO" dirty="0" smtClean="0"/>
              <a:t> con diversos </a:t>
            </a:r>
            <a:r>
              <a:rPr lang="es-CO" b="1" dirty="0" smtClean="0">
                <a:solidFill>
                  <a:srgbClr val="7030A0"/>
                </a:solidFill>
              </a:rPr>
              <a:t>problemas</a:t>
            </a:r>
            <a:r>
              <a:rPr lang="es-CO" dirty="0" smtClean="0"/>
              <a:t>, para los cuales </a:t>
            </a:r>
            <a:r>
              <a:rPr lang="es-CO" b="1" dirty="0" smtClean="0">
                <a:solidFill>
                  <a:schemeClr val="accent6"/>
                </a:solidFill>
              </a:rPr>
              <a:t>buscamos</a:t>
            </a:r>
            <a:r>
              <a:rPr lang="es-CO" dirty="0" smtClean="0"/>
              <a:t> una </a:t>
            </a:r>
            <a:r>
              <a:rPr lang="es-CO" b="1" dirty="0" smtClean="0">
                <a:solidFill>
                  <a:srgbClr val="00B050"/>
                </a:solidFill>
              </a:rPr>
              <a:t>solución</a:t>
            </a:r>
            <a:r>
              <a:rPr lang="es-CO" dirty="0" smtClean="0"/>
              <a:t> ya sea que la hayamos </a:t>
            </a:r>
            <a:r>
              <a:rPr lang="es-CO" b="1" dirty="0" smtClean="0">
                <a:solidFill>
                  <a:srgbClr val="FF0000"/>
                </a:solidFill>
              </a:rPr>
              <a:t>aplicado</a:t>
            </a:r>
            <a:r>
              <a:rPr lang="es-CO" b="1" dirty="0" smtClean="0">
                <a:solidFill>
                  <a:schemeClr val="accent6">
                    <a:lumMod val="75000"/>
                  </a:schemeClr>
                </a:solidFill>
              </a:rPr>
              <a:t> </a:t>
            </a:r>
            <a:r>
              <a:rPr lang="es-CO" b="1" dirty="0" smtClean="0">
                <a:solidFill>
                  <a:srgbClr val="FF0000"/>
                </a:solidFill>
              </a:rPr>
              <a:t>antes</a:t>
            </a:r>
            <a:r>
              <a:rPr lang="es-CO" b="1" dirty="0" smtClean="0">
                <a:solidFill>
                  <a:schemeClr val="accent6">
                    <a:lumMod val="75000"/>
                  </a:schemeClr>
                </a:solidFill>
              </a:rPr>
              <a:t> </a:t>
            </a:r>
            <a:r>
              <a:rPr lang="es-CO" dirty="0" smtClean="0"/>
              <a:t>o que otros la hayan </a:t>
            </a:r>
            <a:r>
              <a:rPr lang="es-CO" b="1" dirty="0" smtClean="0">
                <a:solidFill>
                  <a:srgbClr val="0070C0"/>
                </a:solidFill>
              </a:rPr>
              <a:t>utilizado con éxito</a:t>
            </a:r>
            <a:r>
              <a:rPr lang="es-CO" dirty="0" smtClean="0"/>
              <a:t>. Para ello utilizamos </a:t>
            </a:r>
            <a:r>
              <a:rPr lang="es-CO" b="1" dirty="0" smtClean="0">
                <a:solidFill>
                  <a:srgbClr val="7030A0"/>
                </a:solidFill>
              </a:rPr>
              <a:t>patrones de diseño</a:t>
            </a:r>
            <a:r>
              <a:rPr lang="es-CO"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Qué son?</a:t>
            </a:r>
            <a:endParaRPr lang="es-CO" dirty="0"/>
          </a:p>
        </p:txBody>
      </p:sp>
      <p:sp>
        <p:nvSpPr>
          <p:cNvPr id="3" name="Content Placeholder 2"/>
          <p:cNvSpPr>
            <a:spLocks noGrp="1"/>
          </p:cNvSpPr>
          <p:nvPr>
            <p:ph idx="1"/>
          </p:nvPr>
        </p:nvSpPr>
        <p:spPr>
          <a:xfrm>
            <a:off x="467544" y="1196753"/>
            <a:ext cx="8229600" cy="2376264"/>
          </a:xfrm>
        </p:spPr>
        <p:txBody>
          <a:bodyPr>
            <a:normAutofit fontScale="77500" lnSpcReduction="20000"/>
          </a:bodyPr>
          <a:lstStyle/>
          <a:p>
            <a:r>
              <a:rPr lang="es-CO" dirty="0" smtClean="0"/>
              <a:t>Los </a:t>
            </a:r>
            <a:r>
              <a:rPr lang="es-CO" b="1" dirty="0" smtClean="0">
                <a:solidFill>
                  <a:srgbClr val="7030A0"/>
                </a:solidFill>
              </a:rPr>
              <a:t>patrones de diseño </a:t>
            </a:r>
            <a:r>
              <a:rPr lang="es-CO" dirty="0" smtClean="0"/>
              <a:t>son </a:t>
            </a:r>
            <a:r>
              <a:rPr lang="es-CO" b="1" dirty="0" smtClean="0">
                <a:solidFill>
                  <a:srgbClr val="00B050"/>
                </a:solidFill>
              </a:rPr>
              <a:t>soluciones</a:t>
            </a:r>
            <a:r>
              <a:rPr lang="es-CO" dirty="0" smtClean="0"/>
              <a:t> a los </a:t>
            </a:r>
            <a:r>
              <a:rPr lang="es-CO" b="1" dirty="0" smtClean="0">
                <a:solidFill>
                  <a:schemeClr val="accent6"/>
                </a:solidFill>
              </a:rPr>
              <a:t>problemas recurrentes </a:t>
            </a:r>
            <a:r>
              <a:rPr lang="es-CO" dirty="0" smtClean="0"/>
              <a:t>de software que </a:t>
            </a:r>
            <a:r>
              <a:rPr lang="es-CO" b="1" dirty="0" smtClean="0">
                <a:solidFill>
                  <a:schemeClr val="tx2"/>
                </a:solidFill>
              </a:rPr>
              <a:t>encontramos</a:t>
            </a:r>
            <a:r>
              <a:rPr lang="es-CO" dirty="0" smtClean="0"/>
              <a:t> una y otra vez en el desarrollo de aplicaciones del </a:t>
            </a:r>
            <a:r>
              <a:rPr lang="es-CO" b="1" dirty="0" smtClean="0">
                <a:solidFill>
                  <a:srgbClr val="FFC000"/>
                </a:solidFill>
              </a:rPr>
              <a:t>mundo real</a:t>
            </a:r>
            <a:r>
              <a:rPr lang="es-CO" dirty="0" smtClean="0"/>
              <a:t>. Los patrones se </a:t>
            </a:r>
            <a:r>
              <a:rPr lang="es-CO" b="1" dirty="0" smtClean="0">
                <a:solidFill>
                  <a:srgbClr val="0070C0"/>
                </a:solidFill>
              </a:rPr>
              <a:t>centran</a:t>
            </a:r>
            <a:r>
              <a:rPr lang="es-CO" dirty="0" smtClean="0"/>
              <a:t> en el </a:t>
            </a:r>
            <a:r>
              <a:rPr lang="es-CO" b="1" dirty="0" smtClean="0">
                <a:solidFill>
                  <a:srgbClr val="FF0000"/>
                </a:solidFill>
              </a:rPr>
              <a:t>diseño</a:t>
            </a:r>
            <a:r>
              <a:rPr lang="es-CO" dirty="0" smtClean="0"/>
              <a:t> y la interacción de los objetos, así como </a:t>
            </a:r>
            <a:r>
              <a:rPr lang="es-CO" b="1" dirty="0" smtClean="0">
                <a:solidFill>
                  <a:srgbClr val="92D050"/>
                </a:solidFill>
              </a:rPr>
              <a:t>ofrecen</a:t>
            </a:r>
            <a:r>
              <a:rPr lang="es-CO" dirty="0" smtClean="0"/>
              <a:t> una plataforma de </a:t>
            </a:r>
            <a:r>
              <a:rPr lang="es-CO" b="1" dirty="0" smtClean="0">
                <a:solidFill>
                  <a:srgbClr val="FFC000"/>
                </a:solidFill>
              </a:rPr>
              <a:t>soluciones</a:t>
            </a:r>
            <a:r>
              <a:rPr lang="es-CO" dirty="0" smtClean="0"/>
              <a:t> elegantes y </a:t>
            </a:r>
            <a:r>
              <a:rPr lang="es-CO" b="1" dirty="0" smtClean="0">
                <a:solidFill>
                  <a:schemeClr val="tx2"/>
                </a:solidFill>
              </a:rPr>
              <a:t>reutilizables</a:t>
            </a:r>
            <a:r>
              <a:rPr lang="es-CO" dirty="0" smtClean="0"/>
              <a:t> a los </a:t>
            </a:r>
            <a:r>
              <a:rPr lang="es-CO" b="1" dirty="0" smtClean="0">
                <a:solidFill>
                  <a:srgbClr val="7030A0"/>
                </a:solidFill>
              </a:rPr>
              <a:t>problemas</a:t>
            </a:r>
            <a:r>
              <a:rPr lang="es-CO" dirty="0" smtClean="0"/>
              <a:t> que son </a:t>
            </a:r>
            <a:r>
              <a:rPr lang="es-CO" b="1" dirty="0" smtClean="0">
                <a:solidFill>
                  <a:srgbClr val="C00000"/>
                </a:solidFill>
              </a:rPr>
              <a:t>comúnmente</a:t>
            </a:r>
            <a:r>
              <a:rPr lang="es-CO" dirty="0" smtClean="0"/>
              <a:t> encontrados en </a:t>
            </a:r>
            <a:r>
              <a:rPr lang="es-CO" b="1" dirty="0" smtClean="0">
                <a:solidFill>
                  <a:schemeClr val="accent3"/>
                </a:solidFill>
              </a:rPr>
              <a:t>programación</a:t>
            </a:r>
            <a:r>
              <a:rPr lang="es-CO" dirty="0" smtClean="0"/>
              <a:t>. </a:t>
            </a:r>
          </a:p>
          <a:p>
            <a:pPr>
              <a:buNone/>
            </a:pPr>
            <a:endParaRPr lang="es-CO" dirty="0" smtClean="0"/>
          </a:p>
          <a:p>
            <a:pPr>
              <a:buNone/>
            </a:pPr>
            <a:endParaRPr lang="es-CO" dirty="0"/>
          </a:p>
        </p:txBody>
      </p:sp>
      <p:pic>
        <p:nvPicPr>
          <p:cNvPr id="4" name="Picture 3"/>
          <p:cNvPicPr/>
          <p:nvPr/>
        </p:nvPicPr>
        <p:blipFill>
          <a:blip r:embed="rId3" cstate="print"/>
          <a:srcRect/>
          <a:stretch>
            <a:fillRect/>
          </a:stretch>
        </p:blipFill>
        <p:spPr bwMode="auto">
          <a:xfrm>
            <a:off x="323528" y="3645024"/>
            <a:ext cx="4032448" cy="2952328"/>
          </a:xfrm>
          <a:prstGeom prst="rect">
            <a:avLst/>
          </a:prstGeom>
          <a:noFill/>
          <a:ln w="9525">
            <a:noFill/>
            <a:miter lim="800000"/>
            <a:headEnd/>
            <a:tailEnd/>
          </a:ln>
        </p:spPr>
      </p:pic>
      <p:pic>
        <p:nvPicPr>
          <p:cNvPr id="3074" name="Picture 2" descr="D:\Documents\Mis Docs\Images\Presentaciones\Technology\Bradford-Waugh-Bike.jpg"/>
          <p:cNvPicPr>
            <a:picLocks noChangeAspect="1" noChangeArrowheads="1"/>
          </p:cNvPicPr>
          <p:nvPr/>
        </p:nvPicPr>
        <p:blipFill>
          <a:blip r:embed="rId4" cstate="print"/>
          <a:srcRect/>
          <a:stretch>
            <a:fillRect/>
          </a:stretch>
        </p:blipFill>
        <p:spPr bwMode="auto">
          <a:xfrm>
            <a:off x="4716016" y="3398565"/>
            <a:ext cx="4245260" cy="345943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Breve reseña histórica.</a:t>
            </a:r>
            <a:endParaRPr lang="es-CO" dirty="0"/>
          </a:p>
        </p:txBody>
      </p:sp>
      <p:sp>
        <p:nvSpPr>
          <p:cNvPr id="3" name="Content Placeholder 2"/>
          <p:cNvSpPr>
            <a:spLocks noGrp="1"/>
          </p:cNvSpPr>
          <p:nvPr>
            <p:ph idx="1"/>
          </p:nvPr>
        </p:nvSpPr>
        <p:spPr>
          <a:xfrm>
            <a:off x="3131840" y="1196753"/>
            <a:ext cx="6012160" cy="4104456"/>
          </a:xfrm>
        </p:spPr>
        <p:txBody>
          <a:bodyPr>
            <a:normAutofit fontScale="85000" lnSpcReduction="20000"/>
          </a:bodyPr>
          <a:lstStyle/>
          <a:p>
            <a:r>
              <a:rPr lang="es-CO" dirty="0" smtClean="0"/>
              <a:t>En 1979, el arquitecto </a:t>
            </a:r>
            <a:r>
              <a:rPr lang="es-CO" b="1" dirty="0" err="1" smtClean="0">
                <a:solidFill>
                  <a:srgbClr val="0070C0"/>
                </a:solidFill>
              </a:rPr>
              <a:t>Chistopher</a:t>
            </a:r>
            <a:r>
              <a:rPr lang="es-CO" b="1" dirty="0" smtClean="0">
                <a:solidFill>
                  <a:srgbClr val="0070C0"/>
                </a:solidFill>
              </a:rPr>
              <a:t> Alexander</a:t>
            </a:r>
            <a:r>
              <a:rPr lang="es-CO" dirty="0" smtClean="0">
                <a:solidFill>
                  <a:srgbClr val="0070C0"/>
                </a:solidFill>
              </a:rPr>
              <a:t> </a:t>
            </a:r>
            <a:r>
              <a:rPr lang="es-CO" dirty="0" smtClean="0"/>
              <a:t>escribe el libro </a:t>
            </a:r>
            <a:r>
              <a:rPr lang="es-CO" dirty="0" smtClean="0">
                <a:solidFill>
                  <a:srgbClr val="C00000"/>
                </a:solidFill>
              </a:rPr>
              <a:t>“</a:t>
            </a:r>
            <a:r>
              <a:rPr lang="es-CO" dirty="0" err="1" smtClean="0">
                <a:solidFill>
                  <a:srgbClr val="C00000"/>
                </a:solidFill>
              </a:rPr>
              <a:t>The</a:t>
            </a:r>
            <a:r>
              <a:rPr lang="es-CO" dirty="0" smtClean="0">
                <a:solidFill>
                  <a:srgbClr val="C00000"/>
                </a:solidFill>
              </a:rPr>
              <a:t> Tímeles </a:t>
            </a:r>
            <a:r>
              <a:rPr lang="es-CO" dirty="0" err="1" smtClean="0">
                <a:solidFill>
                  <a:srgbClr val="C00000"/>
                </a:solidFill>
              </a:rPr>
              <a:t>Way</a:t>
            </a:r>
            <a:r>
              <a:rPr lang="es-CO" dirty="0" smtClean="0">
                <a:solidFill>
                  <a:srgbClr val="C00000"/>
                </a:solidFill>
              </a:rPr>
              <a:t> of </a:t>
            </a:r>
            <a:r>
              <a:rPr lang="es-CO" dirty="0" err="1" smtClean="0">
                <a:solidFill>
                  <a:srgbClr val="C00000"/>
                </a:solidFill>
              </a:rPr>
              <a:t>Building</a:t>
            </a:r>
            <a:r>
              <a:rPr lang="es-CO" dirty="0" smtClean="0">
                <a:solidFill>
                  <a:srgbClr val="C00000"/>
                </a:solidFill>
              </a:rPr>
              <a:t>”</a:t>
            </a:r>
            <a:r>
              <a:rPr lang="es-CO" dirty="0" smtClean="0"/>
              <a:t> sobre el uso de patrones en la construcción de edificios, en él proponía el aprendizaje y uso de una serie de patrones para la construcción de edificios de una mayor calidad,  lo que contribuyó a que años más tarde se escribiese otro libro</a:t>
            </a:r>
            <a:r>
              <a:rPr lang="es-CO" dirty="0" smtClean="0">
                <a:solidFill>
                  <a:srgbClr val="C00000"/>
                </a:solidFill>
              </a:rPr>
              <a:t> “A </a:t>
            </a:r>
            <a:r>
              <a:rPr lang="es-CO" dirty="0" err="1" smtClean="0">
                <a:solidFill>
                  <a:srgbClr val="C00000"/>
                </a:solidFill>
              </a:rPr>
              <a:t>pattern</a:t>
            </a:r>
            <a:r>
              <a:rPr lang="es-CO" dirty="0" smtClean="0">
                <a:solidFill>
                  <a:srgbClr val="C00000"/>
                </a:solidFill>
              </a:rPr>
              <a:t> </a:t>
            </a:r>
            <a:r>
              <a:rPr lang="es-CO" dirty="0" err="1" smtClean="0">
                <a:solidFill>
                  <a:srgbClr val="C00000"/>
                </a:solidFill>
              </a:rPr>
              <a:t>Language</a:t>
            </a:r>
            <a:r>
              <a:rPr lang="es-CO" dirty="0" smtClean="0">
                <a:solidFill>
                  <a:srgbClr val="C00000"/>
                </a:solidFill>
              </a:rPr>
              <a:t>”</a:t>
            </a:r>
            <a:r>
              <a:rPr lang="es-CO" dirty="0" smtClean="0"/>
              <a:t> que fue el primer intento por formalizar los conocimientos arquitectónicos.</a:t>
            </a:r>
          </a:p>
        </p:txBody>
      </p:sp>
      <p:pic>
        <p:nvPicPr>
          <p:cNvPr id="4098" name="Picture 2" descr="D:\Documents\Mis Docs\Images\Presentaciones\OOP\Deisgn Patterns-Chistopher Alexander.jpg"/>
          <p:cNvPicPr>
            <a:picLocks noChangeAspect="1" noChangeArrowheads="1"/>
          </p:cNvPicPr>
          <p:nvPr/>
        </p:nvPicPr>
        <p:blipFill>
          <a:blip r:embed="rId3" cstate="print"/>
          <a:srcRect/>
          <a:stretch>
            <a:fillRect/>
          </a:stretch>
        </p:blipFill>
        <p:spPr bwMode="auto">
          <a:xfrm>
            <a:off x="179512" y="1268760"/>
            <a:ext cx="2976331" cy="2232248"/>
          </a:xfrm>
          <a:prstGeom prst="rect">
            <a:avLst/>
          </a:prstGeom>
          <a:noFill/>
        </p:spPr>
      </p:pic>
      <p:sp>
        <p:nvSpPr>
          <p:cNvPr id="5" name="Rectangle 4"/>
          <p:cNvSpPr/>
          <p:nvPr/>
        </p:nvSpPr>
        <p:spPr>
          <a:xfrm>
            <a:off x="251520" y="5301208"/>
            <a:ext cx="8712968" cy="1323439"/>
          </a:xfrm>
          <a:prstGeom prst="rect">
            <a:avLst/>
          </a:prstGeom>
        </p:spPr>
        <p:txBody>
          <a:bodyPr wrap="square">
            <a:spAutoFit/>
          </a:bodyPr>
          <a:lstStyle/>
          <a:p>
            <a:r>
              <a:rPr lang="es-CO" sz="2000" dirty="0" smtClean="0"/>
              <a:t>"Cada patrón describe un problema que ocurre infinidad de veces en nuestro entorno, así como la solución al mismo, de tal modo que podemos utilizar esta solución un millón de veces más adelante sin tener que volver a pensarla otra vez."</a:t>
            </a:r>
            <a:endParaRPr lang="es-CO"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Breve reseña histórica.</a:t>
            </a:r>
            <a:endParaRPr lang="es-CO" dirty="0"/>
          </a:p>
        </p:txBody>
      </p:sp>
      <p:sp>
        <p:nvSpPr>
          <p:cNvPr id="3" name="Content Placeholder 2"/>
          <p:cNvSpPr>
            <a:spLocks noGrp="1"/>
          </p:cNvSpPr>
          <p:nvPr>
            <p:ph idx="1"/>
          </p:nvPr>
        </p:nvSpPr>
        <p:spPr>
          <a:xfrm>
            <a:off x="251520" y="1196752"/>
            <a:ext cx="8892480" cy="2376264"/>
          </a:xfrm>
        </p:spPr>
        <p:txBody>
          <a:bodyPr>
            <a:normAutofit fontScale="92500" lnSpcReduction="20000"/>
          </a:bodyPr>
          <a:lstStyle/>
          <a:p>
            <a:r>
              <a:rPr lang="es-CO" dirty="0" smtClean="0"/>
              <a:t>Más tarde, en 1987, </a:t>
            </a:r>
            <a:r>
              <a:rPr lang="es-CO" b="1" dirty="0" smtClean="0">
                <a:solidFill>
                  <a:srgbClr val="C00000"/>
                </a:solidFill>
              </a:rPr>
              <a:t>Ward </a:t>
            </a:r>
            <a:r>
              <a:rPr lang="es-CO" b="1" dirty="0" err="1" smtClean="0">
                <a:solidFill>
                  <a:srgbClr val="C00000"/>
                </a:solidFill>
              </a:rPr>
              <a:t>Cunningham</a:t>
            </a:r>
            <a:r>
              <a:rPr lang="es-CO" b="1" dirty="0" smtClean="0">
                <a:solidFill>
                  <a:srgbClr val="C00000"/>
                </a:solidFill>
              </a:rPr>
              <a:t> </a:t>
            </a:r>
            <a:r>
              <a:rPr lang="es-CO" dirty="0" smtClean="0"/>
              <a:t>y </a:t>
            </a:r>
            <a:r>
              <a:rPr lang="es-CO" b="1" dirty="0" smtClean="0">
                <a:solidFill>
                  <a:schemeClr val="tx2"/>
                </a:solidFill>
              </a:rPr>
              <a:t>Kent Beck </a:t>
            </a:r>
            <a:r>
              <a:rPr lang="es-CO" dirty="0" smtClean="0"/>
              <a:t>usaron varias ideas de Alexander para desarrollar cinco patrones de interacción hombre-computador (HCI) y publicaron un artículo en OOPSLA-87 (</a:t>
            </a:r>
            <a:r>
              <a:rPr lang="es-CO" dirty="0" err="1" smtClean="0"/>
              <a:t>Object-Oriented</a:t>
            </a:r>
            <a:r>
              <a:rPr lang="es-CO" dirty="0" smtClean="0"/>
              <a:t> </a:t>
            </a:r>
            <a:r>
              <a:rPr lang="es-CO" dirty="0" err="1" smtClean="0"/>
              <a:t>Programming</a:t>
            </a:r>
            <a:r>
              <a:rPr lang="es-CO" dirty="0" smtClean="0"/>
              <a:t> </a:t>
            </a:r>
            <a:r>
              <a:rPr lang="es-CO" dirty="0" err="1" smtClean="0"/>
              <a:t>Systems</a:t>
            </a:r>
            <a:r>
              <a:rPr lang="es-CO" dirty="0" smtClean="0"/>
              <a:t> </a:t>
            </a:r>
            <a:r>
              <a:rPr lang="es-CO" dirty="0" err="1" smtClean="0"/>
              <a:t>Languages</a:t>
            </a:r>
            <a:r>
              <a:rPr lang="es-CO" dirty="0" smtClean="0"/>
              <a:t>) titulado </a:t>
            </a:r>
            <a:r>
              <a:rPr lang="es-CO" b="1" dirty="0" err="1" smtClean="0"/>
              <a:t>Using</a:t>
            </a:r>
            <a:r>
              <a:rPr lang="es-CO" b="1" dirty="0" smtClean="0"/>
              <a:t> </a:t>
            </a:r>
            <a:r>
              <a:rPr lang="es-CO" b="1" dirty="0" err="1" smtClean="0"/>
              <a:t>Pattern</a:t>
            </a:r>
            <a:r>
              <a:rPr lang="es-CO" b="1" dirty="0" smtClean="0"/>
              <a:t> </a:t>
            </a:r>
            <a:r>
              <a:rPr lang="es-CO" b="1" dirty="0" err="1" smtClean="0"/>
              <a:t>Languages</a:t>
            </a:r>
            <a:r>
              <a:rPr lang="es-CO" b="1" dirty="0" smtClean="0"/>
              <a:t> </a:t>
            </a:r>
            <a:r>
              <a:rPr lang="es-CO" b="1" dirty="0" err="1" smtClean="0"/>
              <a:t>for</a:t>
            </a:r>
            <a:r>
              <a:rPr lang="es-CO" b="1" dirty="0" smtClean="0"/>
              <a:t> OO </a:t>
            </a:r>
            <a:r>
              <a:rPr lang="es-CO" b="1" dirty="0" err="1" smtClean="0"/>
              <a:t>Programs</a:t>
            </a:r>
            <a:r>
              <a:rPr lang="es-CO" dirty="0" smtClean="0"/>
              <a:t>.</a:t>
            </a:r>
          </a:p>
        </p:txBody>
      </p:sp>
      <p:pic>
        <p:nvPicPr>
          <p:cNvPr id="4099" name="Picture 3" descr="D:\Documents\Mis Docs\Images\Presentaciones\OOP\OOPSLA-Ward Cunningham.png"/>
          <p:cNvPicPr>
            <a:picLocks noChangeAspect="1" noChangeArrowheads="1"/>
          </p:cNvPicPr>
          <p:nvPr/>
        </p:nvPicPr>
        <p:blipFill>
          <a:blip r:embed="rId3" cstate="print"/>
          <a:srcRect/>
          <a:stretch>
            <a:fillRect/>
          </a:stretch>
        </p:blipFill>
        <p:spPr bwMode="auto">
          <a:xfrm>
            <a:off x="1331640" y="3635732"/>
            <a:ext cx="2952328" cy="2952328"/>
          </a:xfrm>
          <a:prstGeom prst="rect">
            <a:avLst/>
          </a:prstGeom>
          <a:noFill/>
        </p:spPr>
      </p:pic>
      <p:pic>
        <p:nvPicPr>
          <p:cNvPr id="4100" name="Picture 4" descr="D:\Documents\Mis Docs\Images\Presentaciones\OOP\OOPSLA-kent_beck .jpg"/>
          <p:cNvPicPr>
            <a:picLocks noChangeAspect="1" noChangeArrowheads="1"/>
          </p:cNvPicPr>
          <p:nvPr/>
        </p:nvPicPr>
        <p:blipFill>
          <a:blip r:embed="rId4" cstate="print"/>
          <a:srcRect/>
          <a:stretch>
            <a:fillRect/>
          </a:stretch>
        </p:blipFill>
        <p:spPr bwMode="auto">
          <a:xfrm>
            <a:off x="5580112" y="3635732"/>
            <a:ext cx="1944216" cy="2916324"/>
          </a:xfrm>
          <a:prstGeom prst="rect">
            <a:avLst/>
          </a:prstGeom>
          <a:noFill/>
        </p:spPr>
      </p:pic>
      <p:sp>
        <p:nvSpPr>
          <p:cNvPr id="8" name="TextBox 7"/>
          <p:cNvSpPr txBox="1"/>
          <p:nvPr/>
        </p:nvSpPr>
        <p:spPr>
          <a:xfrm>
            <a:off x="1979712" y="6516052"/>
            <a:ext cx="1758879" cy="369332"/>
          </a:xfrm>
          <a:prstGeom prst="rect">
            <a:avLst/>
          </a:prstGeom>
          <a:noFill/>
        </p:spPr>
        <p:txBody>
          <a:bodyPr wrap="none" rtlCol="0">
            <a:spAutoFit/>
          </a:bodyPr>
          <a:lstStyle/>
          <a:p>
            <a:r>
              <a:rPr lang="es-CO" dirty="0" err="1" smtClean="0"/>
              <a:t>WardCunnigham</a:t>
            </a:r>
            <a:endParaRPr lang="es-CO" dirty="0"/>
          </a:p>
        </p:txBody>
      </p:sp>
      <p:sp>
        <p:nvSpPr>
          <p:cNvPr id="11" name="TextBox 10"/>
          <p:cNvSpPr txBox="1"/>
          <p:nvPr/>
        </p:nvSpPr>
        <p:spPr>
          <a:xfrm>
            <a:off x="6056164" y="6516052"/>
            <a:ext cx="1108124" cy="369332"/>
          </a:xfrm>
          <a:prstGeom prst="rect">
            <a:avLst/>
          </a:prstGeom>
          <a:noFill/>
        </p:spPr>
        <p:txBody>
          <a:bodyPr wrap="none" rtlCol="0">
            <a:spAutoFit/>
          </a:bodyPr>
          <a:lstStyle/>
          <a:p>
            <a:r>
              <a:rPr lang="es-CO" dirty="0" smtClean="0"/>
              <a:t>Kent Beck</a:t>
            </a:r>
            <a:endParaRPr lang="es-C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Breve reseña histórica.</a:t>
            </a:r>
            <a:endParaRPr lang="es-CO" dirty="0"/>
          </a:p>
        </p:txBody>
      </p:sp>
      <p:sp>
        <p:nvSpPr>
          <p:cNvPr id="3" name="Content Placeholder 2"/>
          <p:cNvSpPr>
            <a:spLocks noGrp="1"/>
          </p:cNvSpPr>
          <p:nvPr>
            <p:ph idx="1"/>
          </p:nvPr>
        </p:nvSpPr>
        <p:spPr>
          <a:xfrm>
            <a:off x="251520" y="1196752"/>
            <a:ext cx="8892480" cy="1944216"/>
          </a:xfrm>
        </p:spPr>
        <p:txBody>
          <a:bodyPr>
            <a:normAutofit fontScale="77500" lnSpcReduction="20000"/>
          </a:bodyPr>
          <a:lstStyle/>
          <a:p>
            <a:r>
              <a:rPr lang="es-CO" dirty="0" smtClean="0"/>
              <a:t>A principios de los 90's cuando los patrones de diseño tuvieron un gran éxito en el mundo de la informática a partir de la publicación del libro </a:t>
            </a:r>
            <a:r>
              <a:rPr lang="es-CO" dirty="0" smtClean="0">
                <a:solidFill>
                  <a:srgbClr val="C00000"/>
                </a:solidFill>
              </a:rPr>
              <a:t>“</a:t>
            </a:r>
            <a:r>
              <a:rPr lang="es-CO" b="1" dirty="0" err="1" smtClean="0">
                <a:solidFill>
                  <a:srgbClr val="C00000"/>
                </a:solidFill>
              </a:rPr>
              <a:t>Design</a:t>
            </a:r>
            <a:r>
              <a:rPr lang="es-CO" b="1" dirty="0" smtClean="0">
                <a:solidFill>
                  <a:srgbClr val="C00000"/>
                </a:solidFill>
              </a:rPr>
              <a:t> </a:t>
            </a:r>
            <a:r>
              <a:rPr lang="es-CO" b="1" dirty="0" err="1" smtClean="0">
                <a:solidFill>
                  <a:srgbClr val="C00000"/>
                </a:solidFill>
              </a:rPr>
              <a:t>Patterns</a:t>
            </a:r>
            <a:r>
              <a:rPr lang="es-CO" dirty="0" smtClean="0">
                <a:solidFill>
                  <a:srgbClr val="C00000"/>
                </a:solidFill>
              </a:rPr>
              <a:t>” </a:t>
            </a:r>
            <a:r>
              <a:rPr lang="es-CO" dirty="0" smtClean="0"/>
              <a:t>escrito por el grupo </a:t>
            </a:r>
            <a:r>
              <a:rPr lang="es-CO" dirty="0" err="1" smtClean="0"/>
              <a:t>Gang</a:t>
            </a:r>
            <a:r>
              <a:rPr lang="es-CO" dirty="0" smtClean="0"/>
              <a:t> of </a:t>
            </a:r>
            <a:r>
              <a:rPr lang="es-CO" dirty="0" err="1" smtClean="0"/>
              <a:t>Four</a:t>
            </a:r>
            <a:r>
              <a:rPr lang="es-CO" dirty="0" smtClean="0"/>
              <a:t> (</a:t>
            </a:r>
            <a:r>
              <a:rPr lang="es-CO" dirty="0" err="1" smtClean="0">
                <a:solidFill>
                  <a:srgbClr val="00B050"/>
                </a:solidFill>
              </a:rPr>
              <a:t>GoF</a:t>
            </a:r>
            <a:r>
              <a:rPr lang="es-CO" dirty="0" smtClean="0"/>
              <a:t>) compuesto por </a:t>
            </a:r>
            <a:r>
              <a:rPr lang="es-CO" b="1" dirty="0" smtClean="0">
                <a:solidFill>
                  <a:srgbClr val="7030A0"/>
                </a:solidFill>
              </a:rPr>
              <a:t>Erich</a:t>
            </a:r>
            <a:r>
              <a:rPr lang="es-CO" dirty="0" smtClean="0">
                <a:solidFill>
                  <a:srgbClr val="7030A0"/>
                </a:solidFill>
              </a:rPr>
              <a:t> </a:t>
            </a:r>
            <a:r>
              <a:rPr lang="es-CO" b="1" dirty="0" smtClean="0">
                <a:solidFill>
                  <a:srgbClr val="7030A0"/>
                </a:solidFill>
              </a:rPr>
              <a:t>Gamma</a:t>
            </a:r>
            <a:r>
              <a:rPr lang="es-CO" b="1" dirty="0" smtClean="0">
                <a:solidFill>
                  <a:srgbClr val="FFC000"/>
                </a:solidFill>
              </a:rPr>
              <a:t>, Richard </a:t>
            </a:r>
            <a:r>
              <a:rPr lang="es-CO" b="1" dirty="0" err="1" smtClean="0">
                <a:solidFill>
                  <a:srgbClr val="FFC000"/>
                </a:solidFill>
              </a:rPr>
              <a:t>Helm</a:t>
            </a:r>
            <a:r>
              <a:rPr lang="es-CO" dirty="0" smtClean="0"/>
              <a:t>, </a:t>
            </a:r>
            <a:r>
              <a:rPr lang="es-CO" b="1" dirty="0" smtClean="0">
                <a:solidFill>
                  <a:srgbClr val="0070C0"/>
                </a:solidFill>
              </a:rPr>
              <a:t>Ralph Johnson </a:t>
            </a:r>
            <a:r>
              <a:rPr lang="es-CO" dirty="0" smtClean="0"/>
              <a:t>y </a:t>
            </a:r>
            <a:r>
              <a:rPr lang="es-CO" b="1" dirty="0" smtClean="0">
                <a:solidFill>
                  <a:schemeClr val="accent6"/>
                </a:solidFill>
              </a:rPr>
              <a:t>John </a:t>
            </a:r>
            <a:r>
              <a:rPr lang="es-CO" b="1" dirty="0" err="1" smtClean="0">
                <a:solidFill>
                  <a:schemeClr val="accent6"/>
                </a:solidFill>
              </a:rPr>
              <a:t>Vlisides</a:t>
            </a:r>
            <a:r>
              <a:rPr lang="es-CO" dirty="0" smtClean="0"/>
              <a:t>, en el que se recogían 23 patrones de diseño comunes</a:t>
            </a:r>
          </a:p>
        </p:txBody>
      </p:sp>
      <p:pic>
        <p:nvPicPr>
          <p:cNvPr id="5123" name="Picture 3" descr="D:\Documents\Mis Docs\Images\Presentaciones\OOP\Gof Mini.png"/>
          <p:cNvPicPr>
            <a:picLocks noChangeAspect="1" noChangeArrowheads="1"/>
          </p:cNvPicPr>
          <p:nvPr/>
        </p:nvPicPr>
        <p:blipFill>
          <a:blip r:embed="rId3" cstate="print"/>
          <a:srcRect/>
          <a:stretch>
            <a:fillRect/>
          </a:stretch>
        </p:blipFill>
        <p:spPr bwMode="auto">
          <a:xfrm>
            <a:off x="251520" y="3195303"/>
            <a:ext cx="5325368" cy="3662697"/>
          </a:xfrm>
          <a:prstGeom prst="rect">
            <a:avLst/>
          </a:prstGeom>
          <a:noFill/>
        </p:spPr>
      </p:pic>
      <p:pic>
        <p:nvPicPr>
          <p:cNvPr id="5124" name="Picture 4" descr="D:\Documents\Mis Docs\Images\Presentaciones\OOP\Gof-Richard Helm.jpg"/>
          <p:cNvPicPr>
            <a:picLocks noChangeAspect="1" noChangeArrowheads="1"/>
          </p:cNvPicPr>
          <p:nvPr/>
        </p:nvPicPr>
        <p:blipFill>
          <a:blip r:embed="rId4" cstate="print"/>
          <a:srcRect/>
          <a:stretch>
            <a:fillRect/>
          </a:stretch>
        </p:blipFill>
        <p:spPr bwMode="auto">
          <a:xfrm>
            <a:off x="5796136" y="2924944"/>
            <a:ext cx="1008112" cy="1340877"/>
          </a:xfrm>
          <a:prstGeom prst="rect">
            <a:avLst/>
          </a:prstGeom>
          <a:noFill/>
        </p:spPr>
      </p:pic>
      <p:pic>
        <p:nvPicPr>
          <p:cNvPr id="5125" name="Picture 5" descr="D:\Documents\Mis Docs\Images\Presentaciones\OOP\GoF-Erich Gamma.jpg"/>
          <p:cNvPicPr>
            <a:picLocks noChangeAspect="1" noChangeArrowheads="1"/>
          </p:cNvPicPr>
          <p:nvPr/>
        </p:nvPicPr>
        <p:blipFill>
          <a:blip r:embed="rId5" cstate="print"/>
          <a:srcRect/>
          <a:stretch>
            <a:fillRect/>
          </a:stretch>
        </p:blipFill>
        <p:spPr bwMode="auto">
          <a:xfrm>
            <a:off x="5868144" y="4941168"/>
            <a:ext cx="1008112" cy="1644348"/>
          </a:xfrm>
          <a:prstGeom prst="rect">
            <a:avLst/>
          </a:prstGeom>
          <a:noFill/>
        </p:spPr>
      </p:pic>
      <p:pic>
        <p:nvPicPr>
          <p:cNvPr id="5126" name="Picture 6" descr="D:\Documents\Mis Docs\Images\Presentaciones\OOP\GoF-john-vlissides.jpg"/>
          <p:cNvPicPr>
            <a:picLocks noChangeAspect="1" noChangeArrowheads="1"/>
          </p:cNvPicPr>
          <p:nvPr/>
        </p:nvPicPr>
        <p:blipFill>
          <a:blip r:embed="rId6" cstate="print"/>
          <a:srcRect/>
          <a:stretch>
            <a:fillRect/>
          </a:stretch>
        </p:blipFill>
        <p:spPr bwMode="auto">
          <a:xfrm>
            <a:off x="7308304" y="5013176"/>
            <a:ext cx="1368152" cy="1596177"/>
          </a:xfrm>
          <a:prstGeom prst="rect">
            <a:avLst/>
          </a:prstGeom>
          <a:noFill/>
        </p:spPr>
      </p:pic>
      <p:pic>
        <p:nvPicPr>
          <p:cNvPr id="5127" name="Picture 7" descr="D:\Documents\Mis Docs\Images\Presentaciones\OOP\GoF-RalphJohnson.png"/>
          <p:cNvPicPr>
            <a:picLocks noChangeAspect="1" noChangeArrowheads="1"/>
          </p:cNvPicPr>
          <p:nvPr/>
        </p:nvPicPr>
        <p:blipFill>
          <a:blip r:embed="rId7" cstate="print"/>
          <a:srcRect/>
          <a:stretch>
            <a:fillRect/>
          </a:stretch>
        </p:blipFill>
        <p:spPr bwMode="auto">
          <a:xfrm>
            <a:off x="7164288" y="2924944"/>
            <a:ext cx="1700907" cy="1368152"/>
          </a:xfrm>
          <a:prstGeom prst="rect">
            <a:avLst/>
          </a:prstGeom>
          <a:noFill/>
        </p:spPr>
      </p:pic>
      <p:sp>
        <p:nvSpPr>
          <p:cNvPr id="14" name="TextBox 13"/>
          <p:cNvSpPr txBox="1"/>
          <p:nvPr/>
        </p:nvSpPr>
        <p:spPr>
          <a:xfrm>
            <a:off x="5652120" y="4283804"/>
            <a:ext cx="1441485" cy="369332"/>
          </a:xfrm>
          <a:prstGeom prst="rect">
            <a:avLst/>
          </a:prstGeom>
          <a:noFill/>
        </p:spPr>
        <p:txBody>
          <a:bodyPr wrap="none" rtlCol="0">
            <a:spAutoFit/>
          </a:bodyPr>
          <a:lstStyle/>
          <a:p>
            <a:r>
              <a:rPr lang="es-CO" dirty="0" smtClean="0"/>
              <a:t>Richard </a:t>
            </a:r>
            <a:r>
              <a:rPr lang="es-CO" dirty="0" err="1" smtClean="0"/>
              <a:t>Helm</a:t>
            </a:r>
            <a:endParaRPr lang="es-CO" dirty="0" smtClean="0"/>
          </a:p>
        </p:txBody>
      </p:sp>
      <p:sp>
        <p:nvSpPr>
          <p:cNvPr id="15" name="TextBox 14"/>
          <p:cNvSpPr txBox="1"/>
          <p:nvPr/>
        </p:nvSpPr>
        <p:spPr>
          <a:xfrm>
            <a:off x="7236296" y="4283804"/>
            <a:ext cx="1542410" cy="369332"/>
          </a:xfrm>
          <a:prstGeom prst="rect">
            <a:avLst/>
          </a:prstGeom>
          <a:noFill/>
        </p:spPr>
        <p:txBody>
          <a:bodyPr wrap="none" rtlCol="0">
            <a:spAutoFit/>
          </a:bodyPr>
          <a:lstStyle/>
          <a:p>
            <a:r>
              <a:rPr lang="es-CO" dirty="0" smtClean="0"/>
              <a:t>Ralph Johnson</a:t>
            </a:r>
          </a:p>
        </p:txBody>
      </p:sp>
      <p:sp>
        <p:nvSpPr>
          <p:cNvPr id="16" name="TextBox 15"/>
          <p:cNvSpPr txBox="1"/>
          <p:nvPr/>
        </p:nvSpPr>
        <p:spPr>
          <a:xfrm>
            <a:off x="5652120" y="6488668"/>
            <a:ext cx="1438214" cy="369332"/>
          </a:xfrm>
          <a:prstGeom prst="rect">
            <a:avLst/>
          </a:prstGeom>
          <a:noFill/>
        </p:spPr>
        <p:txBody>
          <a:bodyPr wrap="none" rtlCol="0">
            <a:spAutoFit/>
          </a:bodyPr>
          <a:lstStyle/>
          <a:p>
            <a:r>
              <a:rPr lang="es-CO" dirty="0" smtClean="0"/>
              <a:t>Erich Gamma</a:t>
            </a:r>
          </a:p>
        </p:txBody>
      </p:sp>
      <p:sp>
        <p:nvSpPr>
          <p:cNvPr id="17" name="TextBox 16"/>
          <p:cNvSpPr txBox="1"/>
          <p:nvPr/>
        </p:nvSpPr>
        <p:spPr>
          <a:xfrm>
            <a:off x="7308304" y="6488668"/>
            <a:ext cx="1531188" cy="369332"/>
          </a:xfrm>
          <a:prstGeom prst="rect">
            <a:avLst/>
          </a:prstGeom>
          <a:noFill/>
        </p:spPr>
        <p:txBody>
          <a:bodyPr wrap="none" rtlCol="0">
            <a:spAutoFit/>
          </a:bodyPr>
          <a:lstStyle/>
          <a:p>
            <a:r>
              <a:rPr lang="es-CO" dirty="0" smtClean="0"/>
              <a:t>John </a:t>
            </a:r>
            <a:r>
              <a:rPr lang="es-CO" dirty="0" err="1" smtClean="0"/>
              <a:t>Vlissides</a:t>
            </a:r>
            <a:endParaRPr lang="es-CO"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Definiciones de patrones</a:t>
            </a:r>
            <a:endParaRPr lang="es-CO" dirty="0"/>
          </a:p>
        </p:txBody>
      </p:sp>
      <p:sp>
        <p:nvSpPr>
          <p:cNvPr id="3" name="Content Placeholder 2"/>
          <p:cNvSpPr>
            <a:spLocks noGrp="1"/>
          </p:cNvSpPr>
          <p:nvPr>
            <p:ph idx="1"/>
          </p:nvPr>
        </p:nvSpPr>
        <p:spPr>
          <a:xfrm>
            <a:off x="467544" y="1196753"/>
            <a:ext cx="8229600" cy="3888432"/>
          </a:xfrm>
        </p:spPr>
        <p:txBody>
          <a:bodyPr>
            <a:normAutofit fontScale="85000" lnSpcReduction="10000"/>
          </a:bodyPr>
          <a:lstStyle/>
          <a:p>
            <a:r>
              <a:rPr lang="es-CO" dirty="0" smtClean="0"/>
              <a:t>Son el esqueleto de las soluciones a problemas comunes en el desarrollo de software.</a:t>
            </a:r>
          </a:p>
          <a:p>
            <a:r>
              <a:rPr lang="es-CO" dirty="0" smtClean="0"/>
              <a:t>Los patrones son un punto de partida no un destino.</a:t>
            </a:r>
          </a:p>
          <a:p>
            <a:r>
              <a:rPr lang="es-CO" dirty="0" smtClean="0"/>
              <a:t>Cada patrón no es una solución en sí misma, es la documentación de la forma en que se construyeron las soluciones a problemas similares.</a:t>
            </a:r>
          </a:p>
          <a:p>
            <a:r>
              <a:rPr lang="es-CO" dirty="0" smtClean="0"/>
              <a:t>Los patrones son un gran mecanismo de comunicación para trasmitir la experiencia de los Ingenieros y diseñadores experimentados.</a:t>
            </a:r>
          </a:p>
          <a:p>
            <a:endParaRPr lang="es-CO" dirty="0"/>
          </a:p>
        </p:txBody>
      </p:sp>
      <p:pic>
        <p:nvPicPr>
          <p:cNvPr id="6147" name="Picture 3" descr="D:\Documents\Mis Docs\Images\Presentaciones\Puzzle\ficha.jpg"/>
          <p:cNvPicPr>
            <a:picLocks noChangeAspect="1" noChangeArrowheads="1"/>
          </p:cNvPicPr>
          <p:nvPr/>
        </p:nvPicPr>
        <p:blipFill>
          <a:blip r:embed="rId2" cstate="print"/>
          <a:srcRect/>
          <a:stretch>
            <a:fillRect/>
          </a:stretch>
        </p:blipFill>
        <p:spPr bwMode="auto">
          <a:xfrm>
            <a:off x="6096000" y="4572000"/>
            <a:ext cx="3048000" cy="2286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Documents\Mis Docs\Images\Presentaciones\OOP\metodologia.jpg"/>
          <p:cNvPicPr>
            <a:picLocks noChangeAspect="1" noChangeArrowheads="1"/>
          </p:cNvPicPr>
          <p:nvPr/>
        </p:nvPicPr>
        <p:blipFill>
          <a:blip r:embed="rId2" cstate="print"/>
          <a:srcRect/>
          <a:stretch>
            <a:fillRect/>
          </a:stretch>
        </p:blipFill>
        <p:spPr bwMode="auto">
          <a:xfrm>
            <a:off x="5816600" y="1346200"/>
            <a:ext cx="3327400" cy="5511800"/>
          </a:xfrm>
          <a:prstGeom prst="rect">
            <a:avLst/>
          </a:prstGeom>
          <a:noFill/>
        </p:spPr>
      </p:pic>
      <p:sp>
        <p:nvSpPr>
          <p:cNvPr id="2" name="Title 1"/>
          <p:cNvSpPr>
            <a:spLocks noGrp="1"/>
          </p:cNvSpPr>
          <p:nvPr>
            <p:ph type="title"/>
          </p:nvPr>
        </p:nvSpPr>
        <p:spPr/>
        <p:txBody>
          <a:bodyPr/>
          <a:lstStyle/>
          <a:p>
            <a:r>
              <a:rPr lang="es-CO" dirty="0" smtClean="0"/>
              <a:t>Características de un buen patrón</a:t>
            </a:r>
            <a:endParaRPr lang="es-CO" dirty="0"/>
          </a:p>
        </p:txBody>
      </p:sp>
      <p:sp>
        <p:nvSpPr>
          <p:cNvPr id="3" name="Content Placeholder 2"/>
          <p:cNvSpPr>
            <a:spLocks noGrp="1"/>
          </p:cNvSpPr>
          <p:nvPr>
            <p:ph idx="1"/>
          </p:nvPr>
        </p:nvSpPr>
        <p:spPr>
          <a:xfrm>
            <a:off x="467544" y="1196752"/>
            <a:ext cx="6840760" cy="4525963"/>
          </a:xfrm>
        </p:spPr>
        <p:txBody>
          <a:bodyPr/>
          <a:lstStyle/>
          <a:p>
            <a:r>
              <a:rPr lang="es-CO" dirty="0" smtClean="0"/>
              <a:t>Resuelve un problema.</a:t>
            </a:r>
          </a:p>
          <a:p>
            <a:r>
              <a:rPr lang="es-CO" dirty="0" smtClean="0"/>
              <a:t>Es un concepto probado (Debe tener al menos tres implementaciones reales).</a:t>
            </a:r>
          </a:p>
          <a:p>
            <a:r>
              <a:rPr lang="es-CO" dirty="0" smtClean="0"/>
              <a:t>La solución no es obvia.</a:t>
            </a:r>
          </a:p>
          <a:p>
            <a:r>
              <a:rPr lang="es-CO" dirty="0" smtClean="0"/>
              <a:t>Describe una relación.</a:t>
            </a:r>
          </a:p>
          <a:p>
            <a:r>
              <a:rPr lang="es-CO" dirty="0" smtClean="0"/>
              <a:t>Tiene un componente humano significante.</a:t>
            </a:r>
          </a:p>
          <a:p>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1196</TotalTime>
  <Words>2286</Words>
  <Application>Microsoft Office PowerPoint</Application>
  <PresentationFormat>On-screen Show (4:3)</PresentationFormat>
  <Paragraphs>200</Paragraphs>
  <Slides>24</Slides>
  <Notes>13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Business Presentation</vt:lpstr>
      <vt:lpstr>Programación en .Net</vt:lpstr>
      <vt:lpstr>Agenda</vt:lpstr>
      <vt:lpstr>Patrones de diseño</vt:lpstr>
      <vt:lpstr>Qué son?</vt:lpstr>
      <vt:lpstr>Breve reseña histórica.</vt:lpstr>
      <vt:lpstr>Breve reseña histórica.</vt:lpstr>
      <vt:lpstr>Breve reseña histórica.</vt:lpstr>
      <vt:lpstr>Definiciones de patrones</vt:lpstr>
      <vt:lpstr>Características de un buen patrón</vt:lpstr>
      <vt:lpstr>Objetivos de los patrones</vt:lpstr>
      <vt:lpstr>Objetivos de los patrones</vt:lpstr>
      <vt:lpstr>Pattern Happy</vt:lpstr>
      <vt:lpstr>Retroalimentación</vt:lpstr>
      <vt:lpstr>Patrones de diseño en el desarrollo de software</vt:lpstr>
      <vt:lpstr>Patrones según el nivel de detalle</vt:lpstr>
      <vt:lpstr>Patrones según el nivel de detalle</vt:lpstr>
      <vt:lpstr>Patrones según Microsoft</vt:lpstr>
      <vt:lpstr>Tipos de patrones de diseño</vt:lpstr>
      <vt:lpstr>Patrones reconocidos</vt:lpstr>
      <vt:lpstr>Ejercicio Práctico</vt:lpstr>
      <vt:lpstr>Cuando (no) utilizar patrones de diseño.</vt:lpstr>
      <vt:lpstr>Por qué preocuparse?</vt:lpstr>
      <vt:lpstr>Preguntas?</vt:lpstr>
      <vt:lpstr>Slide 24</vt:lpstr>
    </vt:vector>
  </TitlesOfParts>
  <Company>Jucer 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271</cp:revision>
  <dcterms:created xsi:type="dcterms:W3CDTF">2011-09-11T16:53:06Z</dcterms:created>
  <dcterms:modified xsi:type="dcterms:W3CDTF">2015-07-22T15:23:59Z</dcterms:modified>
</cp:coreProperties>
</file>