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7"/>
  </p:notesMasterIdLst>
  <p:sldIdLst>
    <p:sldId id="256" r:id="rId2"/>
    <p:sldId id="257" r:id="rId3"/>
    <p:sldId id="328" r:id="rId4"/>
    <p:sldId id="329" r:id="rId5"/>
    <p:sldId id="330" r:id="rId6"/>
    <p:sldId id="331" r:id="rId7"/>
    <p:sldId id="332" r:id="rId8"/>
    <p:sldId id="333" r:id="rId9"/>
    <p:sldId id="334" r:id="rId10"/>
    <p:sldId id="335" r:id="rId11"/>
    <p:sldId id="336" r:id="rId12"/>
    <p:sldId id="337" r:id="rId13"/>
    <p:sldId id="338" r:id="rId14"/>
    <p:sldId id="339" r:id="rId15"/>
    <p:sldId id="340" r:id="rId16"/>
    <p:sldId id="341" r:id="rId17"/>
    <p:sldId id="342" r:id="rId18"/>
    <p:sldId id="343" r:id="rId19"/>
    <p:sldId id="344" r:id="rId20"/>
    <p:sldId id="345" r:id="rId21"/>
    <p:sldId id="346" r:id="rId22"/>
    <p:sldId id="347" r:id="rId23"/>
    <p:sldId id="348" r:id="rId24"/>
    <p:sldId id="349" r:id="rId25"/>
    <p:sldId id="278" r:id="rId26"/>
    <p:sldId id="279" r:id="rId27"/>
    <p:sldId id="280" r:id="rId28"/>
    <p:sldId id="283" r:id="rId29"/>
    <p:sldId id="282" r:id="rId30"/>
    <p:sldId id="284" r:id="rId31"/>
    <p:sldId id="285" r:id="rId32"/>
    <p:sldId id="286" r:id="rId33"/>
    <p:sldId id="288" r:id="rId34"/>
    <p:sldId id="287" r:id="rId35"/>
    <p:sldId id="289" r:id="rId36"/>
    <p:sldId id="290" r:id="rId37"/>
    <p:sldId id="291" r:id="rId38"/>
    <p:sldId id="292" r:id="rId39"/>
    <p:sldId id="293" r:id="rId40"/>
    <p:sldId id="294" r:id="rId41"/>
    <p:sldId id="295" r:id="rId42"/>
    <p:sldId id="302" r:id="rId43"/>
    <p:sldId id="303" r:id="rId44"/>
    <p:sldId id="304" r:id="rId45"/>
    <p:sldId id="305" r:id="rId46"/>
    <p:sldId id="296" r:id="rId47"/>
    <p:sldId id="306" r:id="rId48"/>
    <p:sldId id="307" r:id="rId49"/>
    <p:sldId id="308" r:id="rId50"/>
    <p:sldId id="309" r:id="rId51"/>
    <p:sldId id="310" r:id="rId52"/>
    <p:sldId id="311" r:id="rId53"/>
    <p:sldId id="297" r:id="rId54"/>
    <p:sldId id="312" r:id="rId55"/>
    <p:sldId id="298" r:id="rId56"/>
    <p:sldId id="313" r:id="rId57"/>
    <p:sldId id="314" r:id="rId58"/>
    <p:sldId id="315" r:id="rId59"/>
    <p:sldId id="299" r:id="rId60"/>
    <p:sldId id="316" r:id="rId61"/>
    <p:sldId id="318" r:id="rId62"/>
    <p:sldId id="317" r:id="rId63"/>
    <p:sldId id="319" r:id="rId64"/>
    <p:sldId id="300" r:id="rId65"/>
    <p:sldId id="320" r:id="rId66"/>
    <p:sldId id="321" r:id="rId67"/>
    <p:sldId id="322" r:id="rId68"/>
    <p:sldId id="323" r:id="rId69"/>
    <p:sldId id="324" r:id="rId70"/>
    <p:sldId id="325" r:id="rId71"/>
    <p:sldId id="326" r:id="rId72"/>
    <p:sldId id="301" r:id="rId73"/>
    <p:sldId id="327" r:id="rId74"/>
    <p:sldId id="276" r:id="rId75"/>
    <p:sldId id="277" r:id="rId76"/>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a:srgbClr val="008000"/>
    <a:srgbClr val="0000FF"/>
    <a:srgbClr val="800000"/>
    <a:srgbClr val="FFCC00"/>
    <a:srgbClr val="FF6600"/>
    <a:srgbClr val="CC00CC"/>
    <a:srgbClr val="0000CC"/>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79151" autoAdjust="0"/>
  </p:normalViewPr>
  <p:slideViewPr>
    <p:cSldViewPr>
      <p:cViewPr varScale="1">
        <p:scale>
          <a:sx n="90" d="100"/>
          <a:sy n="90" d="100"/>
        </p:scale>
        <p:origin x="164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5F02C1-A2C2-45D1-8D60-D454C04B5E27}" type="datetimeFigureOut">
              <a:rPr lang="es-CO" smtClean="0"/>
              <a:pPr/>
              <a:t>13/03/2018</a:t>
            </a:fld>
            <a:endParaRPr lang="es-CO"/>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61A6AF-5C91-4279-A2A9-5DA981759015}" type="slidenum">
              <a:rPr lang="es-CO" smtClean="0"/>
              <a:pPr/>
              <a:t>‹#›</a:t>
            </a:fld>
            <a:endParaRPr lang="es-CO"/>
          </a:p>
        </p:txBody>
      </p:sp>
    </p:spTree>
    <p:extLst>
      <p:ext uri="{BB962C8B-B14F-4D97-AF65-F5344CB8AC3E}">
        <p14:creationId xmlns:p14="http://schemas.microsoft.com/office/powerpoint/2010/main" val="2012091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O"/>
          </a:p>
        </p:txBody>
      </p:sp>
      <p:sp>
        <p:nvSpPr>
          <p:cNvPr id="4" name="Slide Number Placeholder 3"/>
          <p:cNvSpPr>
            <a:spLocks noGrp="1"/>
          </p:cNvSpPr>
          <p:nvPr>
            <p:ph type="sldNum" sz="quarter" idx="10"/>
          </p:nvPr>
        </p:nvSpPr>
        <p:spPr/>
        <p:txBody>
          <a:bodyPr/>
          <a:lstStyle/>
          <a:p>
            <a:fld id="{3461A6AF-5C91-4279-A2A9-5DA981759015}" type="slidenum">
              <a:rPr lang="es-CO" smtClean="0"/>
              <a:pPr/>
              <a:t>1</a:t>
            </a:fld>
            <a:endParaRPr lang="es-CO"/>
          </a:p>
        </p:txBody>
      </p:sp>
    </p:spTree>
    <p:extLst>
      <p:ext uri="{BB962C8B-B14F-4D97-AF65-F5344CB8AC3E}">
        <p14:creationId xmlns:p14="http://schemas.microsoft.com/office/powerpoint/2010/main" val="1393183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O"/>
          </a:p>
        </p:txBody>
      </p:sp>
      <p:sp>
        <p:nvSpPr>
          <p:cNvPr id="4" name="Slide Number Placeholder 3"/>
          <p:cNvSpPr>
            <a:spLocks noGrp="1"/>
          </p:cNvSpPr>
          <p:nvPr>
            <p:ph type="sldNum" sz="quarter" idx="10"/>
          </p:nvPr>
        </p:nvSpPr>
        <p:spPr/>
        <p:txBody>
          <a:bodyPr/>
          <a:lstStyle/>
          <a:p>
            <a:fld id="{3461A6AF-5C91-4279-A2A9-5DA981759015}" type="slidenum">
              <a:rPr lang="es-CO" smtClean="0"/>
              <a:pPr/>
              <a:t>25</a:t>
            </a:fld>
            <a:endParaRPr lang="es-CO"/>
          </a:p>
        </p:txBody>
      </p:sp>
    </p:spTree>
    <p:extLst>
      <p:ext uri="{BB962C8B-B14F-4D97-AF65-F5344CB8AC3E}">
        <p14:creationId xmlns:p14="http://schemas.microsoft.com/office/powerpoint/2010/main" val="2484268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30</a:t>
            </a:fld>
            <a:endParaRPr lang="es-CO"/>
          </a:p>
        </p:txBody>
      </p:sp>
    </p:spTree>
    <p:extLst>
      <p:ext uri="{BB962C8B-B14F-4D97-AF65-F5344CB8AC3E}">
        <p14:creationId xmlns:p14="http://schemas.microsoft.com/office/powerpoint/2010/main" val="1683188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mtClean="0"/>
              <a:t>Por ejemplo, mediante la utilización de un parámetro de tipo genérico </a:t>
            </a:r>
            <a:r>
              <a:rPr lang="es-CO" b="1" smtClean="0"/>
              <a:t>T</a:t>
            </a:r>
            <a:r>
              <a:rPr lang="es-CO" smtClean="0"/>
              <a:t>, se puede escribir una clase única que otro código de cliente puede utilizar sin generar el costo o el riesgo de conversiones en tiempo de ejecución.</a:t>
            </a:r>
          </a:p>
          <a:p>
            <a:pPr marL="0" marR="0" indent="0" algn="l" defTabSz="914400" rtl="0" eaLnBrk="1" fontAlgn="auto" latinLnBrk="0" hangingPunct="1">
              <a:lnSpc>
                <a:spcPct val="100000"/>
              </a:lnSpc>
              <a:spcBef>
                <a:spcPts val="0"/>
              </a:spcBef>
              <a:spcAft>
                <a:spcPts val="0"/>
              </a:spcAft>
              <a:buClrTx/>
              <a:buSzTx/>
              <a:buFontTx/>
              <a:buNone/>
              <a:tabLst/>
              <a:defRPr/>
            </a:pPr>
            <a:r>
              <a:rPr lang="es-CO"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s-CO" sz="1200" kern="1200" smtClean="0">
                <a:solidFill>
                  <a:schemeClr val="tx1"/>
                </a:solidFill>
                <a:latin typeface="+mn-lt"/>
                <a:ea typeface="+mn-ea"/>
                <a:cs typeface="+mn-cs"/>
              </a:rPr>
              <a:t>En este caso se crea la clase </a:t>
            </a:r>
            <a:r>
              <a:rPr lang="es-CO" sz="1200" b="1" kern="1200" err="1" smtClean="0">
                <a:solidFill>
                  <a:schemeClr val="tx1"/>
                </a:solidFill>
                <a:latin typeface="+mn-lt"/>
                <a:ea typeface="+mn-ea"/>
                <a:cs typeface="+mn-cs"/>
              </a:rPr>
              <a:t>GenericList</a:t>
            </a:r>
            <a:r>
              <a:rPr lang="es-CO" sz="1200" kern="1200" smtClean="0">
                <a:solidFill>
                  <a:schemeClr val="tx1"/>
                </a:solidFill>
                <a:latin typeface="+mn-lt"/>
                <a:ea typeface="+mn-ea"/>
                <a:cs typeface="+mn-cs"/>
              </a:rPr>
              <a:t> para manejar una lista de ítems que aun no se sabe de qué tipo será, pero para poder definirla usamos el identificador </a:t>
            </a:r>
            <a:r>
              <a:rPr lang="es-CO" sz="1200" b="1" kern="1200" smtClean="0">
                <a:solidFill>
                  <a:schemeClr val="tx1"/>
                </a:solidFill>
                <a:latin typeface="+mn-lt"/>
                <a:ea typeface="+mn-ea"/>
                <a:cs typeface="+mn-cs"/>
              </a:rPr>
              <a:t>T</a:t>
            </a:r>
            <a:r>
              <a:rPr lang="es-CO" sz="1200" kern="1200" smtClean="0">
                <a:solidFill>
                  <a:schemeClr val="tx1"/>
                </a:solidFill>
                <a:latin typeface="+mn-lt"/>
                <a:ea typeface="+mn-ea"/>
                <a:cs typeface="+mn-cs"/>
              </a:rPr>
              <a:t> entre paréntesis angulares (&lt;T&gt;) de esta forma se puede definir la clase, que luego puede tomar el tipo definido en el momento que se utilice.</a:t>
            </a:r>
          </a:p>
          <a:p>
            <a:pPr marL="0" marR="0" indent="0" algn="l" defTabSz="914400" rtl="0" eaLnBrk="1" fontAlgn="auto" latinLnBrk="0" hangingPunct="1">
              <a:lnSpc>
                <a:spcPct val="100000"/>
              </a:lnSpc>
              <a:spcBef>
                <a:spcPts val="0"/>
              </a:spcBef>
              <a:spcAft>
                <a:spcPts val="0"/>
              </a:spcAft>
              <a:buClrTx/>
              <a:buSzTx/>
              <a:buFontTx/>
              <a:buNone/>
              <a:tabLst/>
              <a:defRPr/>
            </a:pPr>
            <a:endParaRPr lang="es-CO" smtClean="0"/>
          </a:p>
          <a:p>
            <a:endParaRPr lang="es-CO"/>
          </a:p>
        </p:txBody>
      </p:sp>
      <p:sp>
        <p:nvSpPr>
          <p:cNvPr id="4" name="Slide Number Placeholder 3"/>
          <p:cNvSpPr>
            <a:spLocks noGrp="1"/>
          </p:cNvSpPr>
          <p:nvPr>
            <p:ph type="sldNum" sz="quarter" idx="10"/>
          </p:nvPr>
        </p:nvSpPr>
        <p:spPr/>
        <p:txBody>
          <a:bodyPr/>
          <a:lstStyle/>
          <a:p>
            <a:fld id="{3461A6AF-5C91-4279-A2A9-5DA981759015}" type="slidenum">
              <a:rPr lang="es-CO" smtClean="0"/>
              <a:pPr/>
              <a:t>31</a:t>
            </a:fld>
            <a:endParaRPr lang="es-CO"/>
          </a:p>
        </p:txBody>
      </p:sp>
    </p:spTree>
    <p:extLst>
      <p:ext uri="{BB962C8B-B14F-4D97-AF65-F5344CB8AC3E}">
        <p14:creationId xmlns:p14="http://schemas.microsoft.com/office/powerpoint/2010/main" val="2060826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s-CO" dirty="0" smtClean="0"/>
              <a:t>Debido a que las constantes son reemplazadas en tiempo de compilación se pueden presentar inconsistencias, si deseamos cambiar su valor y luego referenciarlo en otra clase, por ello se recomienda independizar las constantes en clases separadas en un espacio de nombres denominado </a:t>
            </a:r>
            <a:r>
              <a:rPr lang="es-CO" b="1" dirty="0" smtClean="0"/>
              <a:t>Define</a:t>
            </a:r>
            <a:r>
              <a:rPr lang="es-CO" dirty="0" smtClean="0"/>
              <a:t>.</a:t>
            </a:r>
          </a:p>
          <a:p>
            <a:pPr algn="just"/>
            <a:r>
              <a:rPr lang="es-CO" dirty="0" smtClean="0"/>
              <a:t>De igual manera se recomienda utilizar el modificador </a:t>
            </a:r>
            <a:r>
              <a:rPr lang="es-CO" b="1" dirty="0" err="1" smtClean="0"/>
              <a:t>readonly</a:t>
            </a:r>
            <a:r>
              <a:rPr lang="es-CO" dirty="0" smtClean="0"/>
              <a:t> para tener una valor constante que no será reemplazado en tiempo de compilación sino en ejecución.</a:t>
            </a:r>
            <a:endParaRPr lang="es-CO" b="1" dirty="0" smtClean="0"/>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43</a:t>
            </a:fld>
            <a:endParaRPr lang="es-CO"/>
          </a:p>
        </p:txBody>
      </p:sp>
    </p:spTree>
    <p:extLst>
      <p:ext uri="{BB962C8B-B14F-4D97-AF65-F5344CB8AC3E}">
        <p14:creationId xmlns:p14="http://schemas.microsoft.com/office/powerpoint/2010/main" val="1272378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200" kern="1200" dirty="0" smtClean="0">
                <a:solidFill>
                  <a:schemeClr val="tx1"/>
                </a:solidFill>
                <a:latin typeface="+mn-lt"/>
                <a:ea typeface="+mn-ea"/>
                <a:cs typeface="+mn-cs"/>
              </a:rPr>
              <a:t>Sólo pueden ser usados con los tipos por valor, ya que los tipos por referencia soportan el valor nulo.</a:t>
            </a:r>
          </a:p>
          <a:p>
            <a:pPr marL="0" marR="0" indent="0" algn="l" defTabSz="914400" rtl="0" eaLnBrk="1" fontAlgn="auto" latinLnBrk="0" hangingPunct="1">
              <a:lnSpc>
                <a:spcPct val="100000"/>
              </a:lnSpc>
              <a:spcBef>
                <a:spcPts val="0"/>
              </a:spcBef>
              <a:spcAft>
                <a:spcPts val="0"/>
              </a:spcAft>
              <a:buClrTx/>
              <a:buSzTx/>
              <a:buFontTx/>
              <a:buNone/>
              <a:tabLst/>
              <a:defRPr/>
            </a:pPr>
            <a:r>
              <a:rPr lang="es-CO" sz="1200" b="1" kern="1200" dirty="0" smtClean="0">
                <a:solidFill>
                  <a:schemeClr val="tx1"/>
                </a:solidFill>
                <a:latin typeface="+mn-lt"/>
                <a:ea typeface="+mn-ea"/>
                <a:cs typeface="+mn-cs"/>
              </a:rPr>
              <a:t>NOTA:</a:t>
            </a:r>
            <a:r>
              <a:rPr lang="es-CO" sz="1200" kern="1200" dirty="0" smtClean="0">
                <a:solidFill>
                  <a:schemeClr val="tx1"/>
                </a:solidFill>
                <a:latin typeface="+mn-lt"/>
                <a:ea typeface="+mn-ea"/>
                <a:cs typeface="+mn-cs"/>
              </a:rPr>
              <a:t> Los tipos </a:t>
            </a:r>
            <a:r>
              <a:rPr lang="es-CO" sz="1200" b="1" kern="1200" dirty="0" err="1" smtClean="0">
                <a:solidFill>
                  <a:schemeClr val="tx1"/>
                </a:solidFill>
                <a:latin typeface="+mn-lt"/>
                <a:ea typeface="+mn-ea"/>
                <a:cs typeface="+mn-cs"/>
              </a:rPr>
              <a:t>bool</a:t>
            </a:r>
            <a:r>
              <a:rPr lang="es-CO" sz="1200" kern="1200" dirty="0" smtClean="0">
                <a:solidFill>
                  <a:schemeClr val="tx1"/>
                </a:solidFill>
                <a:latin typeface="+mn-lt"/>
                <a:ea typeface="+mn-ea"/>
                <a:cs typeface="+mn-cs"/>
              </a:rPr>
              <a:t> anulables, en una sentencia </a:t>
            </a:r>
            <a:r>
              <a:rPr lang="es-CO" sz="1200" b="1" kern="1200" dirty="0" err="1" smtClean="0">
                <a:solidFill>
                  <a:schemeClr val="tx1"/>
                </a:solidFill>
                <a:latin typeface="+mn-lt"/>
                <a:ea typeface="+mn-ea"/>
                <a:cs typeface="+mn-cs"/>
              </a:rPr>
              <a:t>if</a:t>
            </a:r>
            <a:r>
              <a:rPr lang="es-CO" sz="1200" kern="1200" dirty="0" smtClean="0">
                <a:solidFill>
                  <a:schemeClr val="tx1"/>
                </a:solidFill>
                <a:latin typeface="+mn-lt"/>
                <a:ea typeface="+mn-ea"/>
                <a:cs typeface="+mn-cs"/>
              </a:rPr>
              <a:t>, </a:t>
            </a:r>
            <a:r>
              <a:rPr lang="es-CO" sz="1200" b="1" kern="1200" dirty="0" err="1" smtClean="0">
                <a:solidFill>
                  <a:schemeClr val="tx1"/>
                </a:solidFill>
                <a:latin typeface="+mn-lt"/>
                <a:ea typeface="+mn-ea"/>
                <a:cs typeface="+mn-cs"/>
              </a:rPr>
              <a:t>while</a:t>
            </a:r>
            <a:r>
              <a:rPr lang="es-CO" sz="1200" kern="1200" dirty="0" smtClean="0">
                <a:solidFill>
                  <a:schemeClr val="tx1"/>
                </a:solidFill>
                <a:latin typeface="+mn-lt"/>
                <a:ea typeface="+mn-ea"/>
                <a:cs typeface="+mn-cs"/>
              </a:rPr>
              <a:t>, </a:t>
            </a:r>
            <a:r>
              <a:rPr lang="es-CO" sz="1200" b="1" kern="1200" dirty="0" err="1" smtClean="0">
                <a:solidFill>
                  <a:schemeClr val="tx1"/>
                </a:solidFill>
                <a:latin typeface="+mn-lt"/>
                <a:ea typeface="+mn-ea"/>
                <a:cs typeface="+mn-cs"/>
              </a:rPr>
              <a:t>for</a:t>
            </a:r>
            <a:r>
              <a:rPr lang="es-CO" sz="1200" kern="1200" dirty="0" smtClean="0">
                <a:solidFill>
                  <a:schemeClr val="tx1"/>
                </a:solidFill>
                <a:latin typeface="+mn-lt"/>
                <a:ea typeface="+mn-ea"/>
                <a:cs typeface="+mn-cs"/>
              </a:rPr>
              <a:t>, o alguna otra sentencia lógica o de iteraciones, será equivalente </a:t>
            </a:r>
            <a:r>
              <a:rPr lang="es-CO" sz="1200" b="1" kern="1200" dirty="0" err="1" smtClean="0">
                <a:solidFill>
                  <a:schemeClr val="tx1"/>
                </a:solidFill>
                <a:latin typeface="+mn-lt"/>
                <a:ea typeface="+mn-ea"/>
                <a:cs typeface="+mn-cs"/>
              </a:rPr>
              <a:t>null</a:t>
            </a:r>
            <a:r>
              <a:rPr lang="es-CO" sz="1200" kern="1200" dirty="0" smtClean="0">
                <a:solidFill>
                  <a:schemeClr val="tx1"/>
                </a:solidFill>
                <a:latin typeface="+mn-lt"/>
                <a:ea typeface="+mn-ea"/>
                <a:cs typeface="+mn-cs"/>
              </a:rPr>
              <a:t> a </a:t>
            </a:r>
            <a:r>
              <a:rPr lang="es-CO" sz="1200" b="1" kern="1200" dirty="0" smtClean="0">
                <a:solidFill>
                  <a:schemeClr val="tx1"/>
                </a:solidFill>
                <a:latin typeface="+mn-lt"/>
                <a:ea typeface="+mn-ea"/>
                <a:cs typeface="+mn-cs"/>
              </a:rPr>
              <a:t>false</a:t>
            </a:r>
            <a:r>
              <a:rPr lang="es-CO" sz="1200" kern="1200" dirty="0" smtClean="0">
                <a:solidFill>
                  <a:schemeClr val="tx1"/>
                </a:solidFill>
                <a:latin typeface="+mn-lt"/>
                <a:ea typeface="+mn-ea"/>
                <a:cs typeface="+mn-cs"/>
              </a:rPr>
              <a:t>; no lanzará un error.</a:t>
            </a:r>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46</a:t>
            </a:fld>
            <a:endParaRPr lang="es-CO"/>
          </a:p>
        </p:txBody>
      </p:sp>
    </p:spTree>
    <p:extLst>
      <p:ext uri="{BB962C8B-B14F-4D97-AF65-F5344CB8AC3E}">
        <p14:creationId xmlns:p14="http://schemas.microsoft.com/office/powerpoint/2010/main" val="3185637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CO" sz="1200" kern="1200" dirty="0" smtClean="0">
                <a:solidFill>
                  <a:schemeClr val="tx1"/>
                </a:solidFill>
                <a:latin typeface="+mn-lt"/>
                <a:ea typeface="+mn-ea"/>
                <a:cs typeface="+mn-cs"/>
              </a:rPr>
              <a:t>Las instrucciones del bucle siguen ejecutándose para cada elemento de la matriz o la colección. Cuando ya se han recorrido todos los elementos de la colección, el control se transfiere a la siguiente instrucción fuera del bloque </a:t>
            </a:r>
            <a:r>
              <a:rPr lang="es-CO" sz="1200" kern="1200" dirty="0" err="1" smtClean="0">
                <a:solidFill>
                  <a:schemeClr val="tx1"/>
                </a:solidFill>
                <a:latin typeface="+mn-lt"/>
                <a:ea typeface="+mn-ea"/>
                <a:cs typeface="+mn-cs"/>
              </a:rPr>
              <a:t>foreach</a:t>
            </a:r>
            <a:r>
              <a:rPr lang="es-CO" sz="1200" kern="1200" dirty="0" smtClean="0">
                <a:solidFill>
                  <a:schemeClr val="tx1"/>
                </a:solidFill>
                <a:latin typeface="+mn-lt"/>
                <a:ea typeface="+mn-ea"/>
                <a:cs typeface="+mn-cs"/>
              </a:rPr>
              <a:t>.</a:t>
            </a:r>
          </a:p>
          <a:p>
            <a:r>
              <a:rPr lang="es-CO" sz="1200" kern="1200" dirty="0" smtClean="0">
                <a:solidFill>
                  <a:schemeClr val="tx1"/>
                </a:solidFill>
                <a:latin typeface="+mn-lt"/>
                <a:ea typeface="+mn-ea"/>
                <a:cs typeface="+mn-cs"/>
              </a:rPr>
              <a:t> </a:t>
            </a:r>
          </a:p>
          <a:p>
            <a:r>
              <a:rPr lang="es-CO" sz="1200" kern="1200" dirty="0" smtClean="0">
                <a:solidFill>
                  <a:schemeClr val="tx1"/>
                </a:solidFill>
                <a:latin typeface="+mn-lt"/>
                <a:ea typeface="+mn-ea"/>
                <a:cs typeface="+mn-cs"/>
              </a:rPr>
              <a:t>En cualquier punto dentro del bloque </a:t>
            </a:r>
            <a:r>
              <a:rPr lang="es-CO" sz="1200" kern="1200" dirty="0" err="1" smtClean="0">
                <a:solidFill>
                  <a:schemeClr val="tx1"/>
                </a:solidFill>
                <a:latin typeface="+mn-lt"/>
                <a:ea typeface="+mn-ea"/>
                <a:cs typeface="+mn-cs"/>
              </a:rPr>
              <a:t>foreach</a:t>
            </a:r>
            <a:r>
              <a:rPr lang="es-CO" sz="1200" kern="1200" dirty="0" smtClean="0">
                <a:solidFill>
                  <a:schemeClr val="tx1"/>
                </a:solidFill>
                <a:latin typeface="+mn-lt"/>
                <a:ea typeface="+mn-ea"/>
                <a:cs typeface="+mn-cs"/>
              </a:rPr>
              <a:t>, puede salir del bucle utilizando la palabra clave </a:t>
            </a:r>
            <a:r>
              <a:rPr lang="es-CO" sz="1200" b="1" kern="1200" dirty="0" smtClean="0">
                <a:solidFill>
                  <a:schemeClr val="tx1"/>
                </a:solidFill>
                <a:latin typeface="+mn-lt"/>
                <a:ea typeface="+mn-ea"/>
                <a:cs typeface="+mn-cs"/>
              </a:rPr>
              <a:t>break</a:t>
            </a:r>
            <a:r>
              <a:rPr lang="es-CO" sz="1200" kern="1200" dirty="0" smtClean="0">
                <a:solidFill>
                  <a:schemeClr val="tx1"/>
                </a:solidFill>
                <a:latin typeface="+mn-lt"/>
                <a:ea typeface="+mn-ea"/>
                <a:cs typeface="+mn-cs"/>
              </a:rPr>
              <a:t> o pasando directamente la iteración siguiente del bucle mediante la palabra clave </a:t>
            </a:r>
            <a:r>
              <a:rPr lang="es-CO" sz="1200" b="1" kern="1200" dirty="0" err="1" smtClean="0">
                <a:solidFill>
                  <a:schemeClr val="tx1"/>
                </a:solidFill>
                <a:latin typeface="+mn-lt"/>
                <a:ea typeface="+mn-ea"/>
                <a:cs typeface="+mn-cs"/>
              </a:rPr>
              <a:t>continue</a:t>
            </a:r>
            <a:r>
              <a:rPr lang="es-CO" sz="1200" kern="1200" dirty="0" smtClean="0">
                <a:solidFill>
                  <a:schemeClr val="tx1"/>
                </a:solidFill>
                <a:latin typeface="+mn-lt"/>
                <a:ea typeface="+mn-ea"/>
                <a:cs typeface="+mn-cs"/>
              </a:rPr>
              <a:t>.</a:t>
            </a:r>
          </a:p>
          <a:p>
            <a:r>
              <a:rPr lang="es-CO" sz="1200" kern="1200" dirty="0" smtClean="0">
                <a:solidFill>
                  <a:schemeClr val="tx1"/>
                </a:solidFill>
                <a:latin typeface="+mn-lt"/>
                <a:ea typeface="+mn-ea"/>
                <a:cs typeface="+mn-cs"/>
              </a:rPr>
              <a:t> </a:t>
            </a:r>
          </a:p>
          <a:p>
            <a:r>
              <a:rPr lang="es-CO" sz="1200" kern="1200" dirty="0" smtClean="0">
                <a:solidFill>
                  <a:schemeClr val="tx1"/>
                </a:solidFill>
                <a:latin typeface="+mn-lt"/>
                <a:ea typeface="+mn-ea"/>
                <a:cs typeface="+mn-cs"/>
              </a:rPr>
              <a:t>También se puede salir de un bucle </a:t>
            </a:r>
            <a:r>
              <a:rPr lang="es-CO" sz="1200" b="1" kern="1200" dirty="0" err="1" smtClean="0">
                <a:solidFill>
                  <a:schemeClr val="tx1"/>
                </a:solidFill>
                <a:latin typeface="+mn-lt"/>
                <a:ea typeface="+mn-ea"/>
                <a:cs typeface="+mn-cs"/>
              </a:rPr>
              <a:t>foreach</a:t>
            </a:r>
            <a:r>
              <a:rPr lang="es-CO" sz="1200" kern="1200" dirty="0" smtClean="0">
                <a:solidFill>
                  <a:schemeClr val="tx1"/>
                </a:solidFill>
                <a:latin typeface="+mn-lt"/>
                <a:ea typeface="+mn-ea"/>
                <a:cs typeface="+mn-cs"/>
              </a:rPr>
              <a:t> mediante las instrucciones </a:t>
            </a:r>
            <a:r>
              <a:rPr lang="es-CO" sz="1200" b="1" kern="1200" dirty="0" err="1" smtClean="0">
                <a:solidFill>
                  <a:schemeClr val="tx1"/>
                </a:solidFill>
                <a:latin typeface="+mn-lt"/>
                <a:ea typeface="+mn-ea"/>
                <a:cs typeface="+mn-cs"/>
              </a:rPr>
              <a:t>goto</a:t>
            </a:r>
            <a:r>
              <a:rPr lang="es-CO" sz="1200" kern="1200" dirty="0" smtClean="0">
                <a:solidFill>
                  <a:schemeClr val="tx1"/>
                </a:solidFill>
                <a:latin typeface="+mn-lt"/>
                <a:ea typeface="+mn-ea"/>
                <a:cs typeface="+mn-cs"/>
              </a:rPr>
              <a:t>, </a:t>
            </a:r>
            <a:r>
              <a:rPr lang="es-CO" sz="1200" b="1" kern="1200" dirty="0" err="1" smtClean="0">
                <a:solidFill>
                  <a:schemeClr val="tx1"/>
                </a:solidFill>
                <a:latin typeface="+mn-lt"/>
                <a:ea typeface="+mn-ea"/>
                <a:cs typeface="+mn-cs"/>
              </a:rPr>
              <a:t>return</a:t>
            </a:r>
            <a:r>
              <a:rPr lang="es-CO" sz="1200" kern="1200" dirty="0" smtClean="0">
                <a:solidFill>
                  <a:schemeClr val="tx1"/>
                </a:solidFill>
                <a:latin typeface="+mn-lt"/>
                <a:ea typeface="+mn-ea"/>
                <a:cs typeface="+mn-cs"/>
              </a:rPr>
              <a:t> o </a:t>
            </a:r>
            <a:r>
              <a:rPr lang="es-CO" sz="1200" b="1" kern="1200" dirty="0" err="1" smtClean="0">
                <a:solidFill>
                  <a:schemeClr val="tx1"/>
                </a:solidFill>
                <a:latin typeface="+mn-lt"/>
                <a:ea typeface="+mn-ea"/>
                <a:cs typeface="+mn-cs"/>
              </a:rPr>
              <a:t>throw</a:t>
            </a:r>
            <a:r>
              <a:rPr lang="es-CO" sz="1200" kern="1200" dirty="0" smtClean="0">
                <a:solidFill>
                  <a:schemeClr val="tx1"/>
                </a:solidFill>
                <a:latin typeface="+mn-lt"/>
                <a:ea typeface="+mn-ea"/>
                <a:cs typeface="+mn-cs"/>
              </a:rPr>
              <a:t>.</a:t>
            </a:r>
          </a:p>
          <a:p>
            <a:r>
              <a:rPr lang="es-CO" sz="1200" kern="1200" dirty="0" smtClean="0">
                <a:solidFill>
                  <a:schemeClr val="tx1"/>
                </a:solidFill>
                <a:latin typeface="+mn-lt"/>
                <a:ea typeface="+mn-ea"/>
                <a:cs typeface="+mn-cs"/>
              </a:rPr>
              <a:t> </a:t>
            </a:r>
          </a:p>
          <a:p>
            <a:r>
              <a:rPr lang="es-CO" sz="1200" kern="1200" dirty="0" smtClean="0">
                <a:solidFill>
                  <a:schemeClr val="tx1"/>
                </a:solidFill>
                <a:latin typeface="+mn-lt"/>
                <a:ea typeface="+mn-ea"/>
                <a:cs typeface="+mn-cs"/>
              </a:rPr>
              <a:t>Es importante tener en cuenta que con la utilización del ciclo </a:t>
            </a:r>
            <a:r>
              <a:rPr lang="es-CO" sz="1200" b="1" kern="1200" dirty="0" err="1" smtClean="0">
                <a:solidFill>
                  <a:schemeClr val="tx1"/>
                </a:solidFill>
                <a:latin typeface="+mn-lt"/>
                <a:ea typeface="+mn-ea"/>
                <a:cs typeface="+mn-cs"/>
              </a:rPr>
              <a:t>foreach</a:t>
            </a:r>
            <a:r>
              <a:rPr lang="es-CO" sz="1200" kern="1200" dirty="0" smtClean="0">
                <a:solidFill>
                  <a:schemeClr val="tx1"/>
                </a:solidFill>
                <a:latin typeface="+mn-lt"/>
                <a:ea typeface="+mn-ea"/>
                <a:cs typeface="+mn-cs"/>
              </a:rPr>
              <a:t>, se crea una nueva variable del tipo necesario para recorrer la colección, lo que genera un mayor consumo de recursos, por eso este tipo de ciclos se deben programar con cuidado y no son recomendados con colecciones de muchos datos o cuando los tipos de datos de la colección son complejos. </a:t>
            </a:r>
          </a:p>
          <a:p>
            <a:endParaRPr lang="es-CO" dirty="0" smtClean="0"/>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55</a:t>
            </a:fld>
            <a:endParaRPr lang="es-CO"/>
          </a:p>
        </p:txBody>
      </p:sp>
    </p:spTree>
    <p:extLst>
      <p:ext uri="{BB962C8B-B14F-4D97-AF65-F5344CB8AC3E}">
        <p14:creationId xmlns:p14="http://schemas.microsoft.com/office/powerpoint/2010/main" val="2516247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56</a:t>
            </a:fld>
            <a:endParaRPr lang="es-CO"/>
          </a:p>
        </p:txBody>
      </p:sp>
    </p:spTree>
    <p:extLst>
      <p:ext uri="{BB962C8B-B14F-4D97-AF65-F5344CB8AC3E}">
        <p14:creationId xmlns:p14="http://schemas.microsoft.com/office/powerpoint/2010/main" val="2753534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200" kern="1200" dirty="0" smtClean="0">
                <a:solidFill>
                  <a:schemeClr val="tx1"/>
                </a:solidFill>
                <a:latin typeface="+mn-lt"/>
                <a:ea typeface="+mn-ea"/>
                <a:cs typeface="+mn-cs"/>
              </a:rPr>
              <a:t>Para este caso se cometen dos errores no recomendados, el primero es que se tiene la excepción genérica (</a:t>
            </a:r>
            <a:r>
              <a:rPr lang="es-CO" sz="1200" b="1" kern="1200" dirty="0" err="1" smtClean="0">
                <a:solidFill>
                  <a:schemeClr val="tx1"/>
                </a:solidFill>
                <a:latin typeface="+mn-lt"/>
                <a:ea typeface="+mn-ea"/>
                <a:cs typeface="+mn-cs"/>
              </a:rPr>
              <a:t>Exception</a:t>
            </a:r>
            <a:r>
              <a:rPr lang="es-CO" sz="1200" kern="1200" dirty="0" smtClean="0">
                <a:solidFill>
                  <a:schemeClr val="tx1"/>
                </a:solidFill>
                <a:latin typeface="+mn-lt"/>
                <a:ea typeface="+mn-ea"/>
                <a:cs typeface="+mn-cs"/>
              </a:rPr>
              <a:t>)  envolviendo todos los posibles errores y segundo se crea una instancia de una variable de tipo </a:t>
            </a:r>
            <a:r>
              <a:rPr lang="es-CO" sz="1200" kern="1200" dirty="0" err="1" smtClean="0">
                <a:solidFill>
                  <a:schemeClr val="tx1"/>
                </a:solidFill>
                <a:latin typeface="+mn-lt"/>
                <a:ea typeface="+mn-ea"/>
                <a:cs typeface="+mn-cs"/>
              </a:rPr>
              <a:t>Exception</a:t>
            </a:r>
            <a:r>
              <a:rPr lang="es-CO" sz="1200" kern="1200" dirty="0" smtClean="0">
                <a:solidFill>
                  <a:schemeClr val="tx1"/>
                </a:solidFill>
                <a:latin typeface="+mn-lt"/>
                <a:ea typeface="+mn-ea"/>
                <a:cs typeface="+mn-cs"/>
              </a:rPr>
              <a:t> (ex) y no se realiza ninguna acción con ella.</a:t>
            </a:r>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68</a:t>
            </a:fld>
            <a:endParaRPr lang="es-CO"/>
          </a:p>
        </p:txBody>
      </p:sp>
    </p:spTree>
    <p:extLst>
      <p:ext uri="{BB962C8B-B14F-4D97-AF65-F5344CB8AC3E}">
        <p14:creationId xmlns:p14="http://schemas.microsoft.com/office/powerpoint/2010/main" val="38743935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9143999" cy="338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685800" y="2130425"/>
            <a:ext cx="7772400" cy="1470025"/>
          </a:xfrm>
        </p:spPr>
        <p:txBody>
          <a:bodyPr/>
          <a:lstStyle>
            <a:lvl1pPr>
              <a:defRPr b="1">
                <a:solidFill>
                  <a:schemeClr val="tx2"/>
                </a:solidFill>
                <a:effectLst>
                  <a:outerShdw blurRad="38100" dist="38100" dir="2700000" algn="tl">
                    <a:srgbClr val="000000">
                      <a:alpha val="43137"/>
                    </a:srgbClr>
                  </a:outerShdw>
                </a:effectLst>
              </a:defRPr>
            </a:lvl1pPr>
          </a:lstStyle>
          <a:p>
            <a:r>
              <a:rPr lang="en-US" smtClean="0"/>
              <a:t>Click to edit Master title style</a:t>
            </a:r>
            <a:endParaRPr lang="es-CO"/>
          </a:p>
        </p:txBody>
      </p:sp>
      <p:sp>
        <p:nvSpPr>
          <p:cNvPr id="3" name="Subtitle 2"/>
          <p:cNvSpPr>
            <a:spLocks noGrp="1"/>
          </p:cNvSpPr>
          <p:nvPr>
            <p:ph type="subTitle" idx="1"/>
          </p:nvPr>
        </p:nvSpPr>
        <p:spPr>
          <a:xfrm>
            <a:off x="683568" y="3886200"/>
            <a:ext cx="7776864" cy="1752600"/>
          </a:xfrm>
        </p:spPr>
        <p:txBody>
          <a:bodyPr/>
          <a:lstStyle>
            <a:lvl1pPr marL="0" indent="0" algn="l">
              <a:buNone/>
              <a:defRPr>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13/03/2018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3383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685800" y="2130425"/>
            <a:ext cx="7772400" cy="1470025"/>
          </a:xfrm>
        </p:spPr>
        <p:txBody>
          <a:bodyPr/>
          <a:lstStyle>
            <a:lvl1pPr>
              <a:defRPr b="1">
                <a:solidFill>
                  <a:srgbClr val="0070C0"/>
                </a:solidFill>
                <a:effectLst>
                  <a:outerShdw blurRad="38100" dist="38100" dir="2700000" algn="tl">
                    <a:srgbClr val="000000">
                      <a:alpha val="43137"/>
                    </a:srgbClr>
                  </a:outerShdw>
                </a:effectLst>
              </a:defRPr>
            </a:lvl1pPr>
          </a:lstStyle>
          <a:p>
            <a:r>
              <a:rPr lang="en-US" smtClean="0"/>
              <a:t>Click to edit Master title style</a:t>
            </a:r>
            <a:endParaRPr lang="es-CO"/>
          </a:p>
        </p:txBody>
      </p:sp>
      <p:sp>
        <p:nvSpPr>
          <p:cNvPr id="3" name="Subtitle 2"/>
          <p:cNvSpPr>
            <a:spLocks noGrp="1"/>
          </p:cNvSpPr>
          <p:nvPr>
            <p:ph type="subTitle" idx="1"/>
          </p:nvPr>
        </p:nvSpPr>
        <p:spPr>
          <a:xfrm>
            <a:off x="683568" y="3886200"/>
            <a:ext cx="7776864" cy="1752600"/>
          </a:xfrm>
        </p:spPr>
        <p:txBody>
          <a:bodyPr/>
          <a:lstStyle>
            <a:lvl1pPr marL="0" indent="0" algn="ctr">
              <a:buNone/>
              <a:defRPr>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13/03/2018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a:off x="4699000" y="1"/>
            <a:ext cx="4445000"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smtClean="0"/>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lvl4pPr>
              <a:buFont typeface="Arial" pitchFamily="34" charset="0"/>
              <a:buChar char="◘"/>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dirty="0"/>
          </a:p>
        </p:txBody>
      </p:sp>
      <p:sp>
        <p:nvSpPr>
          <p:cNvPr id="4" name="Date Placeholder 3"/>
          <p:cNvSpPr>
            <a:spLocks noGrp="1"/>
          </p:cNvSpPr>
          <p:nvPr>
            <p:ph type="dt" sz="half" idx="10"/>
          </p:nvPr>
        </p:nvSpPr>
        <p:spPr/>
        <p:txBody>
          <a:bodyPr/>
          <a:lstStyle/>
          <a:p>
            <a:fld id="{42C1F1CB-57C8-46CD-A207-903DDF210919}" type="datetimeFigureOut">
              <a:rPr lang="es-CO" smtClean="0"/>
              <a:pPr/>
              <a:t>13/03/2018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8"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09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smtClean="0"/>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13/03/2018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a:off x="4699000" y="1"/>
            <a:ext cx="4445000"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smtClean="0"/>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13/03/2018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a:p>
        </p:txBody>
      </p:sp>
      <p:pic>
        <p:nvPicPr>
          <p:cNvPr id="8"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309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1143000"/>
          </a:xfrm>
          <a:prstGeom prst="rect">
            <a:avLst/>
          </a:prstGeom>
        </p:spPr>
        <p:txBody>
          <a:bodyPr vert="horz" lIns="91440" tIns="45720" rIns="91440" bIns="45720" rtlCol="0" anchor="ctr">
            <a:noAutofit/>
          </a:bodyPr>
          <a:lstStyle/>
          <a:p>
            <a:r>
              <a:rPr lang="en-US" smtClean="0"/>
              <a:t>Click to edit Master title style</a:t>
            </a:r>
            <a:endParaRPr lang="es-CO"/>
          </a:p>
        </p:txBody>
      </p:sp>
      <p:sp>
        <p:nvSpPr>
          <p:cNvPr id="3" name="Text Placeholder 2"/>
          <p:cNvSpPr>
            <a:spLocks noGrp="1"/>
          </p:cNvSpPr>
          <p:nvPr>
            <p:ph type="body" idx="1"/>
          </p:nvPr>
        </p:nvSpPr>
        <p:spPr>
          <a:xfrm>
            <a:off x="467544" y="119675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C1F1CB-57C8-46CD-A207-903DDF210919}" type="datetimeFigureOut">
              <a:rPr lang="es-CO" smtClean="0"/>
              <a:pPr/>
              <a:t>13/03/2018</a:t>
            </a:fld>
            <a:endParaRPr lang="es-CO"/>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2D89EF-5E01-46FC-80D7-6EE7692A75A6}" type="slidenum">
              <a:rPr lang="es-CO" smtClean="0"/>
              <a:pPr/>
              <a:t>‹#›</a:t>
            </a:fld>
            <a:endParaRPr lang="es-CO"/>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0" hangingPunct="1">
        <a:spcBef>
          <a:spcPct val="0"/>
        </a:spcBef>
        <a:buNone/>
        <a:defRPr sz="4800" b="1" kern="1200">
          <a:solidFill>
            <a:schemeClr val="tx2"/>
          </a:solidFill>
          <a:latin typeface="+mj-lt"/>
          <a:ea typeface="+mj-ea"/>
          <a:cs typeface="+mj-cs"/>
        </a:defRPr>
      </a:lvl1pPr>
    </p:titleStyle>
    <p:bodyStyle>
      <a:lvl1pPr marL="342900" indent="-342900" algn="l" defTabSz="914400" rtl="0" eaLnBrk="1" latinLnBrk="0" hangingPunct="1">
        <a:spcBef>
          <a:spcPct val="20000"/>
        </a:spcBef>
        <a:buClr>
          <a:srgbClr val="FF0000"/>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0070C0"/>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00B050"/>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FFC000"/>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7030A0"/>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hyperlink" Target="https://msdn.microsoft.com/en-us/library/exx3b86w.aspx"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msdn.microsoft.com/en-us/library/s1ax56ch.aspx" TargetMode="External"/><Relationship Id="rId2" Type="http://schemas.openxmlformats.org/officeDocument/2006/relationships/hyperlink" Target="https://msdn.microsoft.com/en-us/library/cs7y5x0x(v=vs.90).aspx" TargetMode="External"/><Relationship Id="rId1" Type="http://schemas.openxmlformats.org/officeDocument/2006/relationships/slideLayout" Target="../slideLayouts/slideLayout5.xml"/><Relationship Id="rId4" Type="http://schemas.openxmlformats.org/officeDocument/2006/relationships/hyperlink" Target="https://msdn.microsoft.com/en-us/library/83fhsxwc.aspx"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19.xml.rels><?xml version="1.0" encoding="UTF-8" standalone="yes"?>
<Relationships xmlns="http://schemas.openxmlformats.org/package/2006/relationships"><Relationship Id="rId2" Type="http://schemas.openxmlformats.org/officeDocument/2006/relationships/hyperlink" Target="https://msdn.microsoft.com/es-es/library/bb384054.aspx"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14.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s://msdn.microsoft.com/en-us/library/vstudio/hfw7t1ce(v=vs.100).aspx" TargetMode="External"/><Relationship Id="rId2" Type="http://schemas.openxmlformats.org/officeDocument/2006/relationships/hyperlink" Target="https://msdn.microsoft.com/en-us/library/vstudio/dk1507sz(v=vs.100).aspx" TargetMode="Externa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hyperlink" Target="https://msdn.microsoft.com/es-es/library/ms173121.aspx" TargetMode="Externa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hyperlink" Target="http://www.codeproject.com/KB/cs/StringBuilder_vs_String.aspx" TargetMode="External"/><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www.ecma-international.org/publications/standards/Ecma-334.htm" TargetMode="External"/><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hyperlink" Target="https://msdn.microsoft.com/es-co/library/ms228593.aspx"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hyperlink" Target="http://genericsnet.codeplex.com/" TargetMode="External"/><Relationship Id="rId2" Type="http://schemas.openxmlformats.org/officeDocument/2006/relationships/hyperlink" Target="http://www.codeproject.com/KB/cs/generics_explained.aspx" TargetMode="External"/><Relationship Id="rId1" Type="http://schemas.openxmlformats.org/officeDocument/2006/relationships/slideLayout" Target="../slideLayouts/slideLayout5.xml"/><Relationship Id="rId4" Type="http://schemas.openxmlformats.org/officeDocument/2006/relationships/image" Target="../media/image17.jpeg"/></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hyperlink" Target="http://msdn.microsoft.com/es-es/library/sbbt4032(v=vs.80).aspx" TargetMode="External"/><Relationship Id="rId2" Type="http://schemas.openxmlformats.org/officeDocument/2006/relationships/image" Target="../media/image17.jpeg"/><Relationship Id="rId1" Type="http://schemas.openxmlformats.org/officeDocument/2006/relationships/slideLayout" Target="../slideLayouts/slideLayout5.xml"/><Relationship Id="rId6" Type="http://schemas.openxmlformats.org/officeDocument/2006/relationships/hyperlink" Target="http://www.codeproject.com/KB/cs/csenums01.aspx" TargetMode="External"/><Relationship Id="rId5" Type="http://schemas.openxmlformats.org/officeDocument/2006/relationships/hyperlink" Target="http://www.devjoker.com/contenidos/Tutorial-C/164/Enumeraciones.aspx" TargetMode="External"/><Relationship Id="rId4" Type="http://schemas.openxmlformats.org/officeDocument/2006/relationships/hyperlink" Target="http://msdn.microsoft.com/es-es/library/4s1w24dx(v=vs.90).aspx"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hyperlink" Target="http://msdn.microsoft.com/es-es/library/e6w8fe1b(v=vs.80).aspx" TargetMode="External"/><Relationship Id="rId2" Type="http://schemas.openxmlformats.org/officeDocument/2006/relationships/image" Target="../media/image17.jpeg"/><Relationship Id="rId1" Type="http://schemas.openxmlformats.org/officeDocument/2006/relationships/slideLayout" Target="../slideLayouts/slideLayout5.xml"/><Relationship Id="rId5" Type="http://schemas.openxmlformats.org/officeDocument/2006/relationships/hyperlink" Target="http://en.csharp-online.net/const,_static_and_readonly" TargetMode="External"/><Relationship Id="rId4" Type="http://schemas.openxmlformats.org/officeDocument/2006/relationships/hyperlink" Target="http://weblogs.asp.net/psteele/archive/2004/01/27/63416.aspx"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msdn.microsoft.com/es-co/library/67ef8sbd.aspx" TargetMode="External"/><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hyperlink" Target="http://msdn.microsoft.com/en-us/library/1t3y8s4s(v=vs.80).aspx" TargetMode="External"/><Relationship Id="rId2" Type="http://schemas.openxmlformats.org/officeDocument/2006/relationships/image" Target="../media/image17.jpeg"/><Relationship Id="rId1" Type="http://schemas.openxmlformats.org/officeDocument/2006/relationships/slideLayout" Target="../slideLayouts/slideLayout5.xml"/><Relationship Id="rId4" Type="http://schemas.openxmlformats.org/officeDocument/2006/relationships/hyperlink" Target="http://msdn.microsoft.com/en-us/library/2cf62fcy(v=vs.80).aspx" TargetMode="Externa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hyperlink" Target="http://msdn.microsoft.com/es-es/library/25z57t8s(v=vs.80).aspx" TargetMode="External"/><Relationship Id="rId7" Type="http://schemas.openxmlformats.org/officeDocument/2006/relationships/hyperlink" Target="http://msdn.microsoft.com/en-us/library/cc488006.aspx" TargetMode="External"/><Relationship Id="rId2" Type="http://schemas.openxmlformats.org/officeDocument/2006/relationships/image" Target="../media/image17.jpeg"/><Relationship Id="rId1" Type="http://schemas.openxmlformats.org/officeDocument/2006/relationships/slideLayout" Target="../slideLayouts/slideLayout5.xml"/><Relationship Id="rId6" Type="http://schemas.openxmlformats.org/officeDocument/2006/relationships/hyperlink" Target="http://www.dijksterhuis.org/exploring-boxing/" TargetMode="External"/><Relationship Id="rId5" Type="http://schemas.openxmlformats.org/officeDocument/2006/relationships/hyperlink" Target="http://www.clikear.com/manuales/csharp/c105.aspx" TargetMode="External"/><Relationship Id="rId4" Type="http://schemas.openxmlformats.org/officeDocument/2006/relationships/hyperlink" Target="http://msdn.microsoft.com/es-es/library/yz2be5wk.aspx"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hyperlink" Target="http://www.codeproject.com/KB/cs/foreach.aspx" TargetMode="External"/><Relationship Id="rId2" Type="http://schemas.openxmlformats.org/officeDocument/2006/relationships/image" Target="../media/image17.jpeg"/><Relationship Id="rId1" Type="http://schemas.openxmlformats.org/officeDocument/2006/relationships/slideLayout" Target="../slideLayouts/slideLayout5.xml"/><Relationship Id="rId5" Type="http://schemas.openxmlformats.org/officeDocument/2006/relationships/hyperlink" Target="http://diditwith.net/2006/10/05/PerformanceOfForeachVsListForEach.aspx" TargetMode="External"/><Relationship Id="rId4" Type="http://schemas.openxmlformats.org/officeDocument/2006/relationships/hyperlink" Target="http://www.david-amador.com/2009/12/csharp-foreach-vs-for-loop/" TargetMode="Externa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hyperlink" Target="http://weblogs.asp.net/paolopia/pages/dsvscustomentities.aspx" TargetMode="External"/><Relationship Id="rId2" Type="http://schemas.openxmlformats.org/officeDocument/2006/relationships/image" Target="../media/image17.jpeg"/><Relationship Id="rId1" Type="http://schemas.openxmlformats.org/officeDocument/2006/relationships/slideLayout" Target="../slideLayouts/slideLayout5.xml"/><Relationship Id="rId4" Type="http://schemas.openxmlformats.org/officeDocument/2006/relationships/hyperlink" Target="http://keithelder.net/2007/10/26/datasets-vs-business-entities/" TargetMode="Externa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hyperlink" Target="http://msdn.microsoft.com/en-us/library/ms173160(v=vs.80).aspx" TargetMode="External"/><Relationship Id="rId2" Type="http://schemas.openxmlformats.org/officeDocument/2006/relationships/image" Target="../media/image17.jpeg"/><Relationship Id="rId1" Type="http://schemas.openxmlformats.org/officeDocument/2006/relationships/slideLayout" Target="../slideLayouts/slideLayout5.xml"/><Relationship Id="rId6" Type="http://schemas.openxmlformats.org/officeDocument/2006/relationships/hyperlink" Target="http://www.c-sharpcorner.com/UploadFile/rajeshvs/ExceptionHandlinginCSharp11282005051444AM/ExceptionHandlinginCSharp.aspx" TargetMode="External"/><Relationship Id="rId5" Type="http://schemas.openxmlformats.org/officeDocument/2006/relationships/hyperlink" Target="http://www.blackwasp.co.uk/CSharpThrowingExceptions.aspx" TargetMode="External"/><Relationship Id="rId4" Type="http://schemas.openxmlformats.org/officeDocument/2006/relationships/hyperlink" Target="http://msdn.microsoft.com/en-us/library/ms173163.aspx" TargetMode="External"/></Relationships>
</file>

<file path=ppt/slides/_rels/slide7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msdn.microsoft.com/en-us/library/ms229045(v=vs.110).aspx" TargetMode="External"/><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s-CO" dirty="0" smtClean="0"/>
              <a:t>Buenas Prácticas </a:t>
            </a:r>
          </a:p>
          <a:p>
            <a:r>
              <a:rPr lang="es-CO" dirty="0" smtClean="0"/>
              <a:t>(</a:t>
            </a:r>
            <a:r>
              <a:rPr lang="es-CO" dirty="0" err="1" smtClean="0"/>
              <a:t>Best</a:t>
            </a:r>
            <a:r>
              <a:rPr lang="es-CO" dirty="0" smtClean="0"/>
              <a:t> </a:t>
            </a:r>
            <a:r>
              <a:rPr lang="es-CO" dirty="0" err="1" smtClean="0"/>
              <a:t>Practices</a:t>
            </a:r>
            <a:r>
              <a:rPr lang="es-CO" dirty="0" smtClean="0"/>
              <a:t>)</a:t>
            </a:r>
            <a:endParaRPr lang="es-CO" dirty="0"/>
          </a:p>
        </p:txBody>
      </p:sp>
      <p:sp>
        <p:nvSpPr>
          <p:cNvPr id="4" name="Title 1"/>
          <p:cNvSpPr>
            <a:spLocks noGrp="1"/>
          </p:cNvSpPr>
          <p:nvPr>
            <p:ph type="ctrTitle"/>
          </p:nvPr>
        </p:nvSpPr>
        <p:spPr>
          <a:xfrm>
            <a:off x="685800" y="2130425"/>
            <a:ext cx="7772400" cy="1470025"/>
          </a:xfrm>
        </p:spPr>
        <p:txBody>
          <a:bodyPr/>
          <a:lstStyle/>
          <a:p>
            <a:r>
              <a:rPr lang="es-CO" sz="8000" smtClean="0"/>
              <a:t>Programación en .Net</a:t>
            </a:r>
            <a:endParaRPr lang="es-CO" sz="8000"/>
          </a:p>
        </p:txBody>
      </p:sp>
      <p:sp>
        <p:nvSpPr>
          <p:cNvPr id="5" name="TextBox 4"/>
          <p:cNvSpPr txBox="1"/>
          <p:nvPr/>
        </p:nvSpPr>
        <p:spPr>
          <a:xfrm>
            <a:off x="0" y="5949280"/>
            <a:ext cx="2425729" cy="369332"/>
          </a:xfrm>
          <a:prstGeom prst="rect">
            <a:avLst/>
          </a:prstGeom>
          <a:noFill/>
        </p:spPr>
        <p:txBody>
          <a:bodyPr wrap="none" rtlCol="0">
            <a:spAutoFit/>
          </a:bodyPr>
          <a:lstStyle/>
          <a:p>
            <a:r>
              <a:rPr lang="es-CO" smtClean="0"/>
              <a:t>Julio Cesar Robles Uribe</a:t>
            </a:r>
            <a:endParaRPr lang="es-CO"/>
          </a:p>
        </p:txBody>
      </p:sp>
      <p:sp>
        <p:nvSpPr>
          <p:cNvPr id="6" name="TextBox 5"/>
          <p:cNvSpPr txBox="1"/>
          <p:nvPr/>
        </p:nvSpPr>
        <p:spPr>
          <a:xfrm>
            <a:off x="0" y="6237312"/>
            <a:ext cx="2001189" cy="307777"/>
          </a:xfrm>
          <a:prstGeom prst="rect">
            <a:avLst/>
          </a:prstGeom>
          <a:noFill/>
        </p:spPr>
        <p:txBody>
          <a:bodyPr wrap="none" rtlCol="0">
            <a:spAutoFit/>
          </a:bodyPr>
          <a:lstStyle/>
          <a:p>
            <a:r>
              <a:rPr lang="es-CO" sz="1400" smtClean="0">
                <a:solidFill>
                  <a:srgbClr val="0070C0"/>
                </a:solidFill>
              </a:rPr>
              <a:t>Arquitecto de Soluciones</a:t>
            </a:r>
            <a:endParaRPr lang="es-CO" sz="1400">
              <a:solidFill>
                <a:srgbClr val="0070C0"/>
              </a:solidFill>
            </a:endParaRPr>
          </a:p>
        </p:txBody>
      </p:sp>
      <p:pic>
        <p:nvPicPr>
          <p:cNvPr id="1032" name="Picture 8" descr="D:\Documents\Mis Docs\Images\Presentaciones\Miscelaneous\orange_check_mark_in_box.png"/>
          <p:cNvPicPr>
            <a:picLocks noChangeAspect="1" noChangeArrowheads="1"/>
          </p:cNvPicPr>
          <p:nvPr/>
        </p:nvPicPr>
        <p:blipFill>
          <a:blip r:embed="rId3" cstate="print"/>
          <a:srcRect/>
          <a:stretch>
            <a:fillRect/>
          </a:stretch>
        </p:blipFill>
        <p:spPr bwMode="auto">
          <a:xfrm>
            <a:off x="5148064" y="2296429"/>
            <a:ext cx="3995936" cy="4561571"/>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Elección de Palabras</a:t>
            </a:r>
            <a:endParaRPr lang="es-ES" dirty="0"/>
          </a:p>
        </p:txBody>
      </p:sp>
      <p:sp>
        <p:nvSpPr>
          <p:cNvPr id="3" name="Marcador de contenido 2"/>
          <p:cNvSpPr>
            <a:spLocks noGrp="1"/>
          </p:cNvSpPr>
          <p:nvPr>
            <p:ph idx="1"/>
          </p:nvPr>
        </p:nvSpPr>
        <p:spPr/>
        <p:txBody>
          <a:bodyPr>
            <a:normAutofit fontScale="92500" lnSpcReduction="10000"/>
          </a:bodyPr>
          <a:lstStyle/>
          <a:p>
            <a:pPr lvl="0"/>
            <a:r>
              <a:rPr lang="es-CO" b="1" dirty="0"/>
              <a:t>No use notación </a:t>
            </a:r>
            <a:r>
              <a:rPr lang="es-CO" b="1" dirty="0" smtClean="0"/>
              <a:t>Hungara</a:t>
            </a:r>
            <a:endParaRPr lang="es-ES_tradnl" dirty="0"/>
          </a:p>
          <a:p>
            <a:pPr lvl="1" algn="just"/>
            <a:r>
              <a:rPr lang="es-CO" dirty="0"/>
              <a:t>La notación Hungara utiliza un prefijo como parte del nombre de la </a:t>
            </a:r>
            <a:r>
              <a:rPr lang="es-CO" dirty="0" smtClean="0"/>
              <a:t>variable </a:t>
            </a:r>
            <a:r>
              <a:rPr lang="es-CO" dirty="0"/>
              <a:t>para determinar el tipo, por ejemplo </a:t>
            </a:r>
            <a:r>
              <a:rPr lang="es-CO" b="1" dirty="0"/>
              <a:t>iNumDias</a:t>
            </a:r>
            <a:r>
              <a:rPr lang="es-CO" dirty="0"/>
              <a:t> en notacion hungara, determina que la </a:t>
            </a:r>
            <a:r>
              <a:rPr lang="es-CO" dirty="0" smtClean="0"/>
              <a:t>variable </a:t>
            </a:r>
            <a:r>
              <a:rPr lang="es-CO" dirty="0"/>
              <a:t>es de tipo entero (</a:t>
            </a:r>
            <a:r>
              <a:rPr lang="es-CO" b="1" dirty="0"/>
              <a:t>int</a:t>
            </a:r>
            <a:r>
              <a:rPr lang="es-CO" dirty="0"/>
              <a:t>). Esta notación fue muy popular en loa 80’s para facilitar la legibilidad del código, pero con la evolucion de las herramientas y editores de codigo, que permiten identificar en linea el tipo de la variable, esta notación entro en desuso, aunque no es totalmente restrictivo su uso cuando se adiciona legibilidad, por ejemplo </a:t>
            </a:r>
            <a:r>
              <a:rPr lang="es-CO" b="1" dirty="0"/>
              <a:t>arrData</a:t>
            </a:r>
            <a:r>
              <a:rPr lang="es-CO" dirty="0"/>
              <a:t> o </a:t>
            </a:r>
            <a:r>
              <a:rPr lang="es-CO" b="1" dirty="0"/>
              <a:t>strConexion</a:t>
            </a:r>
            <a:r>
              <a:rPr lang="es-CO" dirty="0"/>
              <a:t>.</a:t>
            </a:r>
            <a:endParaRPr lang="es-ES_tradnl" dirty="0"/>
          </a:p>
          <a:p>
            <a:endParaRPr lang="es-ES" dirty="0"/>
          </a:p>
        </p:txBody>
      </p:sp>
    </p:spTree>
    <p:extLst>
      <p:ext uri="{BB962C8B-B14F-4D97-AF65-F5344CB8AC3E}">
        <p14:creationId xmlns:p14="http://schemas.microsoft.com/office/powerpoint/2010/main" val="8597665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Elección de Palabras</a:t>
            </a:r>
            <a:endParaRPr lang="es-ES" dirty="0"/>
          </a:p>
        </p:txBody>
      </p:sp>
      <p:sp>
        <p:nvSpPr>
          <p:cNvPr id="3" name="Marcador de contenido 2"/>
          <p:cNvSpPr>
            <a:spLocks noGrp="1"/>
          </p:cNvSpPr>
          <p:nvPr>
            <p:ph idx="1"/>
          </p:nvPr>
        </p:nvSpPr>
        <p:spPr/>
        <p:txBody>
          <a:bodyPr>
            <a:normAutofit fontScale="92500"/>
          </a:bodyPr>
          <a:lstStyle/>
          <a:p>
            <a:pPr lvl="0" algn="just"/>
            <a:r>
              <a:rPr lang="es-CO" b="1" dirty="0"/>
              <a:t>Evite el uso de identificadores que entren en conflicto con palabras reservadas del lenguaje.</a:t>
            </a:r>
            <a:endParaRPr lang="es-ES_tradnl" dirty="0"/>
          </a:p>
          <a:p>
            <a:pPr lvl="1" algn="just"/>
            <a:r>
              <a:rPr lang="es-CO" dirty="0"/>
              <a:t>Aunque esta recomendación no es totalmente restrictiva, pues en el caso de ser necesario utilizar un identificador igual a una plabra reservada, se puede utilizar el carácter arroba (@) como primer carácter, por ejemplo </a:t>
            </a:r>
            <a:r>
              <a:rPr lang="es-CO" b="1" dirty="0"/>
              <a:t>@bool</a:t>
            </a:r>
            <a:r>
              <a:rPr lang="es-CO" dirty="0"/>
              <a:t>. Sin embargo, todavía es una buena idea evitar palabras clave, ya que es mucho más difícil de usar un método con la secuencia de escape que uno sin él.</a:t>
            </a:r>
            <a:endParaRPr lang="es-ES_tradnl" dirty="0"/>
          </a:p>
          <a:p>
            <a:endParaRPr lang="es-ES" dirty="0"/>
          </a:p>
        </p:txBody>
      </p:sp>
    </p:spTree>
    <p:extLst>
      <p:ext uri="{BB962C8B-B14F-4D97-AF65-F5344CB8AC3E}">
        <p14:creationId xmlns:p14="http://schemas.microsoft.com/office/powerpoint/2010/main" val="1317625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Elección de Palabras</a:t>
            </a:r>
            <a:endParaRPr lang="es-ES" dirty="0"/>
          </a:p>
        </p:txBody>
      </p:sp>
      <p:sp>
        <p:nvSpPr>
          <p:cNvPr id="3" name="Marcador de contenido 2"/>
          <p:cNvSpPr>
            <a:spLocks noGrp="1"/>
          </p:cNvSpPr>
          <p:nvPr>
            <p:ph idx="1"/>
          </p:nvPr>
        </p:nvSpPr>
        <p:spPr>
          <a:xfrm>
            <a:off x="467544" y="1196752"/>
            <a:ext cx="8229600" cy="5544616"/>
          </a:xfrm>
        </p:spPr>
        <p:txBody>
          <a:bodyPr>
            <a:normAutofit fontScale="62500" lnSpcReduction="20000"/>
          </a:bodyPr>
          <a:lstStyle/>
          <a:p>
            <a:pPr lvl="0"/>
            <a:r>
              <a:rPr lang="es-CO" b="1" dirty="0"/>
              <a:t>Use identificadores dicientes y relacionados con el contenido.</a:t>
            </a:r>
            <a:endParaRPr lang="es-ES_tradnl" dirty="0"/>
          </a:p>
          <a:p>
            <a:pPr marL="457200" lvl="1" indent="0">
              <a:buNone/>
            </a:pPr>
            <a:r>
              <a:rPr lang="es-CO" dirty="0"/>
              <a:t>Por ejemplo: Si usted desea crear una variable para almacenar el numero de dias total de un mes (28,29,20,31), por lo general los desarrolladores usan lo </a:t>
            </a:r>
            <a:r>
              <a:rPr lang="es-CO" dirty="0" smtClean="0"/>
              <a:t>siguiente:</a:t>
            </a:r>
          </a:p>
          <a:p>
            <a:pPr marL="457200" lvl="1" indent="0">
              <a:buNone/>
            </a:pPr>
            <a:endParaRPr lang="en-US" dirty="0" smtClean="0"/>
          </a:p>
          <a:p>
            <a:pPr marL="457200" lvl="1" indent="0">
              <a:buNone/>
            </a:pPr>
            <a:r>
              <a:rPr lang="en-US" dirty="0" err="1" smtClean="0">
                <a:solidFill>
                  <a:srgbClr val="0000FF"/>
                </a:solidFill>
                <a:latin typeface="Courier"/>
                <a:cs typeface="Courier"/>
              </a:rPr>
              <a:t>int</a:t>
            </a:r>
            <a:r>
              <a:rPr lang="en-US" dirty="0" smtClean="0">
                <a:solidFill>
                  <a:srgbClr val="0000FF"/>
                </a:solidFill>
                <a:latin typeface="Courier"/>
                <a:cs typeface="Courier"/>
              </a:rPr>
              <a:t> </a:t>
            </a:r>
            <a:r>
              <a:rPr lang="es-CO" dirty="0">
                <a:latin typeface="Courier"/>
                <a:cs typeface="Courier"/>
              </a:rPr>
              <a:t>numeroDiasMes;</a:t>
            </a:r>
            <a:endParaRPr lang="es-ES_tradnl" dirty="0">
              <a:latin typeface="Courier"/>
              <a:cs typeface="Courier"/>
            </a:endParaRPr>
          </a:p>
          <a:p>
            <a:endParaRPr lang="es-ES_tradnl" dirty="0"/>
          </a:p>
          <a:p>
            <a:pPr marL="457200" lvl="1" indent="0" algn="just">
              <a:buNone/>
            </a:pPr>
            <a:r>
              <a:rPr lang="es-CO" dirty="0"/>
              <a:t>Pero en la nueva especificacion de tipos de datos el valor de un </a:t>
            </a:r>
            <a:r>
              <a:rPr lang="es-CO" b="1" dirty="0"/>
              <a:t>int</a:t>
            </a:r>
            <a:r>
              <a:rPr lang="es-CO" dirty="0"/>
              <a:t> cambio </a:t>
            </a:r>
            <a:r>
              <a:rPr lang="es-CO" dirty="0" smtClean="0"/>
              <a:t>drastricamente, aumentando </a:t>
            </a:r>
            <a:r>
              <a:rPr lang="es-CO" dirty="0"/>
              <a:t>su rango desde -2,147,483,648 hasta 2,147,483,647, por lo tanto estariamos declarando una variable bastante grande para un valor tan pequeño, así que lo ideal seria utilizar un tipo mas pequeño para evitar sobreutilización de memoria de manera innecesaria; en este caso el valor adecuado seria un </a:t>
            </a:r>
            <a:r>
              <a:rPr lang="es-CO" b="1" dirty="0"/>
              <a:t>byte</a:t>
            </a:r>
            <a:r>
              <a:rPr lang="es-CO" dirty="0"/>
              <a:t>, cuyo rango va desde 0 hasta 255</a:t>
            </a:r>
            <a:r>
              <a:rPr lang="es-CO" dirty="0" smtClean="0"/>
              <a:t>.</a:t>
            </a:r>
          </a:p>
          <a:p>
            <a:pPr marL="457200" lvl="1" indent="0" algn="just">
              <a:buNone/>
            </a:pPr>
            <a:endParaRPr lang="es-ES_tradnl" dirty="0"/>
          </a:p>
          <a:p>
            <a:pPr marL="457200" lvl="1" indent="0">
              <a:buNone/>
            </a:pPr>
            <a:r>
              <a:rPr lang="en-US" dirty="0" smtClean="0">
                <a:solidFill>
                  <a:srgbClr val="0000FF"/>
                </a:solidFill>
                <a:latin typeface="Courier"/>
                <a:cs typeface="Courier"/>
              </a:rPr>
              <a:t>byte</a:t>
            </a:r>
            <a:r>
              <a:rPr lang="en-US" dirty="0" smtClean="0">
                <a:latin typeface="Courier"/>
                <a:cs typeface="Courier"/>
              </a:rPr>
              <a:t> </a:t>
            </a:r>
            <a:r>
              <a:rPr lang="es-CO" dirty="0">
                <a:latin typeface="Courier"/>
                <a:cs typeface="Courier"/>
              </a:rPr>
              <a:t>numeroDiasMes;</a:t>
            </a:r>
            <a:endParaRPr lang="es-ES_tradnl" dirty="0">
              <a:latin typeface="Courier"/>
              <a:cs typeface="Courier"/>
            </a:endParaRPr>
          </a:p>
          <a:p>
            <a:pPr marL="0" indent="0">
              <a:buNone/>
            </a:pPr>
            <a:endParaRPr lang="es-CO" b="1" dirty="0" smtClean="0"/>
          </a:p>
          <a:p>
            <a:pPr marL="0" indent="0">
              <a:buNone/>
            </a:pPr>
            <a:r>
              <a:rPr lang="es-CO" b="1" dirty="0" smtClean="0"/>
              <a:t>Referencia:</a:t>
            </a:r>
            <a:r>
              <a:rPr lang="es-CO" dirty="0" smtClean="0"/>
              <a:t> </a:t>
            </a:r>
          </a:p>
          <a:p>
            <a:pPr lvl="1"/>
            <a:r>
              <a:rPr lang="es-CO" dirty="0" smtClean="0"/>
              <a:t>MSDN</a:t>
            </a:r>
            <a:r>
              <a:rPr lang="es-CO" dirty="0"/>
              <a:t>: Integral Types Table (C# Reference</a:t>
            </a:r>
            <a:r>
              <a:rPr lang="es-CO" dirty="0" smtClean="0"/>
              <a:t>) </a:t>
            </a:r>
            <a:r>
              <a:rPr lang="es-CO" u="sng" dirty="0">
                <a:hlinkClick r:id="rId2"/>
              </a:rPr>
              <a:t>https://msdn.microsoft.com/en-us/library/</a:t>
            </a:r>
            <a:r>
              <a:rPr lang="es-CO" u="sng" dirty="0" smtClean="0">
                <a:hlinkClick r:id="rId2"/>
              </a:rPr>
              <a:t>exx3b86w.aspx</a:t>
            </a:r>
            <a:endParaRPr lang="es-CO" dirty="0" smtClean="0"/>
          </a:p>
        </p:txBody>
      </p:sp>
    </p:spTree>
    <p:extLst>
      <p:ext uri="{BB962C8B-B14F-4D97-AF65-F5344CB8AC3E}">
        <p14:creationId xmlns:p14="http://schemas.microsoft.com/office/powerpoint/2010/main" val="25993280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Uso de Abreviaciones y Acrónimos</a:t>
            </a:r>
            <a:endParaRPr lang="es-ES" dirty="0"/>
          </a:p>
        </p:txBody>
      </p:sp>
      <p:sp>
        <p:nvSpPr>
          <p:cNvPr id="3" name="Marcador de contenido 2"/>
          <p:cNvSpPr>
            <a:spLocks noGrp="1"/>
          </p:cNvSpPr>
          <p:nvPr>
            <p:ph idx="1"/>
          </p:nvPr>
        </p:nvSpPr>
        <p:spPr>
          <a:xfrm>
            <a:off x="467544" y="1196752"/>
            <a:ext cx="8229600" cy="5472608"/>
          </a:xfrm>
        </p:spPr>
        <p:txBody>
          <a:bodyPr>
            <a:normAutofit fontScale="77500" lnSpcReduction="20000"/>
          </a:bodyPr>
          <a:lstStyle/>
          <a:p>
            <a:pPr lvl="0"/>
            <a:r>
              <a:rPr lang="es-CO" b="1" dirty="0"/>
              <a:t>No use abreviaciones o contracciones como parte del nombre o identificador.</a:t>
            </a:r>
            <a:endParaRPr lang="es-ES_tradnl" dirty="0"/>
          </a:p>
          <a:p>
            <a:pPr lvl="1"/>
            <a:r>
              <a:rPr lang="es-CO" dirty="0"/>
              <a:t>Por ejemplo: Use </a:t>
            </a:r>
            <a:r>
              <a:rPr lang="es-CO" b="1" dirty="0"/>
              <a:t>ObtenerCantidadProductosAsociados</a:t>
            </a:r>
            <a:r>
              <a:rPr lang="es-CO" dirty="0"/>
              <a:t> en lugar de </a:t>
            </a:r>
            <a:r>
              <a:rPr lang="es-CO" b="1" dirty="0"/>
              <a:t>ObtCanProdAsoc</a:t>
            </a:r>
            <a:r>
              <a:rPr lang="es-CO" dirty="0"/>
              <a:t>. Anteriormente era muy comun utilizar estas abreviaciones debido que se tenia que digitar mucho menos, pero con las ventajas de los editores de codigo actuales (Opcion: Auto-Completar) se digitan muchas menos letras y solo se selecciona, de un menu desplegable, la palabra que se necesita. Por lo tanto no tenga miedo de usar nombres o descripciones largos en sus identificadores</a:t>
            </a:r>
            <a:endParaRPr lang="es-ES_tradnl" dirty="0"/>
          </a:p>
          <a:p>
            <a:endParaRPr lang="es-ES_tradnl" dirty="0"/>
          </a:p>
          <a:p>
            <a:pPr lvl="0"/>
            <a:r>
              <a:rPr lang="es-CO" b="1" dirty="0"/>
              <a:t>NO use acrónimos que no son ampliamente aceptados, e incluso si lo son, sólo cuando sea necesario.</a:t>
            </a:r>
            <a:endParaRPr lang="es-ES_tradnl" dirty="0"/>
          </a:p>
          <a:p>
            <a:pPr lvl="1"/>
            <a:r>
              <a:rPr lang="es-CO" dirty="0"/>
              <a:t>Por ejemplo: </a:t>
            </a:r>
            <a:r>
              <a:rPr lang="es-CO" b="1" dirty="0"/>
              <a:t>mensajeDOA</a:t>
            </a:r>
            <a:r>
              <a:rPr lang="es-CO" dirty="0"/>
              <a:t>, (DOA = Delegation Of Authority)</a:t>
            </a:r>
            <a:r>
              <a:rPr lang="es-CO" dirty="0" smtClean="0"/>
              <a:t>.</a:t>
            </a:r>
            <a:endParaRPr lang="es-ES_tradnl" dirty="0"/>
          </a:p>
        </p:txBody>
      </p:sp>
    </p:spTree>
    <p:extLst>
      <p:ext uri="{BB962C8B-B14F-4D97-AF65-F5344CB8AC3E}">
        <p14:creationId xmlns:p14="http://schemas.microsoft.com/office/powerpoint/2010/main" val="261982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No usar palabras del Lenguaje</a:t>
            </a:r>
            <a:endParaRPr lang="es-ES" dirty="0"/>
          </a:p>
        </p:txBody>
      </p:sp>
      <p:sp>
        <p:nvSpPr>
          <p:cNvPr id="3" name="Marcador de contenido 2"/>
          <p:cNvSpPr>
            <a:spLocks noGrp="1"/>
          </p:cNvSpPr>
          <p:nvPr>
            <p:ph idx="1"/>
          </p:nvPr>
        </p:nvSpPr>
        <p:spPr>
          <a:xfrm>
            <a:off x="467544" y="1196752"/>
            <a:ext cx="8229600" cy="5544616"/>
          </a:xfrm>
        </p:spPr>
        <p:txBody>
          <a:bodyPr>
            <a:normAutofit fontScale="70000" lnSpcReduction="20000"/>
          </a:bodyPr>
          <a:lstStyle/>
          <a:p>
            <a:pPr lvl="0" algn="just"/>
            <a:r>
              <a:rPr lang="es-CO" b="1" dirty="0" smtClean="0"/>
              <a:t>Utilice </a:t>
            </a:r>
            <a:r>
              <a:rPr lang="es-CO" b="1" dirty="0"/>
              <a:t>nombres semanticamente adecuados en lugar de palabras clave o usadas por el Lenguaje para nombres de tipos.</a:t>
            </a:r>
            <a:endParaRPr lang="es-ES_tradnl" dirty="0"/>
          </a:p>
          <a:p>
            <a:pPr lvl="1"/>
            <a:r>
              <a:rPr lang="es-CO" dirty="0"/>
              <a:t>Por ejemplo: Es preferible usar </a:t>
            </a:r>
            <a:r>
              <a:rPr lang="es-CO" b="1" dirty="0" smtClean="0"/>
              <a:t>ObtenerLongitud</a:t>
            </a:r>
            <a:r>
              <a:rPr lang="es-CO" dirty="0" smtClean="0"/>
              <a:t> </a:t>
            </a:r>
            <a:r>
              <a:rPr lang="es-CO" dirty="0"/>
              <a:t>que </a:t>
            </a:r>
            <a:r>
              <a:rPr lang="es-CO" b="1" dirty="0" smtClean="0"/>
              <a:t>GetLong</a:t>
            </a:r>
            <a:r>
              <a:rPr lang="es-CO" dirty="0" smtClean="0"/>
              <a:t>.</a:t>
            </a:r>
          </a:p>
          <a:p>
            <a:pPr lvl="1"/>
            <a:endParaRPr lang="es-CO" dirty="0" smtClean="0"/>
          </a:p>
          <a:p>
            <a:pPr lvl="0"/>
            <a:r>
              <a:rPr lang="es-CO" b="1" dirty="0"/>
              <a:t>Haga uso de nombres de tipo generico, en lugar de un nombre especifico del lenguaje.</a:t>
            </a:r>
            <a:endParaRPr lang="es-ES_tradnl" dirty="0"/>
          </a:p>
          <a:p>
            <a:pPr lvl="1" algn="just"/>
            <a:r>
              <a:rPr lang="es-CO" dirty="0"/>
              <a:t>Por ejemplo: Para sobreescribir un metodo que contierte un valor numerico a un entero largo (Int64), nombre el metodo como ToInt64, en lugar de ToNumber o ToLong. </a:t>
            </a:r>
            <a:r>
              <a:rPr lang="es-CO" dirty="0" smtClean="0"/>
              <a:t>Como convención use los definidos por el CLR</a:t>
            </a:r>
          </a:p>
          <a:p>
            <a:pPr lvl="1" algn="just"/>
            <a:endParaRPr lang="es-CO" dirty="0" smtClean="0"/>
          </a:p>
          <a:p>
            <a:pPr marL="57150" indent="0" algn="just">
              <a:buNone/>
            </a:pPr>
            <a:r>
              <a:rPr lang="es-CO" b="1" dirty="0" smtClean="0"/>
              <a:t>Referencia</a:t>
            </a:r>
            <a:r>
              <a:rPr lang="es-CO" b="1" dirty="0"/>
              <a:t>:</a:t>
            </a:r>
            <a:r>
              <a:rPr lang="es-CO" dirty="0"/>
              <a:t> </a:t>
            </a:r>
            <a:endParaRPr lang="es-CO" dirty="0" smtClean="0"/>
          </a:p>
          <a:p>
            <a:pPr marL="914400" lvl="1" indent="-457200" algn="just"/>
            <a:r>
              <a:rPr lang="es-CO" dirty="0" smtClean="0"/>
              <a:t>MSDN</a:t>
            </a:r>
            <a:r>
              <a:rPr lang="es-CO" dirty="0"/>
              <a:t>: Built-in Data </a:t>
            </a:r>
            <a:r>
              <a:rPr lang="es-CO" dirty="0" smtClean="0"/>
              <a:t>Types </a:t>
            </a:r>
          </a:p>
          <a:p>
            <a:pPr marL="857250" lvl="2" indent="0" algn="just">
              <a:buNone/>
            </a:pPr>
            <a:r>
              <a:rPr lang="es-CO" u="sng" dirty="0" smtClean="0">
                <a:hlinkClick r:id="rId2"/>
              </a:rPr>
              <a:t>https</a:t>
            </a:r>
            <a:r>
              <a:rPr lang="es-CO" u="sng" dirty="0">
                <a:hlinkClick r:id="rId2"/>
              </a:rPr>
              <a:t>://msdn.microsoft.com/en-us/library/cs7y5x0x(v=vs.90).aspx</a:t>
            </a:r>
            <a:r>
              <a:rPr lang="es-CO" dirty="0"/>
              <a:t>, </a:t>
            </a:r>
            <a:endParaRPr lang="es-CO" dirty="0" smtClean="0"/>
          </a:p>
          <a:p>
            <a:pPr marL="914400" lvl="1" indent="-457200" algn="just"/>
            <a:r>
              <a:rPr lang="es-CO" dirty="0" smtClean="0"/>
              <a:t>Value </a:t>
            </a:r>
            <a:r>
              <a:rPr lang="es-CO" dirty="0"/>
              <a:t>Types (C# Reference</a:t>
            </a:r>
            <a:r>
              <a:rPr lang="es-CO" dirty="0" smtClean="0"/>
              <a:t>)</a:t>
            </a:r>
          </a:p>
          <a:p>
            <a:pPr marL="857250" lvl="2" indent="0" algn="just">
              <a:buNone/>
            </a:pPr>
            <a:r>
              <a:rPr lang="es-CO" u="sng" dirty="0" smtClean="0">
                <a:hlinkClick r:id="rId3"/>
              </a:rPr>
              <a:t>https</a:t>
            </a:r>
            <a:r>
              <a:rPr lang="es-CO" u="sng" dirty="0">
                <a:hlinkClick r:id="rId3"/>
              </a:rPr>
              <a:t>://msdn.microsoft.com/en-us/library/</a:t>
            </a:r>
            <a:r>
              <a:rPr lang="es-CO" u="sng" dirty="0" smtClean="0">
                <a:hlinkClick r:id="rId3"/>
              </a:rPr>
              <a:t>s1ax56ch.aspx</a:t>
            </a:r>
            <a:endParaRPr lang="es-CO" dirty="0"/>
          </a:p>
          <a:p>
            <a:pPr marL="914400" lvl="1" indent="-457200" algn="just"/>
            <a:r>
              <a:rPr lang="es-CO" dirty="0" smtClean="0"/>
              <a:t>Default </a:t>
            </a:r>
            <a:r>
              <a:rPr lang="es-CO" dirty="0"/>
              <a:t>Values Table (C# Reference</a:t>
            </a:r>
            <a:r>
              <a:rPr lang="es-CO" dirty="0" smtClean="0"/>
              <a:t>)</a:t>
            </a:r>
          </a:p>
          <a:p>
            <a:pPr marL="857250" lvl="2" indent="0" algn="just">
              <a:buNone/>
            </a:pPr>
            <a:r>
              <a:rPr lang="es-CO" u="sng" dirty="0" smtClean="0">
                <a:hlinkClick r:id="rId4"/>
              </a:rPr>
              <a:t>https</a:t>
            </a:r>
            <a:r>
              <a:rPr lang="es-CO" u="sng" dirty="0">
                <a:hlinkClick r:id="rId4"/>
              </a:rPr>
              <a:t>://msdn.microsoft.com/en-us/library/83fhsxwc.aspx</a:t>
            </a:r>
            <a:r>
              <a:rPr lang="es-CO" dirty="0"/>
              <a:t> </a:t>
            </a:r>
            <a:endParaRPr lang="es-ES_tradnl" dirty="0"/>
          </a:p>
        </p:txBody>
      </p:sp>
    </p:spTree>
    <p:extLst>
      <p:ext uri="{BB962C8B-B14F-4D97-AF65-F5344CB8AC3E}">
        <p14:creationId xmlns:p14="http://schemas.microsoft.com/office/powerpoint/2010/main" val="1435902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Tipos de Datos</a:t>
            </a:r>
            <a:endParaRPr lang="es-ES" dirty="0"/>
          </a:p>
        </p:txBody>
      </p:sp>
      <p:sp>
        <p:nvSpPr>
          <p:cNvPr id="3" name="Marcador de contenido 2"/>
          <p:cNvSpPr>
            <a:spLocks noGrp="1"/>
          </p:cNvSpPr>
          <p:nvPr>
            <p:ph idx="1"/>
          </p:nvPr>
        </p:nvSpPr>
        <p:spPr/>
        <p:txBody>
          <a:bodyPr/>
          <a:lstStyle/>
          <a:p>
            <a:r>
              <a:rPr lang="es-CO" dirty="0"/>
              <a:t>La siguiente tabla muestra los tipos de datos mas utilizados </a:t>
            </a:r>
            <a:r>
              <a:rPr lang="es-CO" dirty="0" smtClean="0"/>
              <a:t>por </a:t>
            </a:r>
            <a:r>
              <a:rPr lang="es-CO" dirty="0"/>
              <a:t>el CLR</a:t>
            </a:r>
            <a:r>
              <a:rPr lang="es-ES_tradnl" dirty="0"/>
              <a:t> </a:t>
            </a:r>
            <a:endParaRPr lang="es-ES" dirty="0"/>
          </a:p>
        </p:txBody>
      </p:sp>
      <p:graphicFrame>
        <p:nvGraphicFramePr>
          <p:cNvPr id="4" name="Tabla 3"/>
          <p:cNvGraphicFramePr>
            <a:graphicFrameLocks noGrp="1"/>
          </p:cNvGraphicFramePr>
          <p:nvPr>
            <p:extLst/>
          </p:nvPr>
        </p:nvGraphicFramePr>
        <p:xfrm>
          <a:off x="755576" y="2348884"/>
          <a:ext cx="8136905" cy="4392655"/>
        </p:xfrm>
        <a:graphic>
          <a:graphicData uri="http://schemas.openxmlformats.org/drawingml/2006/table">
            <a:tbl>
              <a:tblPr/>
              <a:tblGrid>
                <a:gridCol w="897453"/>
                <a:gridCol w="937340"/>
                <a:gridCol w="5364772"/>
                <a:gridCol w="937340"/>
              </a:tblGrid>
              <a:tr h="263549">
                <a:tc>
                  <a:txBody>
                    <a:bodyPr/>
                    <a:lstStyle/>
                    <a:p>
                      <a:pPr algn="ctr" fontAlgn="ctr"/>
                      <a:r>
                        <a:rPr lang="es-ES_tradnl" sz="1400" b="1" i="0" u="none" strike="noStrike">
                          <a:solidFill>
                            <a:srgbClr val="2A2A2A"/>
                          </a:solidFill>
                          <a:effectLst/>
                          <a:latin typeface="Arial"/>
                        </a:rPr>
                        <a:t>C#</a:t>
                      </a:r>
                    </a:p>
                  </a:txBody>
                  <a:tcPr marL="12700" marR="12700" marT="12700"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ctr" fontAlgn="ctr"/>
                      <a:r>
                        <a:rPr lang="es-ES_tradnl" sz="1400" b="1" i="0" u="none" strike="noStrike">
                          <a:solidFill>
                            <a:srgbClr val="2A2A2A"/>
                          </a:solidFill>
                          <a:effectLst/>
                          <a:latin typeface="Arial"/>
                        </a:rPr>
                        <a:t>CLR</a:t>
                      </a:r>
                    </a:p>
                  </a:txBody>
                  <a:tcPr marL="12700" marR="12700" marT="1270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ctr" fontAlgn="ctr"/>
                      <a:r>
                        <a:rPr lang="es-ES_tradnl" sz="1400" b="1" i="0" u="none" strike="noStrike">
                          <a:solidFill>
                            <a:srgbClr val="2A2A2A"/>
                          </a:solidFill>
                          <a:effectLst/>
                          <a:latin typeface="Arial"/>
                        </a:rPr>
                        <a:t>Range</a:t>
                      </a:r>
                    </a:p>
                  </a:txBody>
                  <a:tcPr marL="12700" marR="12700" marT="1270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ctr" fontAlgn="ctr"/>
                      <a:r>
                        <a:rPr lang="es-ES_tradnl" sz="1400" b="1" i="0" u="none" strike="noStrike">
                          <a:solidFill>
                            <a:srgbClr val="2A2A2A"/>
                          </a:solidFill>
                          <a:effectLst/>
                          <a:latin typeface="Arial"/>
                        </a:rPr>
                        <a:t>Default</a:t>
                      </a:r>
                    </a:p>
                  </a:txBody>
                  <a:tcPr marL="12700" marR="12700" marT="12700"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r>
              <a:tr h="263549">
                <a:tc>
                  <a:txBody>
                    <a:bodyPr/>
                    <a:lstStyle/>
                    <a:p>
                      <a:pPr algn="l" fontAlgn="ctr"/>
                      <a:r>
                        <a:rPr lang="es-ES_tradnl" sz="1400" b="0" i="0" u="none" strike="noStrike">
                          <a:solidFill>
                            <a:srgbClr val="2A2A2A"/>
                          </a:solidFill>
                          <a:effectLst/>
                          <a:latin typeface="Arial"/>
                        </a:rPr>
                        <a:t>sbyte</a:t>
                      </a:r>
                    </a:p>
                  </a:txBody>
                  <a:tcPr marL="12700" marR="12700" marT="12700"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ctr"/>
                      <a:r>
                        <a:rPr lang="es-ES_tradnl" sz="1400" b="0" i="0" u="none" strike="noStrike">
                          <a:solidFill>
                            <a:srgbClr val="2A2A2A"/>
                          </a:solidFill>
                          <a:effectLst/>
                          <a:latin typeface="Arial"/>
                        </a:rPr>
                        <a:t>SByte</a:t>
                      </a:r>
                    </a:p>
                  </a:txBody>
                  <a:tcPr marL="12700" marR="12700" marT="1270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ctr"/>
                      <a:r>
                        <a:rPr lang="es-ES_tradnl" sz="1400" b="0" i="0" u="none" strike="noStrike">
                          <a:solidFill>
                            <a:srgbClr val="2A2A2A"/>
                          </a:solidFill>
                          <a:effectLst/>
                          <a:latin typeface="Arial"/>
                        </a:rPr>
                        <a:t>-128 .. 127</a:t>
                      </a:r>
                    </a:p>
                  </a:txBody>
                  <a:tcPr marL="12700" marR="12700" marT="1270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ctr"/>
                      <a:r>
                        <a:rPr lang="es-ES_tradnl" sz="1400" b="0" i="0" u="none" strike="noStrike">
                          <a:solidFill>
                            <a:srgbClr val="2A2A2A"/>
                          </a:solidFill>
                          <a:effectLst/>
                          <a:latin typeface="Arial"/>
                        </a:rPr>
                        <a:t>0</a:t>
                      </a:r>
                    </a:p>
                  </a:txBody>
                  <a:tcPr marL="12700" marR="12700" marT="12700"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263549">
                <a:tc>
                  <a:txBody>
                    <a:bodyPr/>
                    <a:lstStyle/>
                    <a:p>
                      <a:pPr algn="l" fontAlgn="ctr"/>
                      <a:r>
                        <a:rPr lang="es-ES_tradnl" sz="1400" b="0" i="0" u="none" strike="noStrike">
                          <a:solidFill>
                            <a:srgbClr val="2A2A2A"/>
                          </a:solidFill>
                          <a:effectLst/>
                          <a:latin typeface="Arial"/>
                        </a:rPr>
                        <a:t>byte</a:t>
                      </a:r>
                    </a:p>
                  </a:txBody>
                  <a:tcPr marL="12700" marR="12700" marT="12700"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ctr"/>
                      <a:r>
                        <a:rPr lang="es-ES_tradnl" sz="1400" b="0" i="0" u="none" strike="noStrike">
                          <a:solidFill>
                            <a:srgbClr val="2A2A2A"/>
                          </a:solidFill>
                          <a:effectLst/>
                          <a:latin typeface="Arial"/>
                        </a:rPr>
                        <a:t>Byte</a:t>
                      </a:r>
                    </a:p>
                  </a:txBody>
                  <a:tcPr marL="12700" marR="12700" marT="1270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ctr"/>
                      <a:r>
                        <a:rPr lang="es-ES_tradnl" sz="1400" b="0" i="0" u="none" strike="noStrike">
                          <a:solidFill>
                            <a:srgbClr val="2A2A2A"/>
                          </a:solidFill>
                          <a:effectLst/>
                          <a:latin typeface="Arial"/>
                        </a:rPr>
                        <a:t>0 .. 255</a:t>
                      </a:r>
                    </a:p>
                  </a:txBody>
                  <a:tcPr marL="12700" marR="12700" marT="1270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s-ES_tradnl" sz="1400" b="0" i="0" u="none" strike="noStrike">
                          <a:solidFill>
                            <a:srgbClr val="2A2A2A"/>
                          </a:solidFill>
                          <a:effectLst/>
                          <a:latin typeface="Arial"/>
                        </a:rPr>
                        <a:t>0</a:t>
                      </a:r>
                    </a:p>
                  </a:txBody>
                  <a:tcPr marL="12700" marR="12700" marT="12700"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263549">
                <a:tc>
                  <a:txBody>
                    <a:bodyPr/>
                    <a:lstStyle/>
                    <a:p>
                      <a:pPr algn="l" fontAlgn="ctr"/>
                      <a:r>
                        <a:rPr lang="es-ES_tradnl" sz="1400" b="0" i="0" u="none" strike="noStrike">
                          <a:solidFill>
                            <a:srgbClr val="2A2A2A"/>
                          </a:solidFill>
                          <a:effectLst/>
                          <a:latin typeface="Arial"/>
                        </a:rPr>
                        <a:t>short</a:t>
                      </a:r>
                    </a:p>
                  </a:txBody>
                  <a:tcPr marL="12700" marR="12700" marT="12700"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ctr"/>
                      <a:r>
                        <a:rPr lang="es-ES_tradnl" sz="1400" b="0" i="0" u="none" strike="noStrike">
                          <a:solidFill>
                            <a:srgbClr val="2A2A2A"/>
                          </a:solidFill>
                          <a:effectLst/>
                          <a:latin typeface="Arial"/>
                        </a:rPr>
                        <a:t>Int16</a:t>
                      </a:r>
                    </a:p>
                  </a:txBody>
                  <a:tcPr marL="12700" marR="12700" marT="1270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ctr"/>
                      <a:r>
                        <a:rPr lang="es-ES_tradnl" sz="1400" b="0" i="0" u="none" strike="noStrike">
                          <a:solidFill>
                            <a:srgbClr val="2A2A2A"/>
                          </a:solidFill>
                          <a:effectLst/>
                          <a:latin typeface="Arial"/>
                        </a:rPr>
                        <a:t>-32,768 .. 32,767</a:t>
                      </a:r>
                    </a:p>
                  </a:txBody>
                  <a:tcPr marL="12700" marR="12700" marT="1270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ctr"/>
                      <a:r>
                        <a:rPr lang="es-ES_tradnl" sz="1400" b="0" i="0" u="none" strike="noStrike">
                          <a:solidFill>
                            <a:srgbClr val="2A2A2A"/>
                          </a:solidFill>
                          <a:effectLst/>
                          <a:latin typeface="Arial"/>
                        </a:rPr>
                        <a:t>0</a:t>
                      </a:r>
                    </a:p>
                  </a:txBody>
                  <a:tcPr marL="12700" marR="12700" marT="12700"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263549">
                <a:tc>
                  <a:txBody>
                    <a:bodyPr/>
                    <a:lstStyle/>
                    <a:p>
                      <a:pPr algn="l" fontAlgn="ctr"/>
                      <a:r>
                        <a:rPr lang="es-ES_tradnl" sz="1400" b="0" i="0" u="none" strike="noStrike">
                          <a:solidFill>
                            <a:srgbClr val="2A2A2A"/>
                          </a:solidFill>
                          <a:effectLst/>
                          <a:latin typeface="Arial"/>
                        </a:rPr>
                        <a:t>ushort</a:t>
                      </a:r>
                    </a:p>
                  </a:txBody>
                  <a:tcPr marL="12700" marR="12700" marT="12700"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ctr"/>
                      <a:r>
                        <a:rPr lang="es-ES_tradnl" sz="1400" b="0" i="0" u="none" strike="noStrike">
                          <a:solidFill>
                            <a:srgbClr val="2A2A2A"/>
                          </a:solidFill>
                          <a:effectLst/>
                          <a:latin typeface="Arial"/>
                        </a:rPr>
                        <a:t>UInt16</a:t>
                      </a:r>
                    </a:p>
                  </a:txBody>
                  <a:tcPr marL="12700" marR="12700" marT="1270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ctr"/>
                      <a:r>
                        <a:rPr lang="es-ES_tradnl" sz="1400" b="0" i="0" u="none" strike="noStrike">
                          <a:solidFill>
                            <a:srgbClr val="2A2A2A"/>
                          </a:solidFill>
                          <a:effectLst/>
                          <a:latin typeface="Arial"/>
                        </a:rPr>
                        <a:t>0 .. 65,535</a:t>
                      </a:r>
                    </a:p>
                  </a:txBody>
                  <a:tcPr marL="12700" marR="12700" marT="1270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s-ES_tradnl" sz="1400" b="0" i="0" u="none" strike="noStrike">
                          <a:solidFill>
                            <a:srgbClr val="2A2A2A"/>
                          </a:solidFill>
                          <a:effectLst/>
                          <a:latin typeface="Arial"/>
                        </a:rPr>
                        <a:t>0</a:t>
                      </a:r>
                    </a:p>
                  </a:txBody>
                  <a:tcPr marL="12700" marR="12700" marT="12700"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263549">
                <a:tc>
                  <a:txBody>
                    <a:bodyPr/>
                    <a:lstStyle/>
                    <a:p>
                      <a:pPr algn="l" fontAlgn="ctr"/>
                      <a:r>
                        <a:rPr lang="es-ES_tradnl" sz="1400" b="0" i="0" u="none" strike="noStrike">
                          <a:solidFill>
                            <a:srgbClr val="2A2A2A"/>
                          </a:solidFill>
                          <a:effectLst/>
                          <a:latin typeface="Arial"/>
                        </a:rPr>
                        <a:t>int</a:t>
                      </a:r>
                    </a:p>
                  </a:txBody>
                  <a:tcPr marL="12700" marR="12700" marT="12700"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ctr"/>
                      <a:r>
                        <a:rPr lang="es-ES_tradnl" sz="1400" b="0" i="0" u="none" strike="noStrike">
                          <a:solidFill>
                            <a:srgbClr val="2A2A2A"/>
                          </a:solidFill>
                          <a:effectLst/>
                          <a:latin typeface="Arial"/>
                        </a:rPr>
                        <a:t>Int32</a:t>
                      </a:r>
                    </a:p>
                  </a:txBody>
                  <a:tcPr marL="12700" marR="12700" marT="1270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ctr"/>
                      <a:r>
                        <a:rPr lang="es-ES_tradnl" sz="1400" b="0" i="0" u="none" strike="noStrike">
                          <a:solidFill>
                            <a:srgbClr val="2A2A2A"/>
                          </a:solidFill>
                          <a:effectLst/>
                          <a:latin typeface="Arial"/>
                        </a:rPr>
                        <a:t>-2,147,483,648 .. 2,147,483,647</a:t>
                      </a:r>
                    </a:p>
                  </a:txBody>
                  <a:tcPr marL="12700" marR="12700" marT="1270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ctr"/>
                      <a:r>
                        <a:rPr lang="es-ES_tradnl" sz="1400" b="0" i="0" u="none" strike="noStrike">
                          <a:solidFill>
                            <a:srgbClr val="2A2A2A"/>
                          </a:solidFill>
                          <a:effectLst/>
                          <a:latin typeface="Arial"/>
                        </a:rPr>
                        <a:t>0</a:t>
                      </a:r>
                    </a:p>
                  </a:txBody>
                  <a:tcPr marL="12700" marR="12700" marT="12700"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263549">
                <a:tc>
                  <a:txBody>
                    <a:bodyPr/>
                    <a:lstStyle/>
                    <a:p>
                      <a:pPr algn="l" fontAlgn="ctr"/>
                      <a:r>
                        <a:rPr lang="es-ES_tradnl" sz="1400" b="0" i="0" u="none" strike="noStrike">
                          <a:solidFill>
                            <a:srgbClr val="2A2A2A"/>
                          </a:solidFill>
                          <a:effectLst/>
                          <a:latin typeface="Arial"/>
                        </a:rPr>
                        <a:t>uint</a:t>
                      </a:r>
                    </a:p>
                  </a:txBody>
                  <a:tcPr marL="12700" marR="12700" marT="12700"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ctr"/>
                      <a:r>
                        <a:rPr lang="es-ES_tradnl" sz="1400" b="0" i="0" u="none" strike="noStrike">
                          <a:solidFill>
                            <a:srgbClr val="2A2A2A"/>
                          </a:solidFill>
                          <a:effectLst/>
                          <a:latin typeface="Arial"/>
                        </a:rPr>
                        <a:t>UInt32</a:t>
                      </a:r>
                    </a:p>
                  </a:txBody>
                  <a:tcPr marL="12700" marR="12700" marT="1270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ctr"/>
                      <a:r>
                        <a:rPr lang="es-ES_tradnl" sz="1400" b="0" i="0" u="none" strike="noStrike">
                          <a:solidFill>
                            <a:srgbClr val="2A2A2A"/>
                          </a:solidFill>
                          <a:effectLst/>
                          <a:latin typeface="Arial"/>
                        </a:rPr>
                        <a:t>0 .. 4,294,967,295</a:t>
                      </a:r>
                    </a:p>
                  </a:txBody>
                  <a:tcPr marL="12700" marR="12700" marT="1270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s-ES_tradnl" sz="1400" b="0" i="0" u="none" strike="noStrike">
                          <a:solidFill>
                            <a:srgbClr val="2A2A2A"/>
                          </a:solidFill>
                          <a:effectLst/>
                          <a:latin typeface="Arial"/>
                        </a:rPr>
                        <a:t>0</a:t>
                      </a:r>
                    </a:p>
                  </a:txBody>
                  <a:tcPr marL="12700" marR="12700" marT="12700"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263549">
                <a:tc>
                  <a:txBody>
                    <a:bodyPr/>
                    <a:lstStyle/>
                    <a:p>
                      <a:pPr algn="l" fontAlgn="ctr"/>
                      <a:r>
                        <a:rPr lang="es-ES_tradnl" sz="1400" b="0" i="0" u="none" strike="noStrike">
                          <a:solidFill>
                            <a:srgbClr val="2A2A2A"/>
                          </a:solidFill>
                          <a:effectLst/>
                          <a:latin typeface="Arial"/>
                        </a:rPr>
                        <a:t>long</a:t>
                      </a:r>
                    </a:p>
                  </a:txBody>
                  <a:tcPr marL="12700" marR="12700" marT="12700"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ctr"/>
                      <a:r>
                        <a:rPr lang="es-ES_tradnl" sz="1400" b="0" i="0" u="none" strike="noStrike">
                          <a:solidFill>
                            <a:srgbClr val="2A2A2A"/>
                          </a:solidFill>
                          <a:effectLst/>
                          <a:latin typeface="Arial"/>
                        </a:rPr>
                        <a:t>Int64</a:t>
                      </a:r>
                    </a:p>
                  </a:txBody>
                  <a:tcPr marL="12700" marR="12700" marT="1270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ctr"/>
                      <a:r>
                        <a:rPr lang="es-ES_tradnl" sz="1400" b="0" i="0" u="none" strike="noStrike">
                          <a:solidFill>
                            <a:srgbClr val="2A2A2A"/>
                          </a:solidFill>
                          <a:effectLst/>
                          <a:latin typeface="Arial"/>
                        </a:rPr>
                        <a:t>-9,223,372,036,854,775,808 .. 9,223,372,036,854,775,807</a:t>
                      </a:r>
                    </a:p>
                  </a:txBody>
                  <a:tcPr marL="12700" marR="12700" marT="1270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ctr"/>
                      <a:r>
                        <a:rPr lang="es-ES_tradnl" sz="1400" b="0" i="0" u="none" strike="noStrike">
                          <a:solidFill>
                            <a:srgbClr val="2A2A2A"/>
                          </a:solidFill>
                          <a:effectLst/>
                          <a:latin typeface="Arial"/>
                        </a:rPr>
                        <a:t>0L</a:t>
                      </a:r>
                    </a:p>
                  </a:txBody>
                  <a:tcPr marL="12700" marR="12700" marT="12700"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263549">
                <a:tc>
                  <a:txBody>
                    <a:bodyPr/>
                    <a:lstStyle/>
                    <a:p>
                      <a:pPr algn="l" fontAlgn="ctr"/>
                      <a:r>
                        <a:rPr lang="es-ES_tradnl" sz="1400" b="0" i="0" u="none" strike="noStrike">
                          <a:solidFill>
                            <a:srgbClr val="2A2A2A"/>
                          </a:solidFill>
                          <a:effectLst/>
                          <a:latin typeface="Arial"/>
                        </a:rPr>
                        <a:t>ulong</a:t>
                      </a:r>
                    </a:p>
                  </a:txBody>
                  <a:tcPr marL="12700" marR="12700" marT="12700"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ctr"/>
                      <a:r>
                        <a:rPr lang="es-ES_tradnl" sz="1400" b="0" i="0" u="none" strike="noStrike">
                          <a:solidFill>
                            <a:srgbClr val="2A2A2A"/>
                          </a:solidFill>
                          <a:effectLst/>
                          <a:latin typeface="Arial"/>
                        </a:rPr>
                        <a:t>UInt64</a:t>
                      </a:r>
                    </a:p>
                  </a:txBody>
                  <a:tcPr marL="12700" marR="12700" marT="1270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ctr"/>
                      <a:r>
                        <a:rPr lang="es-ES_tradnl" sz="1400" b="0" i="0" u="none" strike="noStrike">
                          <a:solidFill>
                            <a:srgbClr val="2A2A2A"/>
                          </a:solidFill>
                          <a:effectLst/>
                          <a:latin typeface="Arial"/>
                        </a:rPr>
                        <a:t>0 .. 18,446,744,073,709,551,615</a:t>
                      </a:r>
                    </a:p>
                  </a:txBody>
                  <a:tcPr marL="12700" marR="12700" marT="1270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s-ES_tradnl" sz="1400" b="0" i="0" u="none" strike="noStrike">
                          <a:solidFill>
                            <a:srgbClr val="2A2A2A"/>
                          </a:solidFill>
                          <a:effectLst/>
                          <a:latin typeface="Arial"/>
                        </a:rPr>
                        <a:t>0</a:t>
                      </a:r>
                    </a:p>
                  </a:txBody>
                  <a:tcPr marL="12700" marR="12700" marT="12700"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263549">
                <a:tc>
                  <a:txBody>
                    <a:bodyPr/>
                    <a:lstStyle/>
                    <a:p>
                      <a:pPr algn="l" fontAlgn="ctr"/>
                      <a:r>
                        <a:rPr lang="es-ES_tradnl" sz="1400" b="0" i="0" u="none" strike="noStrike">
                          <a:solidFill>
                            <a:srgbClr val="2A2A2A"/>
                          </a:solidFill>
                          <a:effectLst/>
                          <a:latin typeface="Arial"/>
                        </a:rPr>
                        <a:t>float</a:t>
                      </a:r>
                    </a:p>
                  </a:txBody>
                  <a:tcPr marL="12700" marR="12700" marT="12700"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ctr"/>
                      <a:r>
                        <a:rPr lang="es-ES_tradnl" sz="1400" b="0" i="0" u="none" strike="noStrike">
                          <a:solidFill>
                            <a:srgbClr val="2A2A2A"/>
                          </a:solidFill>
                          <a:effectLst/>
                          <a:latin typeface="Arial"/>
                        </a:rPr>
                        <a:t>Single</a:t>
                      </a:r>
                    </a:p>
                  </a:txBody>
                  <a:tcPr marL="12700" marR="12700" marT="1270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ctr"/>
                      <a:r>
                        <a:rPr lang="es-ES_tradnl" sz="1400" b="0" i="0" u="none" strike="noStrike">
                          <a:solidFill>
                            <a:srgbClr val="2A2A2A"/>
                          </a:solidFill>
                          <a:effectLst/>
                          <a:latin typeface="Arial"/>
                        </a:rPr>
                        <a:t>-3.402823e38 .. 3.402823e38</a:t>
                      </a:r>
                    </a:p>
                  </a:txBody>
                  <a:tcPr marL="12700" marR="12700" marT="1270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ctr"/>
                      <a:r>
                        <a:rPr lang="es-ES_tradnl" sz="1400" b="0" i="0" u="none" strike="noStrike">
                          <a:solidFill>
                            <a:srgbClr val="2A2A2A"/>
                          </a:solidFill>
                          <a:effectLst/>
                          <a:latin typeface="Arial"/>
                        </a:rPr>
                        <a:t>0.0F</a:t>
                      </a:r>
                    </a:p>
                  </a:txBody>
                  <a:tcPr marL="12700" marR="12700" marT="12700"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263549">
                <a:tc>
                  <a:txBody>
                    <a:bodyPr/>
                    <a:lstStyle/>
                    <a:p>
                      <a:pPr algn="l" fontAlgn="ctr"/>
                      <a:r>
                        <a:rPr lang="es-ES_tradnl" sz="1400" b="0" i="0" u="none" strike="noStrike">
                          <a:solidFill>
                            <a:srgbClr val="2A2A2A"/>
                          </a:solidFill>
                          <a:effectLst/>
                          <a:latin typeface="Arial"/>
                        </a:rPr>
                        <a:t>double</a:t>
                      </a:r>
                    </a:p>
                  </a:txBody>
                  <a:tcPr marL="12700" marR="12700" marT="12700"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ctr"/>
                      <a:r>
                        <a:rPr lang="es-ES_tradnl" sz="1400" b="0" i="0" u="none" strike="noStrike">
                          <a:solidFill>
                            <a:srgbClr val="2A2A2A"/>
                          </a:solidFill>
                          <a:effectLst/>
                          <a:latin typeface="Arial"/>
                        </a:rPr>
                        <a:t>Double</a:t>
                      </a:r>
                    </a:p>
                  </a:txBody>
                  <a:tcPr marL="12700" marR="12700" marT="1270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ctr"/>
                      <a:r>
                        <a:rPr lang="es-ES_tradnl" sz="1400" b="0" i="0" u="none" strike="noStrike">
                          <a:solidFill>
                            <a:srgbClr val="2A2A2A"/>
                          </a:solidFill>
                          <a:effectLst/>
                          <a:latin typeface="Arial"/>
                        </a:rPr>
                        <a:t>-1.79769313486232e308 .. 1.79769313486232e308</a:t>
                      </a:r>
                    </a:p>
                  </a:txBody>
                  <a:tcPr marL="12700" marR="12700" marT="1270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s-ES_tradnl" sz="1400" b="0" i="0" u="none" strike="noStrike">
                          <a:solidFill>
                            <a:srgbClr val="2A2A2A"/>
                          </a:solidFill>
                          <a:effectLst/>
                          <a:latin typeface="Arial"/>
                        </a:rPr>
                        <a:t>0.0D</a:t>
                      </a:r>
                    </a:p>
                  </a:txBody>
                  <a:tcPr marL="12700" marR="12700" marT="12700"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439249">
                <a:tc>
                  <a:txBody>
                    <a:bodyPr/>
                    <a:lstStyle/>
                    <a:p>
                      <a:pPr algn="l" fontAlgn="ctr"/>
                      <a:r>
                        <a:rPr lang="es-ES_tradnl" sz="1400" b="0" i="0" u="none" strike="noStrike">
                          <a:solidFill>
                            <a:srgbClr val="2A2A2A"/>
                          </a:solidFill>
                          <a:effectLst/>
                          <a:latin typeface="Arial"/>
                        </a:rPr>
                        <a:t>decimal</a:t>
                      </a:r>
                    </a:p>
                  </a:txBody>
                  <a:tcPr marL="12700" marR="12700" marT="12700"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ctr"/>
                      <a:r>
                        <a:rPr lang="es-ES_tradnl" sz="1400" b="0" i="0" u="none" strike="noStrike">
                          <a:solidFill>
                            <a:srgbClr val="2A2A2A"/>
                          </a:solidFill>
                          <a:effectLst/>
                          <a:latin typeface="Arial"/>
                        </a:rPr>
                        <a:t>Decimal</a:t>
                      </a:r>
                    </a:p>
                  </a:txBody>
                  <a:tcPr marL="12700" marR="12700" marT="1270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ctr"/>
                      <a:r>
                        <a:rPr lang="es-ES_tradnl" sz="1400" b="0" i="0" u="none" strike="noStrike">
                          <a:solidFill>
                            <a:srgbClr val="2A2A2A"/>
                          </a:solidFill>
                          <a:effectLst/>
                          <a:latin typeface="Arial"/>
                        </a:rPr>
                        <a:t>-79228162514264337593543950335 .. 79228162514264337593543950335</a:t>
                      </a:r>
                    </a:p>
                  </a:txBody>
                  <a:tcPr marL="12700" marR="12700" marT="1270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ctr"/>
                      <a:r>
                        <a:rPr lang="es-ES_tradnl" sz="1400" b="0" i="0" u="none" strike="noStrike">
                          <a:solidFill>
                            <a:srgbClr val="2A2A2A"/>
                          </a:solidFill>
                          <a:effectLst/>
                          <a:latin typeface="Arial"/>
                        </a:rPr>
                        <a:t>0.0M</a:t>
                      </a:r>
                    </a:p>
                  </a:txBody>
                  <a:tcPr marL="12700" marR="12700" marT="12700"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263549">
                <a:tc>
                  <a:txBody>
                    <a:bodyPr/>
                    <a:lstStyle/>
                    <a:p>
                      <a:pPr algn="l" fontAlgn="ctr"/>
                      <a:r>
                        <a:rPr lang="es-ES_tradnl" sz="1400" b="0" i="0" u="none" strike="noStrike">
                          <a:solidFill>
                            <a:srgbClr val="2A2A2A"/>
                          </a:solidFill>
                          <a:effectLst/>
                          <a:latin typeface="Arial"/>
                        </a:rPr>
                        <a:t>bool</a:t>
                      </a:r>
                    </a:p>
                  </a:txBody>
                  <a:tcPr marL="12700" marR="12700" marT="12700"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ctr"/>
                      <a:r>
                        <a:rPr lang="es-ES_tradnl" sz="1400" b="0" i="0" u="none" strike="noStrike">
                          <a:solidFill>
                            <a:srgbClr val="2A2A2A"/>
                          </a:solidFill>
                          <a:effectLst/>
                          <a:latin typeface="Arial"/>
                        </a:rPr>
                        <a:t>Boolean</a:t>
                      </a:r>
                    </a:p>
                  </a:txBody>
                  <a:tcPr marL="12700" marR="12700" marT="1270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ctr"/>
                      <a:r>
                        <a:rPr lang="es-ES_tradnl" sz="1400" b="0" i="0" u="none" strike="noStrike">
                          <a:solidFill>
                            <a:srgbClr val="2A2A2A"/>
                          </a:solidFill>
                          <a:effectLst/>
                          <a:latin typeface="Arial"/>
                        </a:rPr>
                        <a:t>True or False.</a:t>
                      </a:r>
                    </a:p>
                  </a:txBody>
                  <a:tcPr marL="12700" marR="12700" marT="1270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s-ES_tradnl" sz="1400" b="0" i="0" u="none" strike="noStrike">
                          <a:solidFill>
                            <a:srgbClr val="2A2A2A"/>
                          </a:solidFill>
                          <a:effectLst/>
                          <a:latin typeface="Arial"/>
                        </a:rPr>
                        <a:t>false</a:t>
                      </a:r>
                    </a:p>
                  </a:txBody>
                  <a:tcPr marL="12700" marR="12700" marT="12700"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263549">
                <a:tc>
                  <a:txBody>
                    <a:bodyPr/>
                    <a:lstStyle/>
                    <a:p>
                      <a:pPr algn="l" fontAlgn="ctr"/>
                      <a:r>
                        <a:rPr lang="es-ES_tradnl" sz="1400" b="0" i="0" u="none" strike="noStrike">
                          <a:solidFill>
                            <a:srgbClr val="2A2A2A"/>
                          </a:solidFill>
                          <a:effectLst/>
                          <a:latin typeface="Arial"/>
                        </a:rPr>
                        <a:t>char</a:t>
                      </a:r>
                    </a:p>
                  </a:txBody>
                  <a:tcPr marL="12700" marR="12700" marT="12700"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ctr"/>
                      <a:r>
                        <a:rPr lang="es-ES_tradnl" sz="1400" b="0" i="0" u="none" strike="noStrike">
                          <a:solidFill>
                            <a:srgbClr val="2A2A2A"/>
                          </a:solidFill>
                          <a:effectLst/>
                          <a:latin typeface="Arial"/>
                        </a:rPr>
                        <a:t>Char</a:t>
                      </a:r>
                    </a:p>
                  </a:txBody>
                  <a:tcPr marL="12700" marR="12700" marT="1270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ctr"/>
                      <a:r>
                        <a:rPr lang="es-ES_tradnl" sz="1400" b="0" i="0" u="none" strike="noStrike">
                          <a:solidFill>
                            <a:srgbClr val="2A2A2A"/>
                          </a:solidFill>
                          <a:effectLst/>
                          <a:latin typeface="Arial"/>
                        </a:rPr>
                        <a:t>U+0000 to U+FFFF (A Unicode character).</a:t>
                      </a:r>
                    </a:p>
                  </a:txBody>
                  <a:tcPr marL="12700" marR="12700" marT="1270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ctr"/>
                      <a:r>
                        <a:rPr lang="es-ES_tradnl" sz="1400" b="0" i="0" u="none" strike="noStrike">
                          <a:solidFill>
                            <a:srgbClr val="2A2A2A"/>
                          </a:solidFill>
                          <a:effectLst/>
                          <a:latin typeface="Arial"/>
                        </a:rPr>
                        <a:t>'\0'</a:t>
                      </a:r>
                    </a:p>
                  </a:txBody>
                  <a:tcPr marL="12700" marR="12700" marT="12700"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263549">
                <a:tc>
                  <a:txBody>
                    <a:bodyPr/>
                    <a:lstStyle/>
                    <a:p>
                      <a:pPr algn="l" fontAlgn="ctr"/>
                      <a:r>
                        <a:rPr lang="es-ES_tradnl" sz="1400" b="0" i="0" u="none" strike="noStrike">
                          <a:solidFill>
                            <a:srgbClr val="2A2A2A"/>
                          </a:solidFill>
                          <a:effectLst/>
                          <a:latin typeface="Arial"/>
                        </a:rPr>
                        <a:t>string</a:t>
                      </a:r>
                    </a:p>
                  </a:txBody>
                  <a:tcPr marL="12700" marR="12700" marT="12700"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ctr"/>
                      <a:r>
                        <a:rPr lang="es-ES_tradnl" sz="1400" b="0" i="0" u="none" strike="noStrike">
                          <a:solidFill>
                            <a:srgbClr val="2A2A2A"/>
                          </a:solidFill>
                          <a:effectLst/>
                          <a:latin typeface="Arial"/>
                        </a:rPr>
                        <a:t>String</a:t>
                      </a:r>
                    </a:p>
                  </a:txBody>
                  <a:tcPr marL="12700" marR="12700" marT="1270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ctr"/>
                      <a:r>
                        <a:rPr lang="es-ES_tradnl" sz="1400" b="0" i="0" u="none" strike="noStrike">
                          <a:solidFill>
                            <a:srgbClr val="2A2A2A"/>
                          </a:solidFill>
                          <a:effectLst/>
                          <a:latin typeface="Arial"/>
                        </a:rPr>
                        <a:t>A string of Unicode characters.</a:t>
                      </a:r>
                    </a:p>
                  </a:txBody>
                  <a:tcPr marL="12700" marR="12700" marT="1270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s-ES_tradnl" sz="1400" b="0" i="0" u="none" strike="noStrike">
                          <a:solidFill>
                            <a:srgbClr val="2A2A2A"/>
                          </a:solidFill>
                          <a:effectLst/>
                          <a:latin typeface="Arial"/>
                        </a:rPr>
                        <a:t>null</a:t>
                      </a:r>
                    </a:p>
                  </a:txBody>
                  <a:tcPr marL="12700" marR="12700" marT="12700"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263549">
                <a:tc>
                  <a:txBody>
                    <a:bodyPr/>
                    <a:lstStyle/>
                    <a:p>
                      <a:pPr algn="l" fontAlgn="ctr"/>
                      <a:r>
                        <a:rPr lang="es-ES_tradnl" sz="1400" b="0" i="0" u="none" strike="noStrike">
                          <a:solidFill>
                            <a:srgbClr val="2A2A2A"/>
                          </a:solidFill>
                          <a:effectLst/>
                          <a:latin typeface="Arial"/>
                        </a:rPr>
                        <a:t>object</a:t>
                      </a:r>
                    </a:p>
                  </a:txBody>
                  <a:tcPr marL="12700" marR="12700" marT="12700"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ctr"/>
                      <a:r>
                        <a:rPr lang="es-ES_tradnl" sz="1400" b="0" i="0" u="none" strike="noStrike">
                          <a:solidFill>
                            <a:srgbClr val="2A2A2A"/>
                          </a:solidFill>
                          <a:effectLst/>
                          <a:latin typeface="Arial"/>
                        </a:rPr>
                        <a:t>Object</a:t>
                      </a:r>
                    </a:p>
                  </a:txBody>
                  <a:tcPr marL="12700" marR="12700" marT="1270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ctr"/>
                      <a:r>
                        <a:rPr lang="es-ES_tradnl" sz="1400" b="0" i="0" u="none" strike="noStrike">
                          <a:solidFill>
                            <a:srgbClr val="2A2A2A"/>
                          </a:solidFill>
                          <a:effectLst/>
                          <a:latin typeface="Arial"/>
                        </a:rPr>
                        <a:t>An object.</a:t>
                      </a:r>
                    </a:p>
                  </a:txBody>
                  <a:tcPr marL="12700" marR="12700" marT="12700"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ctr"/>
                      <a:r>
                        <a:rPr lang="es-ES_tradnl" sz="1400" b="0" i="0" u="none" strike="noStrike" dirty="0" err="1">
                          <a:solidFill>
                            <a:srgbClr val="2A2A2A"/>
                          </a:solidFill>
                          <a:effectLst/>
                          <a:latin typeface="Arial"/>
                        </a:rPr>
                        <a:t>null</a:t>
                      </a:r>
                      <a:endParaRPr lang="es-ES_tradnl" sz="1400" b="0" i="0" u="none" strike="noStrike" dirty="0">
                        <a:solidFill>
                          <a:srgbClr val="2A2A2A"/>
                        </a:solidFill>
                        <a:effectLst/>
                        <a:latin typeface="Arial"/>
                      </a:endParaRPr>
                    </a:p>
                  </a:txBody>
                  <a:tcPr marL="12700" marR="12700" marT="12700"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bl>
          </a:graphicData>
        </a:graphic>
      </p:graphicFrame>
    </p:spTree>
    <p:extLst>
      <p:ext uri="{BB962C8B-B14F-4D97-AF65-F5344CB8AC3E}">
        <p14:creationId xmlns:p14="http://schemas.microsoft.com/office/powerpoint/2010/main" val="3045017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Nombres Comunes</a:t>
            </a:r>
            <a:endParaRPr lang="es-ES" dirty="0"/>
          </a:p>
        </p:txBody>
      </p:sp>
      <p:sp>
        <p:nvSpPr>
          <p:cNvPr id="3" name="Marcador de contenido 2"/>
          <p:cNvSpPr>
            <a:spLocks noGrp="1"/>
          </p:cNvSpPr>
          <p:nvPr>
            <p:ph idx="1"/>
          </p:nvPr>
        </p:nvSpPr>
        <p:spPr/>
        <p:txBody>
          <a:bodyPr>
            <a:normAutofit fontScale="92500" lnSpcReduction="10000"/>
          </a:bodyPr>
          <a:lstStyle/>
          <a:p>
            <a:pPr lvl="0"/>
            <a:r>
              <a:rPr lang="es-CO" b="1" dirty="0"/>
              <a:t>Use Nombres comunes tales como: valor, elemento, resultado, en lugar de repetir el nombre del tipo, para los casos en los que el identificador no tenga un significado semantico y el tipo de parametro no es importante.</a:t>
            </a:r>
            <a:endParaRPr lang="es-ES_tradnl" dirty="0"/>
          </a:p>
          <a:p>
            <a:pPr marL="457200" lvl="1" indent="0">
              <a:buNone/>
            </a:pPr>
            <a:r>
              <a:rPr lang="es-CO" dirty="0"/>
              <a:t>P</a:t>
            </a:r>
            <a:r>
              <a:rPr lang="es-CO" dirty="0" smtClean="0"/>
              <a:t>or </a:t>
            </a:r>
            <a:r>
              <a:rPr lang="es-CO" dirty="0"/>
              <a:t>ejemplo: </a:t>
            </a:r>
            <a:endParaRPr lang="es-ES_tradnl" dirty="0"/>
          </a:p>
          <a:p>
            <a:pPr marL="457200" lvl="1" indent="0">
              <a:buNone/>
            </a:pPr>
            <a:r>
              <a:rPr lang="es-CO" dirty="0"/>
              <a:t>usar: </a:t>
            </a:r>
            <a:endParaRPr lang="es-ES_tradnl" dirty="0"/>
          </a:p>
          <a:p>
            <a:pPr marL="457200" lvl="1" indent="0">
              <a:buNone/>
            </a:pPr>
            <a:r>
              <a:rPr lang="en-US" sz="1900" dirty="0" err="1">
                <a:solidFill>
                  <a:srgbClr val="0000FF"/>
                </a:solidFill>
                <a:latin typeface="Courier"/>
                <a:cs typeface="Courier"/>
              </a:rPr>
              <a:t>int</a:t>
            </a:r>
            <a:r>
              <a:rPr lang="en-US" sz="1900" dirty="0">
                <a:solidFill>
                  <a:srgbClr val="0000FF"/>
                </a:solidFill>
                <a:latin typeface="Courier"/>
                <a:cs typeface="Courier"/>
              </a:rPr>
              <a:t> </a:t>
            </a:r>
            <a:r>
              <a:rPr lang="es-CO" sz="1900" dirty="0">
                <a:latin typeface="Courier"/>
                <a:cs typeface="Courier"/>
              </a:rPr>
              <a:t>resultado = ProcesarCodigoPeticion();</a:t>
            </a:r>
            <a:endParaRPr lang="es-ES_tradnl" sz="1900" dirty="0">
              <a:latin typeface="Courier"/>
              <a:cs typeface="Courier"/>
            </a:endParaRPr>
          </a:p>
          <a:p>
            <a:pPr marL="457200" lvl="1" indent="0">
              <a:buNone/>
            </a:pPr>
            <a:endParaRPr lang="es-CO" dirty="0" smtClean="0"/>
          </a:p>
          <a:p>
            <a:pPr marL="457200" lvl="1" indent="0">
              <a:buNone/>
            </a:pPr>
            <a:r>
              <a:rPr lang="es-CO" dirty="0" smtClean="0"/>
              <a:t>en </a:t>
            </a:r>
            <a:r>
              <a:rPr lang="es-CO" dirty="0"/>
              <a:t>lugar de:</a:t>
            </a:r>
            <a:endParaRPr lang="es-ES_tradnl" dirty="0"/>
          </a:p>
          <a:p>
            <a:pPr marL="457200" lvl="1" indent="0">
              <a:buNone/>
            </a:pPr>
            <a:r>
              <a:rPr lang="en-US" sz="1900" dirty="0" err="1">
                <a:solidFill>
                  <a:srgbClr val="0000FF"/>
                </a:solidFill>
                <a:latin typeface="Courier"/>
                <a:cs typeface="Courier"/>
              </a:rPr>
              <a:t>int</a:t>
            </a:r>
            <a:r>
              <a:rPr lang="en-US" sz="1900" dirty="0">
                <a:solidFill>
                  <a:srgbClr val="0000FF"/>
                </a:solidFill>
                <a:latin typeface="Courier"/>
                <a:cs typeface="Courier"/>
              </a:rPr>
              <a:t> </a:t>
            </a:r>
            <a:r>
              <a:rPr lang="es-CO" sz="1900" dirty="0">
                <a:latin typeface="Courier"/>
                <a:cs typeface="Courier"/>
              </a:rPr>
              <a:t>i = ProcesarCodigoPeticion();</a:t>
            </a:r>
            <a:endParaRPr lang="es-ES_tradnl" sz="1900" dirty="0">
              <a:latin typeface="Courier"/>
              <a:cs typeface="Courier"/>
            </a:endParaRPr>
          </a:p>
          <a:p>
            <a:endParaRPr lang="es-ES" dirty="0"/>
          </a:p>
        </p:txBody>
      </p:sp>
    </p:spTree>
    <p:extLst>
      <p:ext uri="{BB962C8B-B14F-4D97-AF65-F5344CB8AC3E}">
        <p14:creationId xmlns:p14="http://schemas.microsoft.com/office/powerpoint/2010/main" val="7716045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Constructor y Propiedades</a:t>
            </a:r>
            <a:endParaRPr lang="es-ES" dirty="0"/>
          </a:p>
        </p:txBody>
      </p:sp>
      <p:sp>
        <p:nvSpPr>
          <p:cNvPr id="3" name="Marcador de contenido 2"/>
          <p:cNvSpPr>
            <a:spLocks noGrp="1"/>
          </p:cNvSpPr>
          <p:nvPr>
            <p:ph idx="1"/>
          </p:nvPr>
        </p:nvSpPr>
        <p:spPr/>
        <p:txBody>
          <a:bodyPr>
            <a:normAutofit lnSpcReduction="10000"/>
          </a:bodyPr>
          <a:lstStyle/>
          <a:p>
            <a:pPr algn="just"/>
            <a:r>
              <a:rPr lang="es-CO" dirty="0" smtClean="0"/>
              <a:t>Recuerde que la función principal del Constructor es inicializar los atributos de la clase.</a:t>
            </a:r>
          </a:p>
          <a:p>
            <a:pPr algn="just"/>
            <a:r>
              <a:rPr lang="es-CO" dirty="0" smtClean="0"/>
              <a:t>En </a:t>
            </a:r>
            <a:r>
              <a:rPr lang="es-CO" dirty="0"/>
              <a:t>la declaración clasica de clases siempre se utiliza un constructor por defecto y uno o varios constructores con parámetros, además se declaran atributos privados para manipular informacion dentro de la clase y para exponerla se utilizan propiedades</a:t>
            </a:r>
            <a:r>
              <a:rPr lang="es-CO" dirty="0" smtClean="0"/>
              <a:t>.</a:t>
            </a:r>
          </a:p>
        </p:txBody>
      </p:sp>
    </p:spTree>
    <p:extLst>
      <p:ext uri="{BB962C8B-B14F-4D97-AF65-F5344CB8AC3E}">
        <p14:creationId xmlns:p14="http://schemas.microsoft.com/office/powerpoint/2010/main" val="27727125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Constructor y Propiedades</a:t>
            </a:r>
            <a:endParaRPr lang="es-ES" dirty="0"/>
          </a:p>
        </p:txBody>
      </p:sp>
      <p:graphicFrame>
        <p:nvGraphicFramePr>
          <p:cNvPr id="5" name="Objeto 4"/>
          <p:cNvGraphicFramePr>
            <a:graphicFrameLocks noChangeAspect="1"/>
          </p:cNvGraphicFramePr>
          <p:nvPr>
            <p:extLst/>
          </p:nvPr>
        </p:nvGraphicFramePr>
        <p:xfrm>
          <a:off x="1258888" y="1000125"/>
          <a:ext cx="7207250" cy="5732463"/>
        </p:xfrm>
        <a:graphic>
          <a:graphicData uri="http://schemas.openxmlformats.org/presentationml/2006/ole">
            <mc:AlternateContent xmlns:mc="http://schemas.openxmlformats.org/markup-compatibility/2006">
              <mc:Choice xmlns:v="urn:schemas-microsoft-com:vml" Requires="v">
                <p:oleObj spid="_x0000_s1028" name="Documento" r:id="rId3" imgW="6337300" imgH="5041900" progId="Word.Document.12">
                  <p:embed/>
                </p:oleObj>
              </mc:Choice>
              <mc:Fallback>
                <p:oleObj name="Documento" r:id="rId3" imgW="6337300" imgH="5041900" progId="Word.Document.12">
                  <p:embed/>
                  <p:pic>
                    <p:nvPicPr>
                      <p:cNvPr id="0" name=""/>
                      <p:cNvPicPr/>
                      <p:nvPr/>
                    </p:nvPicPr>
                    <p:blipFill>
                      <a:blip r:embed="rId4"/>
                      <a:stretch>
                        <a:fillRect/>
                      </a:stretch>
                    </p:blipFill>
                    <p:spPr>
                      <a:xfrm>
                        <a:off x="1258888" y="1000125"/>
                        <a:ext cx="7207250" cy="5732463"/>
                      </a:xfrm>
                      <a:prstGeom prst="rect">
                        <a:avLst/>
                      </a:prstGeom>
                    </p:spPr>
                  </p:pic>
                </p:oleObj>
              </mc:Fallback>
            </mc:AlternateContent>
          </a:graphicData>
        </a:graphic>
      </p:graphicFrame>
    </p:spTree>
    <p:extLst>
      <p:ext uri="{BB962C8B-B14F-4D97-AF65-F5344CB8AC3E}">
        <p14:creationId xmlns:p14="http://schemas.microsoft.com/office/powerpoint/2010/main" val="29714636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Constructor y Propiedades</a:t>
            </a:r>
            <a:endParaRPr lang="es-ES" dirty="0"/>
          </a:p>
        </p:txBody>
      </p:sp>
      <p:sp>
        <p:nvSpPr>
          <p:cNvPr id="3" name="Marcador de contenido 2"/>
          <p:cNvSpPr>
            <a:spLocks noGrp="1"/>
          </p:cNvSpPr>
          <p:nvPr>
            <p:ph idx="1"/>
          </p:nvPr>
        </p:nvSpPr>
        <p:spPr/>
        <p:txBody>
          <a:bodyPr>
            <a:normAutofit fontScale="92500" lnSpcReduction="20000"/>
          </a:bodyPr>
          <a:lstStyle/>
          <a:p>
            <a:pPr algn="just"/>
            <a:r>
              <a:rPr lang="es-CO" dirty="0"/>
              <a:t>Con la facilidad de las nuevas versiones de .Net, aparecieron las propiedades auto-</a:t>
            </a:r>
            <a:r>
              <a:rPr lang="es-CO" dirty="0" smtClean="0"/>
              <a:t>implementadas, </a:t>
            </a:r>
            <a:r>
              <a:rPr lang="es-CO" dirty="0"/>
              <a:t>lo que facilita la creación de codigo para entidades sencillas, permitiendo que el codigo descrito anteiormente se </a:t>
            </a:r>
            <a:r>
              <a:rPr lang="es-CO" dirty="0" smtClean="0"/>
              <a:t>simplifique.</a:t>
            </a:r>
          </a:p>
          <a:p>
            <a:pPr algn="just"/>
            <a:endParaRPr lang="es-CO" b="1" dirty="0"/>
          </a:p>
          <a:p>
            <a:pPr marL="0" indent="0" algn="just">
              <a:buNone/>
            </a:pPr>
            <a:r>
              <a:rPr lang="es-CO" b="1" dirty="0" smtClean="0"/>
              <a:t>Referencia</a:t>
            </a:r>
            <a:r>
              <a:rPr lang="es-CO" b="1" dirty="0"/>
              <a:t>: </a:t>
            </a:r>
            <a:endParaRPr lang="es-CO" b="1" dirty="0" smtClean="0"/>
          </a:p>
          <a:p>
            <a:pPr lvl="1" algn="just"/>
            <a:r>
              <a:rPr lang="es-CO" dirty="0" smtClean="0"/>
              <a:t>MSDN</a:t>
            </a:r>
            <a:r>
              <a:rPr lang="es-CO" dirty="0"/>
              <a:t>: Auto-Implemented Properties (C# Programming Guide</a:t>
            </a:r>
            <a:r>
              <a:rPr lang="es-CO" dirty="0" smtClean="0"/>
              <a:t>)</a:t>
            </a:r>
          </a:p>
          <a:p>
            <a:pPr marL="457200" lvl="1" indent="0" algn="just">
              <a:buNone/>
            </a:pPr>
            <a:r>
              <a:rPr lang="es-CO" u="sng" dirty="0" smtClean="0">
                <a:hlinkClick r:id="rId2"/>
              </a:rPr>
              <a:t>https</a:t>
            </a:r>
            <a:r>
              <a:rPr lang="es-CO" u="sng" dirty="0">
                <a:hlinkClick r:id="rId2"/>
              </a:rPr>
              <a:t>://msdn.microsoft.com/es-es/library/bb384054.aspx</a:t>
            </a:r>
            <a:r>
              <a:rPr lang="es-CO" dirty="0" smtClean="0"/>
              <a:t>)</a:t>
            </a:r>
            <a:endParaRPr lang="es-ES_tradnl" dirty="0"/>
          </a:p>
          <a:p>
            <a:pPr algn="just"/>
            <a:endParaRPr lang="es-ES" dirty="0"/>
          </a:p>
        </p:txBody>
      </p:sp>
    </p:spTree>
    <p:extLst>
      <p:ext uri="{BB962C8B-B14F-4D97-AF65-F5344CB8AC3E}">
        <p14:creationId xmlns:p14="http://schemas.microsoft.com/office/powerpoint/2010/main" val="770781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10disec3b1o20modelos20de20competitividad20220copy1.jpg"/>
          <p:cNvPicPr>
            <a:picLocks noChangeAspect="1"/>
          </p:cNvPicPr>
          <p:nvPr/>
        </p:nvPicPr>
        <p:blipFill>
          <a:blip r:embed="rId2" cstate="print"/>
          <a:stretch>
            <a:fillRect/>
          </a:stretch>
        </p:blipFill>
        <p:spPr>
          <a:xfrm>
            <a:off x="6012160" y="2519087"/>
            <a:ext cx="3131840" cy="4338913"/>
          </a:xfrm>
          <a:prstGeom prst="rect">
            <a:avLst/>
          </a:prstGeom>
        </p:spPr>
      </p:pic>
      <p:sp>
        <p:nvSpPr>
          <p:cNvPr id="6" name="Title 5"/>
          <p:cNvSpPr>
            <a:spLocks noGrp="1"/>
          </p:cNvSpPr>
          <p:nvPr>
            <p:ph type="title"/>
          </p:nvPr>
        </p:nvSpPr>
        <p:spPr/>
        <p:txBody>
          <a:bodyPr/>
          <a:lstStyle/>
          <a:p>
            <a:r>
              <a:rPr lang="es-CO" smtClean="0"/>
              <a:t>Agenda</a:t>
            </a:r>
            <a:endParaRPr lang="es-CO"/>
          </a:p>
        </p:txBody>
      </p:sp>
      <p:sp>
        <p:nvSpPr>
          <p:cNvPr id="7" name="Content Placeholder 6"/>
          <p:cNvSpPr>
            <a:spLocks noGrp="1"/>
          </p:cNvSpPr>
          <p:nvPr>
            <p:ph idx="1"/>
          </p:nvPr>
        </p:nvSpPr>
        <p:spPr>
          <a:xfrm>
            <a:off x="467544" y="1196752"/>
            <a:ext cx="5760640" cy="5661248"/>
          </a:xfrm>
        </p:spPr>
        <p:txBody>
          <a:bodyPr>
            <a:normAutofit fontScale="85000" lnSpcReduction="20000"/>
          </a:bodyPr>
          <a:lstStyle/>
          <a:p>
            <a:r>
              <a:rPr lang="es-CO" dirty="0" smtClean="0"/>
              <a:t>Guías </a:t>
            </a:r>
            <a:r>
              <a:rPr lang="es-CO" dirty="0"/>
              <a:t>de Programación</a:t>
            </a:r>
          </a:p>
          <a:p>
            <a:pPr lvl="1"/>
            <a:r>
              <a:rPr lang="es-CO" dirty="0"/>
              <a:t>Convención de Nombres</a:t>
            </a:r>
          </a:p>
          <a:p>
            <a:pPr lvl="1"/>
            <a:r>
              <a:rPr lang="es-CO" dirty="0"/>
              <a:t>Constructor y </a:t>
            </a:r>
            <a:r>
              <a:rPr lang="es-CO" dirty="0" smtClean="0"/>
              <a:t>Propiedades</a:t>
            </a:r>
            <a:endParaRPr lang="es-CO" dirty="0" smtClean="0"/>
          </a:p>
          <a:p>
            <a:r>
              <a:rPr lang="es-CO" dirty="0" smtClean="0"/>
              <a:t>Buenas </a:t>
            </a:r>
            <a:r>
              <a:rPr lang="es-CO" dirty="0" smtClean="0"/>
              <a:t>Prácticas</a:t>
            </a:r>
          </a:p>
          <a:p>
            <a:pPr lvl="1"/>
            <a:r>
              <a:rPr lang="es-CO" dirty="0" smtClean="0"/>
              <a:t>Manejo de Cadenas.</a:t>
            </a:r>
          </a:p>
          <a:p>
            <a:pPr lvl="1"/>
            <a:r>
              <a:rPr lang="es-CO" dirty="0" smtClean="0"/>
              <a:t>Genéricos.</a:t>
            </a:r>
          </a:p>
          <a:p>
            <a:pPr lvl="1"/>
            <a:r>
              <a:rPr lang="es-CO" dirty="0" smtClean="0"/>
              <a:t>Enumeraciones.</a:t>
            </a:r>
          </a:p>
          <a:p>
            <a:pPr lvl="1"/>
            <a:r>
              <a:rPr lang="es-CO" dirty="0" smtClean="0"/>
              <a:t>Manejo de Constantes.</a:t>
            </a:r>
          </a:p>
          <a:p>
            <a:pPr lvl="1"/>
            <a:r>
              <a:rPr lang="es-CO" dirty="0" smtClean="0"/>
              <a:t>Tipos Anulables.</a:t>
            </a:r>
          </a:p>
          <a:p>
            <a:pPr lvl="1"/>
            <a:r>
              <a:rPr lang="es-CO" dirty="0" err="1" smtClean="0"/>
              <a:t>Boxing</a:t>
            </a:r>
            <a:r>
              <a:rPr lang="es-CO" dirty="0" smtClean="0"/>
              <a:t>/</a:t>
            </a:r>
            <a:r>
              <a:rPr lang="es-CO" dirty="0" err="1" smtClean="0"/>
              <a:t>UnBoxing</a:t>
            </a:r>
            <a:r>
              <a:rPr lang="es-CO" dirty="0" smtClean="0"/>
              <a:t>.</a:t>
            </a:r>
          </a:p>
          <a:p>
            <a:pPr lvl="1"/>
            <a:r>
              <a:rPr lang="es-CO" dirty="0" smtClean="0"/>
              <a:t>Ciclos </a:t>
            </a:r>
            <a:r>
              <a:rPr lang="es-CO" dirty="0" err="1" smtClean="0"/>
              <a:t>ForEach</a:t>
            </a:r>
            <a:r>
              <a:rPr lang="es-CO" dirty="0" smtClean="0"/>
              <a:t>/</a:t>
            </a:r>
            <a:r>
              <a:rPr lang="es-CO" dirty="0" err="1" smtClean="0"/>
              <a:t>For</a:t>
            </a:r>
            <a:r>
              <a:rPr lang="es-CO" dirty="0" smtClean="0"/>
              <a:t>.</a:t>
            </a:r>
          </a:p>
          <a:p>
            <a:pPr lvl="1"/>
            <a:r>
              <a:rPr lang="es-CO" dirty="0" err="1" smtClean="0"/>
              <a:t>DataSets</a:t>
            </a:r>
            <a:r>
              <a:rPr lang="es-CO" dirty="0" smtClean="0"/>
              <a:t>.</a:t>
            </a:r>
          </a:p>
          <a:p>
            <a:pPr lvl="1"/>
            <a:r>
              <a:rPr lang="es-CO" dirty="0" smtClean="0"/>
              <a:t>Propagación de Excepciones.</a:t>
            </a:r>
          </a:p>
          <a:p>
            <a:r>
              <a:rPr lang="es-CO" dirty="0" smtClean="0"/>
              <a:t>Técnicas de Depuración.</a:t>
            </a:r>
            <a:endParaRPr lang="es-CO"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Constructor y Propiedades</a:t>
            </a:r>
            <a:endParaRPr lang="es-ES" dirty="0"/>
          </a:p>
        </p:txBody>
      </p:sp>
      <p:sp>
        <p:nvSpPr>
          <p:cNvPr id="3" name="Marcador de contenido 2"/>
          <p:cNvSpPr>
            <a:spLocks noGrp="1"/>
          </p:cNvSpPr>
          <p:nvPr>
            <p:ph idx="1"/>
          </p:nvPr>
        </p:nvSpPr>
        <p:spPr>
          <a:xfrm>
            <a:off x="467544" y="1196753"/>
            <a:ext cx="8229600" cy="2880319"/>
          </a:xfrm>
        </p:spPr>
        <p:txBody>
          <a:bodyPr>
            <a:normAutofit fontScale="85000" lnSpcReduction="10000"/>
          </a:bodyPr>
          <a:lstStyle/>
          <a:p>
            <a:pPr algn="just"/>
            <a:r>
              <a:rPr lang="es-CO" dirty="0"/>
              <a:t>Con esta opción se omite el constructor por defecto y la creacion de los atributos privados de la clase, pero esto solo en codigo, pues internamente el compilador se encarga de crear un atributo privado </a:t>
            </a:r>
            <a:r>
              <a:rPr lang="es-CO" b="1" dirty="0"/>
              <a:t>“anonimo</a:t>
            </a:r>
            <a:r>
              <a:rPr lang="es-CO" dirty="0"/>
              <a:t>”, por cada propiedad especificada, ademas de crear un constructor por defecto que inicializa estos atributos privados con los valores por </a:t>
            </a:r>
            <a:r>
              <a:rPr lang="es-CO" dirty="0" smtClean="0"/>
              <a:t>defecto </a:t>
            </a:r>
            <a:r>
              <a:rPr lang="es-CO" dirty="0"/>
              <a:t>de cada </a:t>
            </a:r>
            <a:r>
              <a:rPr lang="es-CO" dirty="0" smtClean="0"/>
              <a:t>tipo.</a:t>
            </a:r>
            <a:endParaRPr lang="es-ES_tradnl" dirty="0"/>
          </a:p>
        </p:txBody>
      </p:sp>
      <p:graphicFrame>
        <p:nvGraphicFramePr>
          <p:cNvPr id="7" name="Objeto 6"/>
          <p:cNvGraphicFramePr>
            <a:graphicFrameLocks noChangeAspect="1"/>
          </p:cNvGraphicFramePr>
          <p:nvPr>
            <p:extLst/>
          </p:nvPr>
        </p:nvGraphicFramePr>
        <p:xfrm>
          <a:off x="1331913" y="4178300"/>
          <a:ext cx="6337300" cy="1676400"/>
        </p:xfrm>
        <a:graphic>
          <a:graphicData uri="http://schemas.openxmlformats.org/presentationml/2006/ole">
            <mc:AlternateContent xmlns:mc="http://schemas.openxmlformats.org/markup-compatibility/2006">
              <mc:Choice xmlns:v="urn:schemas-microsoft-com:vml" Requires="v">
                <p:oleObj spid="_x0000_s2052" name="Documento" r:id="rId3" imgW="6337300" imgH="1676400" progId="Word.Document.12">
                  <p:embed/>
                </p:oleObj>
              </mc:Choice>
              <mc:Fallback>
                <p:oleObj name="Documento" r:id="rId3" imgW="6337300" imgH="1676400" progId="Word.Document.12">
                  <p:embed/>
                  <p:pic>
                    <p:nvPicPr>
                      <p:cNvPr id="0" name=""/>
                      <p:cNvPicPr/>
                      <p:nvPr/>
                    </p:nvPicPr>
                    <p:blipFill>
                      <a:blip r:embed="rId4"/>
                      <a:stretch>
                        <a:fillRect/>
                      </a:stretch>
                    </p:blipFill>
                    <p:spPr>
                      <a:xfrm>
                        <a:off x="1331913" y="4178300"/>
                        <a:ext cx="6337300" cy="1676400"/>
                      </a:xfrm>
                      <a:prstGeom prst="rect">
                        <a:avLst/>
                      </a:prstGeom>
                    </p:spPr>
                  </p:pic>
                </p:oleObj>
              </mc:Fallback>
            </mc:AlternateContent>
          </a:graphicData>
        </a:graphic>
      </p:graphicFrame>
    </p:spTree>
    <p:extLst>
      <p:ext uri="{BB962C8B-B14F-4D97-AF65-F5344CB8AC3E}">
        <p14:creationId xmlns:p14="http://schemas.microsoft.com/office/powerpoint/2010/main" val="24221288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Constructor y Propiedades</a:t>
            </a:r>
            <a:endParaRPr lang="es-ES" dirty="0"/>
          </a:p>
        </p:txBody>
      </p:sp>
      <p:sp>
        <p:nvSpPr>
          <p:cNvPr id="3" name="Marcador de contenido 2"/>
          <p:cNvSpPr>
            <a:spLocks noGrp="1"/>
          </p:cNvSpPr>
          <p:nvPr>
            <p:ph idx="1"/>
          </p:nvPr>
        </p:nvSpPr>
        <p:spPr>
          <a:xfrm>
            <a:off x="467544" y="1196752"/>
            <a:ext cx="8229600" cy="5544616"/>
          </a:xfrm>
        </p:spPr>
        <p:txBody>
          <a:bodyPr>
            <a:normAutofit fontScale="85000" lnSpcReduction="20000"/>
          </a:bodyPr>
          <a:lstStyle/>
          <a:p>
            <a:r>
              <a:rPr lang="es-ES" dirty="0" smtClean="0"/>
              <a:t>Recomendaciones</a:t>
            </a:r>
          </a:p>
          <a:p>
            <a:pPr lvl="1" algn="just"/>
            <a:r>
              <a:rPr lang="es-CO" dirty="0"/>
              <a:t>Asigne valores por defecto a las propiedades para que el constructor creado se encargue de asignarlos al </a:t>
            </a:r>
            <a:r>
              <a:rPr lang="es-CO" dirty="0" smtClean="0"/>
              <a:t>inicializarse.</a:t>
            </a:r>
            <a:endParaRPr lang="es-CO" sz="3600" dirty="0" smtClean="0">
              <a:latin typeface="Courier"/>
              <a:cs typeface="Courier"/>
            </a:endParaRPr>
          </a:p>
          <a:p>
            <a:pPr marL="715963" lvl="1" indent="0" algn="just">
              <a:buNone/>
            </a:pPr>
            <a:r>
              <a:rPr lang="es-CO" sz="1700" dirty="0" smtClean="0">
                <a:solidFill>
                  <a:srgbClr val="0000FF"/>
                </a:solidFill>
                <a:latin typeface="Courier"/>
                <a:cs typeface="Courier"/>
              </a:rPr>
              <a:t>public</a:t>
            </a:r>
            <a:r>
              <a:rPr lang="es-CO" sz="1700" dirty="0" smtClean="0">
                <a:latin typeface="Courier"/>
                <a:cs typeface="Courier"/>
              </a:rPr>
              <a:t> </a:t>
            </a:r>
            <a:r>
              <a:rPr lang="es-CO" sz="1700" dirty="0">
                <a:solidFill>
                  <a:srgbClr val="0000FF"/>
                </a:solidFill>
                <a:latin typeface="Courier"/>
                <a:cs typeface="Courier"/>
              </a:rPr>
              <a:t>string</a:t>
            </a:r>
            <a:r>
              <a:rPr lang="es-CO" sz="1700" dirty="0">
                <a:latin typeface="Courier"/>
                <a:cs typeface="Courier"/>
              </a:rPr>
              <a:t> Nombres { </a:t>
            </a:r>
            <a:r>
              <a:rPr lang="es-CO" sz="1700" dirty="0">
                <a:solidFill>
                  <a:srgbClr val="0000FF"/>
                </a:solidFill>
                <a:latin typeface="Courier"/>
                <a:cs typeface="Courier"/>
              </a:rPr>
              <a:t>get</a:t>
            </a:r>
            <a:r>
              <a:rPr lang="es-CO" sz="1700" dirty="0">
                <a:latin typeface="Courier"/>
                <a:cs typeface="Courier"/>
              </a:rPr>
              <a:t>; </a:t>
            </a:r>
            <a:r>
              <a:rPr lang="es-CO" sz="1700" dirty="0">
                <a:solidFill>
                  <a:srgbClr val="0000FF"/>
                </a:solidFill>
                <a:latin typeface="Courier"/>
                <a:cs typeface="Courier"/>
              </a:rPr>
              <a:t>set</a:t>
            </a:r>
            <a:r>
              <a:rPr lang="es-CO" sz="1700" dirty="0">
                <a:latin typeface="Courier"/>
                <a:cs typeface="Courier"/>
              </a:rPr>
              <a:t>; } = </a:t>
            </a:r>
            <a:r>
              <a:rPr lang="es-CO" sz="1700" dirty="0">
                <a:solidFill>
                  <a:srgbClr val="0000FF"/>
                </a:solidFill>
                <a:latin typeface="Courier"/>
                <a:cs typeface="Courier"/>
              </a:rPr>
              <a:t>string</a:t>
            </a:r>
            <a:r>
              <a:rPr lang="es-CO" sz="1700" dirty="0">
                <a:latin typeface="Courier"/>
                <a:cs typeface="Courier"/>
              </a:rPr>
              <a:t>.Empty</a:t>
            </a:r>
            <a:r>
              <a:rPr lang="es-CO" sz="1700" dirty="0" smtClean="0">
                <a:latin typeface="Courier"/>
                <a:cs typeface="Courier"/>
              </a:rPr>
              <a:t>;</a:t>
            </a:r>
            <a:endParaRPr lang="es-ES_tradnl" sz="1700" dirty="0">
              <a:latin typeface="Courier"/>
              <a:cs typeface="Courier"/>
            </a:endParaRPr>
          </a:p>
          <a:p>
            <a:pPr marL="715963" lvl="1" indent="0" algn="just">
              <a:buNone/>
            </a:pPr>
            <a:endParaRPr lang="es-CO" dirty="0" smtClean="0"/>
          </a:p>
          <a:p>
            <a:pPr lvl="1"/>
            <a:r>
              <a:rPr lang="es-CO" dirty="0" smtClean="0"/>
              <a:t>Cree </a:t>
            </a:r>
            <a:r>
              <a:rPr lang="es-CO" dirty="0"/>
              <a:t>el constructor parametrizado para facilidar la creación en línea de un objeto del tipo definido</a:t>
            </a:r>
            <a:r>
              <a:rPr lang="es-ES_tradnl" dirty="0"/>
              <a:t> </a:t>
            </a:r>
            <a:endParaRPr lang="es-ES_tradnl" dirty="0" smtClean="0"/>
          </a:p>
          <a:p>
            <a:pPr marL="800100" lvl="2" indent="0">
              <a:buNone/>
            </a:pPr>
            <a:r>
              <a:rPr lang="es-CO" sz="1700" dirty="0" smtClean="0">
                <a:solidFill>
                  <a:srgbClr val="0000FF"/>
                </a:solidFill>
                <a:latin typeface="Courier"/>
                <a:cs typeface="Courier"/>
              </a:rPr>
              <a:t>public</a:t>
            </a:r>
            <a:r>
              <a:rPr lang="es-CO" sz="1700" dirty="0" smtClean="0">
                <a:latin typeface="Courier"/>
                <a:cs typeface="Courier"/>
              </a:rPr>
              <a:t> </a:t>
            </a:r>
            <a:r>
              <a:rPr lang="es-CO" sz="1700" dirty="0">
                <a:latin typeface="Courier"/>
                <a:cs typeface="Courier"/>
              </a:rPr>
              <a:t>Persona(</a:t>
            </a:r>
            <a:r>
              <a:rPr lang="es-CO" sz="1700" dirty="0">
                <a:solidFill>
                  <a:srgbClr val="0000FF"/>
                </a:solidFill>
                <a:latin typeface="Courier"/>
                <a:cs typeface="Courier"/>
              </a:rPr>
              <a:t>long</a:t>
            </a:r>
            <a:r>
              <a:rPr lang="es-CO" sz="1700" dirty="0">
                <a:latin typeface="Courier"/>
                <a:cs typeface="Courier"/>
              </a:rPr>
              <a:t> id, </a:t>
            </a:r>
            <a:r>
              <a:rPr lang="es-CO" sz="1700" dirty="0">
                <a:solidFill>
                  <a:srgbClr val="0000FF"/>
                </a:solidFill>
                <a:latin typeface="Courier"/>
                <a:cs typeface="Courier"/>
              </a:rPr>
              <a:t>string</a:t>
            </a:r>
            <a:r>
              <a:rPr lang="es-CO" sz="1700" dirty="0">
                <a:latin typeface="Courier"/>
                <a:cs typeface="Courier"/>
              </a:rPr>
              <a:t> nombre)</a:t>
            </a:r>
            <a:endParaRPr lang="es-ES_tradnl" sz="1700" dirty="0">
              <a:latin typeface="Courier"/>
              <a:cs typeface="Courier"/>
            </a:endParaRPr>
          </a:p>
          <a:p>
            <a:pPr marL="800100" lvl="2" indent="0">
              <a:buNone/>
            </a:pPr>
            <a:r>
              <a:rPr lang="es-CO" sz="1700" dirty="0">
                <a:latin typeface="Courier"/>
                <a:cs typeface="Courier"/>
              </a:rPr>
              <a:t>{</a:t>
            </a:r>
            <a:endParaRPr lang="es-ES_tradnl" sz="1700" dirty="0">
              <a:latin typeface="Courier"/>
              <a:cs typeface="Courier"/>
            </a:endParaRPr>
          </a:p>
          <a:p>
            <a:pPr marL="800100" lvl="2" indent="0">
              <a:buNone/>
            </a:pPr>
            <a:r>
              <a:rPr lang="es-CO" sz="1700" dirty="0" smtClean="0">
                <a:latin typeface="Courier"/>
                <a:cs typeface="Courier"/>
              </a:rPr>
              <a:t>   </a:t>
            </a:r>
            <a:r>
              <a:rPr lang="es-CO" sz="1700" dirty="0" smtClean="0">
                <a:solidFill>
                  <a:srgbClr val="0000FF"/>
                </a:solidFill>
                <a:latin typeface="Courier"/>
                <a:cs typeface="Courier"/>
              </a:rPr>
              <a:t>this</a:t>
            </a:r>
            <a:r>
              <a:rPr lang="es-CO" sz="1700" dirty="0" smtClean="0">
                <a:latin typeface="Courier"/>
                <a:cs typeface="Courier"/>
              </a:rPr>
              <a:t>.Id </a:t>
            </a:r>
            <a:r>
              <a:rPr lang="es-CO" sz="1700" dirty="0">
                <a:latin typeface="Courier"/>
                <a:cs typeface="Courier"/>
              </a:rPr>
              <a:t>= id;   </a:t>
            </a:r>
            <a:endParaRPr lang="es-ES_tradnl" sz="1700" dirty="0">
              <a:latin typeface="Courier"/>
              <a:cs typeface="Courier"/>
            </a:endParaRPr>
          </a:p>
          <a:p>
            <a:pPr marL="800100" lvl="2" indent="0">
              <a:buNone/>
            </a:pPr>
            <a:r>
              <a:rPr lang="es-CO" sz="1700" dirty="0" smtClean="0">
                <a:latin typeface="Courier"/>
                <a:cs typeface="Courier"/>
              </a:rPr>
              <a:t>   </a:t>
            </a:r>
            <a:r>
              <a:rPr lang="es-CO" sz="1700" dirty="0" smtClean="0">
                <a:solidFill>
                  <a:srgbClr val="0000FF"/>
                </a:solidFill>
                <a:latin typeface="Courier"/>
                <a:cs typeface="Courier"/>
              </a:rPr>
              <a:t>this</a:t>
            </a:r>
            <a:r>
              <a:rPr lang="es-CO" sz="1700" dirty="0" smtClean="0">
                <a:latin typeface="Courier"/>
                <a:cs typeface="Courier"/>
              </a:rPr>
              <a:t>.Nombre</a:t>
            </a:r>
            <a:r>
              <a:rPr lang="es-CO" sz="1700" dirty="0">
                <a:latin typeface="Courier"/>
                <a:cs typeface="Courier"/>
              </a:rPr>
              <a:t>= nombre;</a:t>
            </a:r>
            <a:endParaRPr lang="es-ES_tradnl" sz="1700" dirty="0">
              <a:latin typeface="Courier"/>
              <a:cs typeface="Courier"/>
            </a:endParaRPr>
          </a:p>
          <a:p>
            <a:pPr marL="800100" lvl="2" indent="0">
              <a:buNone/>
            </a:pPr>
            <a:r>
              <a:rPr lang="es-CO" sz="1700" dirty="0" smtClean="0">
                <a:latin typeface="Courier"/>
                <a:cs typeface="Courier"/>
              </a:rPr>
              <a:t>}</a:t>
            </a:r>
          </a:p>
          <a:p>
            <a:pPr marL="800100" lvl="2" indent="0">
              <a:buNone/>
            </a:pPr>
            <a:endParaRPr lang="es-ES_tradnl" sz="1700" dirty="0">
              <a:latin typeface="Courier"/>
              <a:cs typeface="Courier"/>
            </a:endParaRPr>
          </a:p>
          <a:p>
            <a:pPr lvl="1" algn="just"/>
            <a:r>
              <a:rPr lang="es-CO" dirty="0"/>
              <a:t>Tenga presente que cuando se crean popiedades auto-implementadas no es posible acceder a los </a:t>
            </a:r>
            <a:r>
              <a:rPr lang="es-CO"/>
              <a:t>atributos </a:t>
            </a:r>
            <a:r>
              <a:rPr lang="es-CO" smtClean="0"/>
              <a:t>privados </a:t>
            </a:r>
            <a:r>
              <a:rPr lang="es-CO" dirty="0"/>
              <a:t>de la clase, por lo que si requiere efectuar logica sobre ellos, debe cambiar la implementacion de la propiedad a la forma tradicional.</a:t>
            </a:r>
            <a:r>
              <a:rPr lang="es-ES_tradnl" dirty="0"/>
              <a:t> </a:t>
            </a:r>
            <a:endParaRPr lang="es-ES" dirty="0"/>
          </a:p>
        </p:txBody>
      </p:sp>
    </p:spTree>
    <p:extLst>
      <p:ext uri="{BB962C8B-B14F-4D97-AF65-F5344CB8AC3E}">
        <p14:creationId xmlns:p14="http://schemas.microsoft.com/office/powerpoint/2010/main" val="20700938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Constructor y Propiedades</a:t>
            </a:r>
            <a:endParaRPr lang="es-ES" dirty="0"/>
          </a:p>
        </p:txBody>
      </p:sp>
      <p:sp>
        <p:nvSpPr>
          <p:cNvPr id="3" name="Marcador de contenido 2"/>
          <p:cNvSpPr>
            <a:spLocks noGrp="1"/>
          </p:cNvSpPr>
          <p:nvPr>
            <p:ph idx="1"/>
          </p:nvPr>
        </p:nvSpPr>
        <p:spPr>
          <a:xfrm>
            <a:off x="467544" y="1196752"/>
            <a:ext cx="8229600" cy="5544616"/>
          </a:xfrm>
        </p:spPr>
        <p:txBody>
          <a:bodyPr>
            <a:normAutofit fontScale="70000" lnSpcReduction="20000"/>
          </a:bodyPr>
          <a:lstStyle/>
          <a:p>
            <a:pPr lvl="0"/>
            <a:r>
              <a:rPr lang="es-CO" dirty="0" smtClean="0"/>
              <a:t>Recomendaciones</a:t>
            </a:r>
          </a:p>
          <a:p>
            <a:pPr lvl="1"/>
            <a:r>
              <a:rPr lang="es-CO" dirty="0" smtClean="0"/>
              <a:t>Si </a:t>
            </a:r>
            <a:r>
              <a:rPr lang="es-CO" dirty="0"/>
              <a:t>modifica el acceso a las propiedades dejandolas de solo lectura, ya sea mediante la eliminacion de la sección </a:t>
            </a:r>
            <a:r>
              <a:rPr lang="es-CO" b="1" dirty="0"/>
              <a:t>set</a:t>
            </a:r>
            <a:r>
              <a:rPr lang="es-CO" dirty="0"/>
              <a:t> o estableciendo esta sección a tipo </a:t>
            </a:r>
            <a:r>
              <a:rPr lang="es-CO" b="1" dirty="0"/>
              <a:t>private</a:t>
            </a:r>
            <a:r>
              <a:rPr lang="es-CO" dirty="0"/>
              <a:t>, la clase pasa a ser una clase inmutable, pues solo se asigna el valor inicial al ejecutar la inicialización de la instancia efectuando el llamado del constructor por defecto.</a:t>
            </a:r>
            <a:endParaRPr lang="es-ES_tradnl" dirty="0"/>
          </a:p>
          <a:p>
            <a:pPr marL="0" indent="0">
              <a:buNone/>
            </a:pPr>
            <a:r>
              <a:rPr lang="es-CO" dirty="0" smtClean="0"/>
              <a:t> </a:t>
            </a:r>
            <a:endParaRPr lang="es-ES_tradnl" dirty="0" smtClean="0"/>
          </a:p>
          <a:p>
            <a:pPr marL="714375" indent="0">
              <a:buNone/>
            </a:pPr>
            <a:r>
              <a:rPr lang="es-CO" sz="2500" dirty="0" smtClean="0">
                <a:solidFill>
                  <a:srgbClr val="008000"/>
                </a:solidFill>
                <a:latin typeface="Courier"/>
                <a:cs typeface="Courier"/>
              </a:rPr>
              <a:t>// Propiedades de solo lectura</a:t>
            </a:r>
            <a:endParaRPr lang="es-ES_tradnl" sz="2500" dirty="0" smtClean="0">
              <a:solidFill>
                <a:srgbClr val="008000"/>
              </a:solidFill>
              <a:latin typeface="Courier"/>
              <a:cs typeface="Courier"/>
            </a:endParaRPr>
          </a:p>
          <a:p>
            <a:pPr marL="714375" indent="0">
              <a:buNone/>
            </a:pPr>
            <a:r>
              <a:rPr lang="es-CO" sz="2500" dirty="0" smtClean="0">
                <a:solidFill>
                  <a:srgbClr val="0000FF"/>
                </a:solidFill>
                <a:latin typeface="Courier"/>
                <a:cs typeface="Courier"/>
              </a:rPr>
              <a:t>public</a:t>
            </a:r>
            <a:r>
              <a:rPr lang="es-CO" sz="2500" dirty="0" smtClean="0">
                <a:latin typeface="Courier"/>
                <a:cs typeface="Courier"/>
              </a:rPr>
              <a:t> DateTime FechaNacimiento { </a:t>
            </a:r>
            <a:r>
              <a:rPr lang="es-CO" sz="2500" dirty="0" smtClean="0">
                <a:solidFill>
                  <a:srgbClr val="0000FF"/>
                </a:solidFill>
                <a:latin typeface="Courier"/>
                <a:cs typeface="Courier"/>
              </a:rPr>
              <a:t>get</a:t>
            </a:r>
            <a:r>
              <a:rPr lang="es-CO" sz="2500" dirty="0" smtClean="0">
                <a:latin typeface="Courier"/>
                <a:cs typeface="Courier"/>
              </a:rPr>
              <a:t>; }</a:t>
            </a:r>
            <a:endParaRPr lang="es-ES_tradnl" sz="2500" dirty="0" smtClean="0">
              <a:latin typeface="Courier"/>
              <a:cs typeface="Courier"/>
            </a:endParaRPr>
          </a:p>
          <a:p>
            <a:pPr marL="714375" indent="0">
              <a:buNone/>
            </a:pPr>
            <a:r>
              <a:rPr lang="es-CO" sz="2500" dirty="0" smtClean="0">
                <a:solidFill>
                  <a:srgbClr val="0000FF"/>
                </a:solidFill>
                <a:latin typeface="Courier"/>
                <a:cs typeface="Courier"/>
              </a:rPr>
              <a:t>public</a:t>
            </a:r>
            <a:r>
              <a:rPr lang="es-CO" sz="2500" dirty="0" smtClean="0">
                <a:latin typeface="Courier"/>
                <a:cs typeface="Courier"/>
              </a:rPr>
              <a:t> </a:t>
            </a:r>
            <a:r>
              <a:rPr lang="es-CO" sz="2500" dirty="0" smtClean="0">
                <a:solidFill>
                  <a:srgbClr val="0000FF"/>
                </a:solidFill>
                <a:latin typeface="Courier"/>
                <a:cs typeface="Courier"/>
              </a:rPr>
              <a:t>char</a:t>
            </a:r>
            <a:r>
              <a:rPr lang="es-CO" sz="2500" dirty="0" smtClean="0">
                <a:latin typeface="Courier"/>
                <a:cs typeface="Courier"/>
              </a:rPr>
              <a:t> Sexo { </a:t>
            </a:r>
            <a:r>
              <a:rPr lang="es-CO" sz="2500" dirty="0" smtClean="0">
                <a:solidFill>
                  <a:srgbClr val="0000FF"/>
                </a:solidFill>
                <a:latin typeface="Courier"/>
                <a:cs typeface="Courier"/>
              </a:rPr>
              <a:t>get</a:t>
            </a:r>
            <a:r>
              <a:rPr lang="es-CO" sz="2500" dirty="0" smtClean="0">
                <a:latin typeface="Courier"/>
                <a:cs typeface="Courier"/>
              </a:rPr>
              <a:t>; private </a:t>
            </a:r>
            <a:r>
              <a:rPr lang="es-CO" sz="2500" dirty="0" smtClean="0">
                <a:solidFill>
                  <a:srgbClr val="0000FF"/>
                </a:solidFill>
                <a:latin typeface="Courier"/>
                <a:cs typeface="Courier"/>
              </a:rPr>
              <a:t>set</a:t>
            </a:r>
            <a:r>
              <a:rPr lang="es-CO" sz="2500" dirty="0" smtClean="0">
                <a:latin typeface="Courier"/>
                <a:cs typeface="Courier"/>
              </a:rPr>
              <a:t>; }</a:t>
            </a:r>
            <a:endParaRPr lang="es-ES_tradnl" sz="2500" dirty="0" smtClean="0">
              <a:latin typeface="Courier"/>
              <a:cs typeface="Courier"/>
            </a:endParaRPr>
          </a:p>
          <a:p>
            <a:pPr marL="0" indent="0">
              <a:buNone/>
            </a:pPr>
            <a:r>
              <a:rPr lang="es-CO" dirty="0"/>
              <a:t> </a:t>
            </a:r>
            <a:endParaRPr lang="es-ES_tradnl" dirty="0"/>
          </a:p>
          <a:p>
            <a:pPr marL="0" indent="0">
              <a:buNone/>
            </a:pPr>
            <a:r>
              <a:rPr lang="es-CO" dirty="0" smtClean="0"/>
              <a:t>Instanciando </a:t>
            </a:r>
            <a:r>
              <a:rPr lang="es-CO" dirty="0"/>
              <a:t>la clase:</a:t>
            </a:r>
            <a:endParaRPr lang="es-ES_tradnl" dirty="0"/>
          </a:p>
          <a:p>
            <a:pPr marL="0" indent="0">
              <a:buNone/>
            </a:pPr>
            <a:r>
              <a:rPr lang="es-CO" sz="2200" dirty="0">
                <a:solidFill>
                  <a:srgbClr val="008000"/>
                </a:solidFill>
                <a:latin typeface="Courier"/>
                <a:cs typeface="Courier"/>
              </a:rPr>
              <a:t>// Se efectua la inicializacion de los atributos </a:t>
            </a:r>
            <a:r>
              <a:rPr lang="es-CO" sz="2200" dirty="0" smtClean="0">
                <a:solidFill>
                  <a:srgbClr val="008000"/>
                </a:solidFill>
                <a:latin typeface="Courier"/>
                <a:cs typeface="Courier"/>
              </a:rPr>
              <a:t>privados</a:t>
            </a:r>
            <a:endParaRPr lang="es-ES_tradnl" sz="2200" dirty="0">
              <a:solidFill>
                <a:srgbClr val="008000"/>
              </a:solidFill>
              <a:latin typeface="Courier"/>
              <a:cs typeface="Courier"/>
            </a:endParaRPr>
          </a:p>
          <a:p>
            <a:pPr marL="0" indent="0">
              <a:buNone/>
            </a:pPr>
            <a:r>
              <a:rPr lang="es-CO" sz="2200" dirty="0">
                <a:solidFill>
                  <a:srgbClr val="008080"/>
                </a:solidFill>
                <a:latin typeface="Courier"/>
                <a:cs typeface="Courier"/>
              </a:rPr>
              <a:t>Persona</a:t>
            </a:r>
            <a:r>
              <a:rPr lang="es-CO" sz="2200" dirty="0">
                <a:latin typeface="Courier"/>
                <a:cs typeface="Courier"/>
              </a:rPr>
              <a:t> per = </a:t>
            </a:r>
            <a:r>
              <a:rPr lang="es-CO" sz="2200" dirty="0">
                <a:solidFill>
                  <a:srgbClr val="0000FF"/>
                </a:solidFill>
                <a:latin typeface="Courier"/>
                <a:cs typeface="Courier"/>
              </a:rPr>
              <a:t>new</a:t>
            </a:r>
            <a:r>
              <a:rPr lang="es-CO" sz="2200" dirty="0">
                <a:latin typeface="Courier"/>
                <a:cs typeface="Courier"/>
              </a:rPr>
              <a:t> Persona(); </a:t>
            </a:r>
            <a:endParaRPr lang="es-CO" sz="2200" dirty="0" smtClean="0">
              <a:latin typeface="Courier"/>
              <a:cs typeface="Courier"/>
            </a:endParaRPr>
          </a:p>
          <a:p>
            <a:pPr marL="0" indent="0">
              <a:buNone/>
            </a:pPr>
            <a:r>
              <a:rPr lang="es-CO" dirty="0"/>
              <a:t> </a:t>
            </a:r>
            <a:endParaRPr lang="es-ES_tradnl" dirty="0"/>
          </a:p>
          <a:p>
            <a:pPr marL="0" indent="0">
              <a:buNone/>
            </a:pPr>
            <a:r>
              <a:rPr lang="es-CO" b="1" dirty="0" smtClean="0">
                <a:solidFill>
                  <a:srgbClr val="FF0000"/>
                </a:solidFill>
              </a:rPr>
              <a:t>NOTA:</a:t>
            </a:r>
          </a:p>
          <a:p>
            <a:pPr marL="0" indent="0">
              <a:buNone/>
            </a:pPr>
            <a:r>
              <a:rPr lang="es-CO" dirty="0" smtClean="0"/>
              <a:t>Tenga </a:t>
            </a:r>
            <a:r>
              <a:rPr lang="es-CO" dirty="0"/>
              <a:t>presente que si es una clase inmutable, se generará una copia de la misma si usted realiza operaciones sobre ella</a:t>
            </a:r>
            <a:r>
              <a:rPr lang="es-CO" dirty="0" smtClean="0"/>
              <a:t>.</a:t>
            </a:r>
            <a:r>
              <a:rPr lang="es-CO" dirty="0"/>
              <a:t> </a:t>
            </a:r>
            <a:endParaRPr lang="es-ES_tradnl" dirty="0"/>
          </a:p>
          <a:p>
            <a:endParaRPr lang="es-ES" dirty="0"/>
          </a:p>
        </p:txBody>
      </p:sp>
    </p:spTree>
    <p:extLst>
      <p:ext uri="{BB962C8B-B14F-4D97-AF65-F5344CB8AC3E}">
        <p14:creationId xmlns:p14="http://schemas.microsoft.com/office/powerpoint/2010/main" val="22303403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Manejo de la Instancia (this y base</a:t>
            </a:r>
            <a:r>
              <a:rPr lang="es-CO" dirty="0" smtClean="0"/>
              <a:t>)</a:t>
            </a:r>
            <a:endParaRPr lang="es-ES" dirty="0"/>
          </a:p>
        </p:txBody>
      </p:sp>
      <p:sp>
        <p:nvSpPr>
          <p:cNvPr id="3" name="Marcador de contenido 2"/>
          <p:cNvSpPr>
            <a:spLocks noGrp="1"/>
          </p:cNvSpPr>
          <p:nvPr>
            <p:ph idx="1"/>
          </p:nvPr>
        </p:nvSpPr>
        <p:spPr>
          <a:xfrm>
            <a:off x="467544" y="1196752"/>
            <a:ext cx="8229600" cy="5400600"/>
          </a:xfrm>
        </p:spPr>
        <p:txBody>
          <a:bodyPr>
            <a:normAutofit fontScale="77500" lnSpcReduction="20000"/>
          </a:bodyPr>
          <a:lstStyle/>
          <a:p>
            <a:r>
              <a:rPr lang="es-CO" dirty="0"/>
              <a:t>Cuando se desea tener mayor claridad sobre el uso de la instancia de la clase, se utilizan los identificadores </a:t>
            </a:r>
            <a:r>
              <a:rPr lang="es-CO" b="1" dirty="0"/>
              <a:t>this</a:t>
            </a:r>
            <a:r>
              <a:rPr lang="es-CO" dirty="0"/>
              <a:t> y </a:t>
            </a:r>
            <a:r>
              <a:rPr lang="es-CO" b="1" dirty="0"/>
              <a:t>base</a:t>
            </a:r>
            <a:r>
              <a:rPr lang="es-CO" dirty="0"/>
              <a:t>, que permiten acceder a atributos, propiedades y metodos de la clase actual o de la clase padre</a:t>
            </a:r>
            <a:r>
              <a:rPr lang="es-CO" dirty="0" smtClean="0"/>
              <a:t>.</a:t>
            </a:r>
            <a:endParaRPr lang="es-ES_tradnl" dirty="0"/>
          </a:p>
          <a:p>
            <a:pPr lvl="1"/>
            <a:r>
              <a:rPr lang="es-CO" b="1" dirty="0"/>
              <a:t>this:</a:t>
            </a:r>
            <a:r>
              <a:rPr lang="es-CO" dirty="0"/>
              <a:t> Se refiere a la instancia actual de la clase y permite acceder a los atributos privados de la clase, asi como lo smetodos y propiedades de la misma clase</a:t>
            </a:r>
            <a:r>
              <a:rPr lang="es-CO" dirty="0" smtClean="0"/>
              <a:t>.</a:t>
            </a:r>
          </a:p>
          <a:p>
            <a:pPr lvl="1"/>
            <a:r>
              <a:rPr lang="es-CO" b="1" dirty="0" smtClean="0"/>
              <a:t>base</a:t>
            </a:r>
            <a:r>
              <a:rPr lang="es-CO" b="1" dirty="0"/>
              <a:t>: </a:t>
            </a:r>
            <a:r>
              <a:rPr lang="es-CO" dirty="0"/>
              <a:t>Es utilizado para acceder a los elementos publicos o protegidos de la clase padre, con lo cual se etiva tener que instanciar un elemento de la clase padre. </a:t>
            </a:r>
            <a:endParaRPr lang="es-CO" dirty="0" smtClean="0"/>
          </a:p>
          <a:p>
            <a:pPr lvl="1"/>
            <a:endParaRPr lang="es-CO" dirty="0"/>
          </a:p>
          <a:p>
            <a:pPr marL="57150" indent="0">
              <a:buNone/>
            </a:pPr>
            <a:r>
              <a:rPr lang="es-CO" b="1" dirty="0" smtClean="0"/>
              <a:t>Referencia</a:t>
            </a:r>
            <a:r>
              <a:rPr lang="es-CO" b="1" dirty="0"/>
              <a:t>:</a:t>
            </a:r>
            <a:r>
              <a:rPr lang="es-CO" dirty="0"/>
              <a:t> </a:t>
            </a:r>
          </a:p>
          <a:p>
            <a:pPr marL="914400" lvl="1" indent="-457200"/>
            <a:r>
              <a:rPr lang="es-CO" dirty="0" smtClean="0"/>
              <a:t>MSDN</a:t>
            </a:r>
            <a:r>
              <a:rPr lang="es-CO" dirty="0"/>
              <a:t>: this (C# Reference) </a:t>
            </a:r>
            <a:r>
              <a:rPr lang="es-CO" dirty="0" smtClean="0"/>
              <a:t> </a:t>
            </a:r>
            <a:r>
              <a:rPr lang="es-CO" u="sng" dirty="0">
                <a:hlinkClick r:id="rId2"/>
              </a:rPr>
              <a:t>https://msdn.microsoft.com/en-us/library/vstudio/dk1507sz(v=vs.100).</a:t>
            </a:r>
            <a:r>
              <a:rPr lang="es-CO" u="sng" dirty="0" smtClean="0">
                <a:hlinkClick r:id="rId2"/>
              </a:rPr>
              <a:t>aspx</a:t>
            </a:r>
            <a:endParaRPr lang="es-CO" dirty="0"/>
          </a:p>
          <a:p>
            <a:pPr marL="914400" lvl="1" indent="-457200"/>
            <a:r>
              <a:rPr lang="es-CO" dirty="0"/>
              <a:t>MSDN:base (C# Reference) </a:t>
            </a:r>
            <a:r>
              <a:rPr lang="es-CO" u="sng" dirty="0">
                <a:hlinkClick r:id="rId3"/>
              </a:rPr>
              <a:t>https://msdn.microsoft.com/en-us/library/vstudio/hfw7t1ce(v=vs.100).aspx</a:t>
            </a:r>
            <a:r>
              <a:rPr lang="es-CO" dirty="0"/>
              <a:t>)</a:t>
            </a:r>
            <a:endParaRPr lang="es-ES_tradnl" dirty="0"/>
          </a:p>
          <a:p>
            <a:endParaRPr lang="es-ES" dirty="0"/>
          </a:p>
        </p:txBody>
      </p:sp>
    </p:spTree>
    <p:extLst>
      <p:ext uri="{BB962C8B-B14F-4D97-AF65-F5344CB8AC3E}">
        <p14:creationId xmlns:p14="http://schemas.microsoft.com/office/powerpoint/2010/main" val="15520803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Modificadores de Acceso</a:t>
            </a:r>
            <a:endParaRPr lang="es-ES" dirty="0"/>
          </a:p>
        </p:txBody>
      </p:sp>
      <p:sp>
        <p:nvSpPr>
          <p:cNvPr id="3" name="Marcador de contenido 2"/>
          <p:cNvSpPr>
            <a:spLocks noGrp="1"/>
          </p:cNvSpPr>
          <p:nvPr>
            <p:ph idx="1"/>
          </p:nvPr>
        </p:nvSpPr>
        <p:spPr>
          <a:xfrm>
            <a:off x="467544" y="1196752"/>
            <a:ext cx="8229600" cy="5400600"/>
          </a:xfrm>
        </p:spPr>
        <p:txBody>
          <a:bodyPr>
            <a:normAutofit fontScale="77500" lnSpcReduction="20000"/>
          </a:bodyPr>
          <a:lstStyle/>
          <a:p>
            <a:r>
              <a:rPr lang="es-CO" dirty="0" smtClean="0"/>
              <a:t>Puede </a:t>
            </a:r>
            <a:r>
              <a:rPr lang="es-CO" dirty="0"/>
              <a:t>utilizar los siguientes modificadores de acceso para especificar la accesibilidad de un tipo o miembro al declararlo</a:t>
            </a:r>
            <a:r>
              <a:rPr lang="es-CO" dirty="0" smtClean="0"/>
              <a:t>:</a:t>
            </a:r>
            <a:endParaRPr lang="es-ES_tradnl" dirty="0" smtClean="0"/>
          </a:p>
          <a:p>
            <a:pPr lvl="1"/>
            <a:r>
              <a:rPr lang="es-CO" b="1" dirty="0" smtClean="0"/>
              <a:t>public</a:t>
            </a:r>
            <a:r>
              <a:rPr lang="es-CO" b="1" dirty="0"/>
              <a:t>: </a:t>
            </a:r>
            <a:r>
              <a:rPr lang="es-CO" dirty="0"/>
              <a:t>Puede obtener acceso al tipo o miembro cualquier otro código del mismo ensamblado o de otro ensamblado que haga referencia a éste.</a:t>
            </a:r>
            <a:endParaRPr lang="es-ES_tradnl" dirty="0"/>
          </a:p>
          <a:p>
            <a:pPr lvl="1"/>
            <a:r>
              <a:rPr lang="es-CO" dirty="0"/>
              <a:t>p</a:t>
            </a:r>
            <a:r>
              <a:rPr lang="es-CO" b="1" dirty="0"/>
              <a:t>rivate: </a:t>
            </a:r>
            <a:r>
              <a:rPr lang="es-CO" dirty="0"/>
              <a:t>Solamente puede obtener acceso al tipo o miembro código de la misma clase o struct.</a:t>
            </a:r>
            <a:endParaRPr lang="es-ES_tradnl" dirty="0"/>
          </a:p>
          <a:p>
            <a:pPr lvl="1"/>
            <a:r>
              <a:rPr lang="es-CO" b="1" dirty="0"/>
              <a:t>protected: </a:t>
            </a:r>
            <a:r>
              <a:rPr lang="es-CO" dirty="0"/>
              <a:t>Solamente puede obtener acceso al tipo o miembro el código de la misma clase o struct, o bien de una clase derivada de dicha clase.</a:t>
            </a:r>
            <a:endParaRPr lang="es-ES_tradnl" dirty="0"/>
          </a:p>
          <a:p>
            <a:pPr lvl="1"/>
            <a:r>
              <a:rPr lang="es-CO" b="1" dirty="0"/>
              <a:t>internal: </a:t>
            </a:r>
            <a:r>
              <a:rPr lang="es-CO" dirty="0"/>
              <a:t>Puede obtener acceso al tipo o miembro cualquier código del mismo ensamblado, pero no de un ensamblado distinto.</a:t>
            </a:r>
            <a:r>
              <a:rPr lang="es-ES_tradnl" dirty="0"/>
              <a:t> </a:t>
            </a:r>
            <a:endParaRPr lang="es-ES_tradnl" dirty="0" smtClean="0"/>
          </a:p>
          <a:p>
            <a:pPr marL="1588" lvl="1" indent="0">
              <a:buNone/>
            </a:pPr>
            <a:r>
              <a:rPr lang="es-CO" b="1" dirty="0" smtClean="0"/>
              <a:t>Referencia:</a:t>
            </a:r>
            <a:r>
              <a:rPr lang="es-CO" dirty="0" smtClean="0"/>
              <a:t> </a:t>
            </a:r>
          </a:p>
          <a:p>
            <a:pPr marL="717550" lvl="1" indent="-273050"/>
            <a:r>
              <a:rPr lang="es-CO" dirty="0" smtClean="0"/>
              <a:t>MSDN: Access Modifiers (C# Programming Guide)</a:t>
            </a:r>
          </a:p>
          <a:p>
            <a:pPr marL="444500" lvl="1" indent="0">
              <a:buNone/>
            </a:pPr>
            <a:r>
              <a:rPr lang="es-CO" u="sng" dirty="0" smtClean="0">
                <a:hlinkClick r:id="rId2"/>
              </a:rPr>
              <a:t>https://msdn.microsoft.com/es-es/library/ms173121.aspx</a:t>
            </a:r>
            <a:r>
              <a:rPr lang="es-ES_tradnl" dirty="0" smtClean="0"/>
              <a:t> </a:t>
            </a:r>
            <a:endParaRPr lang="es-ES" dirty="0"/>
          </a:p>
        </p:txBody>
      </p:sp>
    </p:spTree>
    <p:extLst>
      <p:ext uri="{BB962C8B-B14F-4D97-AF65-F5344CB8AC3E}">
        <p14:creationId xmlns:p14="http://schemas.microsoft.com/office/powerpoint/2010/main" val="18238327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Documents\Mis Docs\Images\Presentaciones\Persons\content%20marketing%204%20best%20practices-resized-600.jpg"/>
          <p:cNvPicPr>
            <a:picLocks noChangeAspect="1" noChangeArrowheads="1"/>
          </p:cNvPicPr>
          <p:nvPr/>
        </p:nvPicPr>
        <p:blipFill>
          <a:blip r:embed="rId3" cstate="print"/>
          <a:srcRect/>
          <a:stretch>
            <a:fillRect/>
          </a:stretch>
        </p:blipFill>
        <p:spPr bwMode="auto">
          <a:xfrm>
            <a:off x="4644008" y="4149080"/>
            <a:ext cx="4464496" cy="2708920"/>
          </a:xfrm>
          <a:prstGeom prst="rect">
            <a:avLst/>
          </a:prstGeom>
          <a:noFill/>
        </p:spPr>
      </p:pic>
      <p:sp>
        <p:nvSpPr>
          <p:cNvPr id="2" name="Title 1"/>
          <p:cNvSpPr>
            <a:spLocks noGrp="1"/>
          </p:cNvSpPr>
          <p:nvPr>
            <p:ph type="title"/>
          </p:nvPr>
        </p:nvSpPr>
        <p:spPr/>
        <p:txBody>
          <a:bodyPr/>
          <a:lstStyle/>
          <a:p>
            <a:r>
              <a:rPr lang="es-CO" smtClean="0"/>
              <a:t>Buenas Prácticas</a:t>
            </a:r>
            <a:endParaRPr lang="es-CO"/>
          </a:p>
        </p:txBody>
      </p:sp>
      <p:sp>
        <p:nvSpPr>
          <p:cNvPr id="3" name="Content Placeholder 2"/>
          <p:cNvSpPr>
            <a:spLocks noGrp="1"/>
          </p:cNvSpPr>
          <p:nvPr>
            <p:ph idx="1"/>
          </p:nvPr>
        </p:nvSpPr>
        <p:spPr/>
        <p:txBody>
          <a:bodyPr/>
          <a:lstStyle/>
          <a:p>
            <a:pPr algn="just"/>
            <a:r>
              <a:rPr lang="es-CO" smtClean="0"/>
              <a:t>La mayoría de las </a:t>
            </a:r>
            <a:r>
              <a:rPr lang="es-CO" b="1" smtClean="0">
                <a:solidFill>
                  <a:srgbClr val="FF0000"/>
                </a:solidFill>
              </a:rPr>
              <a:t>buenas prácticas </a:t>
            </a:r>
            <a:r>
              <a:rPr lang="es-CO" smtClean="0"/>
              <a:t>son </a:t>
            </a:r>
            <a:r>
              <a:rPr lang="es-CO" b="1" smtClean="0">
                <a:solidFill>
                  <a:srgbClr val="00B050"/>
                </a:solidFill>
              </a:rPr>
              <a:t>soluciones</a:t>
            </a:r>
            <a:r>
              <a:rPr lang="es-CO" smtClean="0"/>
              <a:t>, ya</a:t>
            </a:r>
            <a:r>
              <a:rPr lang="es-CO" b="1" smtClean="0">
                <a:solidFill>
                  <a:srgbClr val="FFC000"/>
                </a:solidFill>
              </a:rPr>
              <a:t> probadas</a:t>
            </a:r>
            <a:r>
              <a:rPr lang="es-CO" smtClean="0"/>
              <a:t>, a un </a:t>
            </a:r>
            <a:r>
              <a:rPr lang="es-CO" b="1" smtClean="0">
                <a:solidFill>
                  <a:schemeClr val="accent1"/>
                </a:solidFill>
              </a:rPr>
              <a:t>problema</a:t>
            </a:r>
            <a:r>
              <a:rPr lang="es-CO" smtClean="0"/>
              <a:t> o </a:t>
            </a:r>
            <a:r>
              <a:rPr lang="es-CO" b="1" smtClean="0">
                <a:solidFill>
                  <a:schemeClr val="accent5">
                    <a:lumMod val="75000"/>
                  </a:schemeClr>
                </a:solidFill>
              </a:rPr>
              <a:t>corrección</a:t>
            </a:r>
            <a:r>
              <a:rPr lang="es-CO" smtClean="0"/>
              <a:t> a </a:t>
            </a:r>
            <a:r>
              <a:rPr lang="es-CO" b="1" smtClean="0">
                <a:solidFill>
                  <a:srgbClr val="FF0000"/>
                </a:solidFill>
              </a:rPr>
              <a:t>errores</a:t>
            </a:r>
            <a:r>
              <a:rPr lang="es-CO" smtClean="0"/>
              <a:t> comunes, que permiten tener una solución que </a:t>
            </a:r>
            <a:r>
              <a:rPr lang="es-CO" b="1" smtClean="0">
                <a:solidFill>
                  <a:srgbClr val="7030A0"/>
                </a:solidFill>
              </a:rPr>
              <a:t>garantiza</a:t>
            </a:r>
            <a:r>
              <a:rPr lang="es-CO" smtClean="0"/>
              <a:t> el </a:t>
            </a:r>
            <a:r>
              <a:rPr lang="es-CO" b="1" smtClean="0">
                <a:solidFill>
                  <a:srgbClr val="0000CC"/>
                </a:solidFill>
              </a:rPr>
              <a:t>rendimiento</a:t>
            </a:r>
            <a:r>
              <a:rPr lang="es-CO" smtClean="0"/>
              <a:t>, la </a:t>
            </a:r>
            <a:r>
              <a:rPr lang="es-CO" b="1" smtClean="0">
                <a:solidFill>
                  <a:srgbClr val="00FF00"/>
                </a:solidFill>
              </a:rPr>
              <a:t>independencia</a:t>
            </a:r>
            <a:r>
              <a:rPr lang="es-CO" smtClean="0"/>
              <a:t> o el </a:t>
            </a:r>
            <a:r>
              <a:rPr lang="es-CO" b="1" smtClean="0">
                <a:solidFill>
                  <a:srgbClr val="C00000"/>
                </a:solidFill>
              </a:rPr>
              <a:t>menor </a:t>
            </a:r>
            <a:r>
              <a:rPr lang="es-CO" b="1" smtClean="0">
                <a:solidFill>
                  <a:srgbClr val="FF6600"/>
                </a:solidFill>
              </a:rPr>
              <a:t>consumo</a:t>
            </a:r>
            <a:r>
              <a:rPr lang="es-CO" smtClean="0"/>
              <a:t> de </a:t>
            </a:r>
            <a:r>
              <a:rPr lang="es-CO" b="1" smtClean="0">
                <a:solidFill>
                  <a:srgbClr val="7030A0"/>
                </a:solidFill>
              </a:rPr>
              <a:t>recursos</a:t>
            </a:r>
            <a:r>
              <a:rPr lang="es-CO" smtClean="0"/>
              <a:t> ante una situación determinada.</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D:\Documents\Mis Docs\Images\Presentaciones\OOP\chains02.jpg"/>
          <p:cNvPicPr>
            <a:picLocks noChangeAspect="1" noChangeArrowheads="1"/>
          </p:cNvPicPr>
          <p:nvPr/>
        </p:nvPicPr>
        <p:blipFill>
          <a:blip r:embed="rId2" cstate="print"/>
          <a:srcRect/>
          <a:stretch>
            <a:fillRect/>
          </a:stretch>
        </p:blipFill>
        <p:spPr bwMode="auto">
          <a:xfrm>
            <a:off x="144016" y="4149080"/>
            <a:ext cx="8820472" cy="2708919"/>
          </a:xfrm>
          <a:prstGeom prst="rect">
            <a:avLst/>
          </a:prstGeom>
          <a:noFill/>
        </p:spPr>
      </p:pic>
      <p:sp>
        <p:nvSpPr>
          <p:cNvPr id="2" name="Title 1"/>
          <p:cNvSpPr>
            <a:spLocks noGrp="1"/>
          </p:cNvSpPr>
          <p:nvPr>
            <p:ph type="title"/>
          </p:nvPr>
        </p:nvSpPr>
        <p:spPr/>
        <p:txBody>
          <a:bodyPr/>
          <a:lstStyle/>
          <a:p>
            <a:r>
              <a:rPr lang="es-CO" smtClean="0"/>
              <a:t>Manejo de Cadenas</a:t>
            </a:r>
            <a:endParaRPr lang="es-CO"/>
          </a:p>
        </p:txBody>
      </p:sp>
      <p:sp>
        <p:nvSpPr>
          <p:cNvPr id="3" name="Content Placeholder 2"/>
          <p:cNvSpPr>
            <a:spLocks noGrp="1"/>
          </p:cNvSpPr>
          <p:nvPr>
            <p:ph idx="1"/>
          </p:nvPr>
        </p:nvSpPr>
        <p:spPr/>
        <p:txBody>
          <a:bodyPr/>
          <a:lstStyle/>
          <a:p>
            <a:pPr algn="just"/>
            <a:r>
              <a:rPr lang="es-CO" smtClean="0"/>
              <a:t>Cuando utilizamos </a:t>
            </a:r>
            <a:r>
              <a:rPr lang="es-CO" b="1" smtClean="0">
                <a:solidFill>
                  <a:schemeClr val="accent1"/>
                </a:solidFill>
              </a:rPr>
              <a:t>cadenas</a:t>
            </a:r>
            <a:r>
              <a:rPr lang="es-CO" smtClean="0"/>
              <a:t> realizamos operaciones de </a:t>
            </a:r>
            <a:r>
              <a:rPr lang="es-CO" b="1" smtClean="0">
                <a:solidFill>
                  <a:srgbClr val="00B050"/>
                </a:solidFill>
              </a:rPr>
              <a:t>concatenación</a:t>
            </a:r>
            <a:r>
              <a:rPr lang="es-CO" smtClean="0"/>
              <a:t> y </a:t>
            </a:r>
            <a:r>
              <a:rPr lang="es-CO" b="1" smtClean="0">
                <a:solidFill>
                  <a:srgbClr val="FF6600"/>
                </a:solidFill>
              </a:rPr>
              <a:t>remoción </a:t>
            </a:r>
            <a:r>
              <a:rPr lang="es-CO" smtClean="0"/>
              <a:t>y para ello, por lo general,  realizamos operaciones simples sin tener en cuenta la utilización de los recursos, como tiempo en procesamiento y memoria utilizada.</a:t>
            </a:r>
          </a:p>
          <a:p>
            <a:endParaRPr lang="es-CO"/>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smtClean="0"/>
              <a:t>Manejo de Cadenas</a:t>
            </a:r>
            <a:endParaRPr lang="es-CO"/>
          </a:p>
        </p:txBody>
      </p:sp>
      <p:sp>
        <p:nvSpPr>
          <p:cNvPr id="3" name="Content Placeholder 2"/>
          <p:cNvSpPr>
            <a:spLocks noGrp="1"/>
          </p:cNvSpPr>
          <p:nvPr>
            <p:ph idx="1"/>
          </p:nvPr>
        </p:nvSpPr>
        <p:spPr>
          <a:xfrm>
            <a:off x="467544" y="1196753"/>
            <a:ext cx="8229600" cy="504056"/>
          </a:xfrm>
        </p:spPr>
        <p:txBody>
          <a:bodyPr>
            <a:noAutofit/>
          </a:bodyPr>
          <a:lstStyle/>
          <a:p>
            <a:r>
              <a:rPr lang="es-CO" smtClean="0"/>
              <a:t>Concatenación</a:t>
            </a:r>
          </a:p>
        </p:txBody>
      </p:sp>
      <p:sp>
        <p:nvSpPr>
          <p:cNvPr id="4" name="TextBox 3"/>
          <p:cNvSpPr txBox="1"/>
          <p:nvPr/>
        </p:nvSpPr>
        <p:spPr>
          <a:xfrm>
            <a:off x="467544" y="1700808"/>
            <a:ext cx="5447325" cy="2462213"/>
          </a:xfrm>
          <a:prstGeom prst="rect">
            <a:avLst/>
          </a:prstGeom>
          <a:noFill/>
        </p:spPr>
        <p:txBody>
          <a:bodyPr wrap="none" rtlCol="0">
            <a:spAutoFit/>
          </a:bodyPr>
          <a:lstStyle/>
          <a:p>
            <a:r>
              <a:rPr lang="es-CO" sz="1400" b="1" err="1" smtClean="0">
                <a:solidFill>
                  <a:srgbClr val="0000FF"/>
                </a:solidFill>
                <a:latin typeface="Courier New" pitchFamily="49" charset="0"/>
                <a:cs typeface="Courier New" pitchFamily="49" charset="0"/>
              </a:rPr>
              <a:t>private</a:t>
            </a:r>
            <a:r>
              <a:rPr lang="es-CO" sz="1400" b="1" smtClean="0">
                <a:latin typeface="Courier New" pitchFamily="49" charset="0"/>
                <a:cs typeface="Courier New" pitchFamily="49" charset="0"/>
              </a:rPr>
              <a:t> </a:t>
            </a:r>
            <a:r>
              <a:rPr lang="es-CO" sz="1400" b="1" err="1" smtClean="0">
                <a:solidFill>
                  <a:srgbClr val="0000FF"/>
                </a:solidFill>
                <a:latin typeface="Courier New" pitchFamily="49" charset="0"/>
                <a:cs typeface="Courier New" pitchFamily="49" charset="0"/>
              </a:rPr>
              <a:t>void</a:t>
            </a:r>
            <a:r>
              <a:rPr lang="es-CO" sz="1400" b="1" smtClean="0">
                <a:latin typeface="Courier New" pitchFamily="49" charset="0"/>
                <a:cs typeface="Courier New" pitchFamily="49" charset="0"/>
              </a:rPr>
              <a:t> </a:t>
            </a:r>
            <a:r>
              <a:rPr lang="es-CO" sz="1400" b="1" err="1" smtClean="0">
                <a:latin typeface="Courier New" pitchFamily="49" charset="0"/>
                <a:cs typeface="Courier New" pitchFamily="49" charset="0"/>
              </a:rPr>
              <a:t>StringConcat</a:t>
            </a:r>
            <a:r>
              <a:rPr lang="es-CO" sz="1400" b="1" smtClean="0">
                <a:latin typeface="Courier New" pitchFamily="49" charset="0"/>
                <a:cs typeface="Courier New" pitchFamily="49" charset="0"/>
              </a:rPr>
              <a:t>()</a:t>
            </a:r>
          </a:p>
          <a:p>
            <a:r>
              <a:rPr lang="es-CO" sz="1400" b="1" smtClean="0">
                <a:latin typeface="Courier New" pitchFamily="49" charset="0"/>
                <a:cs typeface="Courier New" pitchFamily="49" charset="0"/>
              </a:rPr>
              <a:t>{</a:t>
            </a:r>
          </a:p>
          <a:p>
            <a:r>
              <a:rPr lang="es-CO" sz="1400" b="1" smtClean="0">
                <a:solidFill>
                  <a:srgbClr val="008000"/>
                </a:solidFill>
                <a:latin typeface="Courier New" pitchFamily="49" charset="0"/>
                <a:cs typeface="Courier New" pitchFamily="49" charset="0"/>
              </a:rPr>
              <a:t>   //Declarar la cadena</a:t>
            </a:r>
          </a:p>
          <a:p>
            <a:r>
              <a:rPr lang="es-CO" sz="1400" b="1" smtClean="0">
                <a:latin typeface="Courier New" pitchFamily="49" charset="0"/>
                <a:cs typeface="Courier New" pitchFamily="49" charset="0"/>
              </a:rPr>
              <a:t>   </a:t>
            </a:r>
            <a:r>
              <a:rPr lang="es-CO" sz="1400" b="1" err="1" smtClean="0">
                <a:solidFill>
                  <a:srgbClr val="0000FF"/>
                </a:solidFill>
                <a:latin typeface="Courier New" pitchFamily="49" charset="0"/>
                <a:cs typeface="Courier New" pitchFamily="49" charset="0"/>
              </a:rPr>
              <a:t>string</a:t>
            </a:r>
            <a:r>
              <a:rPr lang="es-CO" sz="1400" b="1" smtClean="0">
                <a:latin typeface="Courier New" pitchFamily="49" charset="0"/>
                <a:cs typeface="Courier New" pitchFamily="49" charset="0"/>
              </a:rPr>
              <a:t> Cadena = </a:t>
            </a:r>
            <a:r>
              <a:rPr lang="es-CO" sz="1400" b="1" err="1" smtClean="0">
                <a:solidFill>
                  <a:srgbClr val="0000FF"/>
                </a:solidFill>
                <a:latin typeface="Courier New" pitchFamily="49" charset="0"/>
                <a:cs typeface="Courier New" pitchFamily="49" charset="0"/>
              </a:rPr>
              <a:t>string</a:t>
            </a:r>
            <a:r>
              <a:rPr lang="es-CO" sz="1400" b="1" err="1" smtClean="0">
                <a:latin typeface="Courier New" pitchFamily="49" charset="0"/>
                <a:cs typeface="Courier New" pitchFamily="49" charset="0"/>
              </a:rPr>
              <a:t>.Empty</a:t>
            </a:r>
            <a:r>
              <a:rPr lang="es-CO" sz="1400" b="1" smtClean="0">
                <a:latin typeface="Courier New" pitchFamily="49" charset="0"/>
                <a:cs typeface="Courier New" pitchFamily="49" charset="0"/>
              </a:rPr>
              <a:t>;</a:t>
            </a:r>
          </a:p>
          <a:p>
            <a:r>
              <a:rPr lang="es-CO" sz="1400" b="1" smtClean="0">
                <a:latin typeface="Courier New" pitchFamily="49" charset="0"/>
                <a:cs typeface="Courier New" pitchFamily="49" charset="0"/>
              </a:rPr>
              <a:t>   </a:t>
            </a:r>
          </a:p>
          <a:p>
            <a:r>
              <a:rPr lang="es-CO" sz="1400" b="1" smtClean="0">
                <a:solidFill>
                  <a:srgbClr val="008000"/>
                </a:solidFill>
                <a:latin typeface="Courier New" pitchFamily="49" charset="0"/>
                <a:cs typeface="Courier New" pitchFamily="49" charset="0"/>
              </a:rPr>
              <a:t>   //Ciclo para validar la </a:t>
            </a:r>
            <a:r>
              <a:rPr lang="es-CO" sz="1400" b="1" err="1" smtClean="0">
                <a:solidFill>
                  <a:srgbClr val="008000"/>
                </a:solidFill>
                <a:latin typeface="Courier New" pitchFamily="49" charset="0"/>
                <a:cs typeface="Courier New" pitchFamily="49" charset="0"/>
              </a:rPr>
              <a:t>utilizacion</a:t>
            </a:r>
            <a:r>
              <a:rPr lang="es-CO" sz="1400" b="1" smtClean="0">
                <a:solidFill>
                  <a:srgbClr val="008000"/>
                </a:solidFill>
                <a:latin typeface="Courier New" pitchFamily="49" charset="0"/>
                <a:cs typeface="Courier New" pitchFamily="49" charset="0"/>
              </a:rPr>
              <a:t> de cadenas</a:t>
            </a:r>
          </a:p>
          <a:p>
            <a:r>
              <a:rPr lang="es-CO" sz="1400" b="1" smtClean="0">
                <a:latin typeface="Courier New" pitchFamily="49" charset="0"/>
                <a:cs typeface="Courier New" pitchFamily="49" charset="0"/>
              </a:rPr>
              <a:t>   </a:t>
            </a:r>
            <a:r>
              <a:rPr lang="en-US" sz="1400" b="1" smtClean="0">
                <a:solidFill>
                  <a:srgbClr val="0000FF"/>
                </a:solidFill>
                <a:latin typeface="Courier New" pitchFamily="49" charset="0"/>
                <a:cs typeface="Courier New" pitchFamily="49" charset="0"/>
              </a:rPr>
              <a:t>for</a:t>
            </a:r>
            <a:r>
              <a:rPr lang="en-US" sz="1400" b="1" smtClean="0">
                <a:latin typeface="Courier New" pitchFamily="49" charset="0"/>
                <a:cs typeface="Courier New" pitchFamily="49" charset="0"/>
              </a:rPr>
              <a:t> ( </a:t>
            </a:r>
            <a:r>
              <a:rPr lang="en-US" sz="1400" b="1" err="1" smtClean="0">
                <a:solidFill>
                  <a:srgbClr val="0000FF"/>
                </a:solidFill>
                <a:latin typeface="Courier New" pitchFamily="49" charset="0"/>
                <a:cs typeface="Courier New" pitchFamily="49" charset="0"/>
              </a:rPr>
              <a:t>int</a:t>
            </a:r>
            <a:r>
              <a:rPr lang="en-US" sz="1400" b="1" smtClean="0">
                <a:latin typeface="Courier New" pitchFamily="49" charset="0"/>
                <a:cs typeface="Courier New" pitchFamily="49" charset="0"/>
              </a:rPr>
              <a:t> </a:t>
            </a:r>
            <a:r>
              <a:rPr lang="en-US" sz="1400" b="1" err="1" smtClean="0">
                <a:latin typeface="Courier New" pitchFamily="49" charset="0"/>
                <a:cs typeface="Courier New" pitchFamily="49" charset="0"/>
              </a:rPr>
              <a:t>i</a:t>
            </a:r>
            <a:r>
              <a:rPr lang="en-US" sz="1400" b="1" smtClean="0">
                <a:latin typeface="Courier New" pitchFamily="49" charset="0"/>
                <a:cs typeface="Courier New" pitchFamily="49" charset="0"/>
              </a:rPr>
              <a:t>=0 ; </a:t>
            </a:r>
            <a:r>
              <a:rPr lang="en-US" sz="1400" b="1" err="1" smtClean="0">
                <a:latin typeface="Courier New" pitchFamily="49" charset="0"/>
                <a:cs typeface="Courier New" pitchFamily="49" charset="0"/>
              </a:rPr>
              <a:t>i</a:t>
            </a:r>
            <a:r>
              <a:rPr lang="en-US" sz="1400" b="1" smtClean="0">
                <a:latin typeface="Courier New" pitchFamily="49" charset="0"/>
                <a:cs typeface="Courier New" pitchFamily="49" charset="0"/>
              </a:rPr>
              <a:t>&lt; MAX; </a:t>
            </a:r>
            <a:r>
              <a:rPr lang="en-US" sz="1400" b="1" err="1" smtClean="0">
                <a:latin typeface="Courier New" pitchFamily="49" charset="0"/>
                <a:cs typeface="Courier New" pitchFamily="49" charset="0"/>
              </a:rPr>
              <a:t>i</a:t>
            </a:r>
            <a:r>
              <a:rPr lang="en-US" sz="1400" b="1" smtClean="0">
                <a:latin typeface="Courier New" pitchFamily="49" charset="0"/>
                <a:cs typeface="Courier New" pitchFamily="49" charset="0"/>
              </a:rPr>
              <a:t>++)</a:t>
            </a:r>
            <a:endParaRPr lang="es-CO" sz="1400" b="1" smtClean="0">
              <a:latin typeface="Courier New" pitchFamily="49" charset="0"/>
              <a:cs typeface="Courier New" pitchFamily="49" charset="0"/>
            </a:endParaRPr>
          </a:p>
          <a:p>
            <a:r>
              <a:rPr lang="en-US" sz="1400" b="1" smtClean="0">
                <a:latin typeface="Courier New" pitchFamily="49" charset="0"/>
                <a:cs typeface="Courier New" pitchFamily="49" charset="0"/>
              </a:rPr>
              <a:t>   </a:t>
            </a:r>
            <a:r>
              <a:rPr lang="es-CO" sz="1400" b="1" smtClean="0">
                <a:latin typeface="Courier New" pitchFamily="49" charset="0"/>
                <a:cs typeface="Courier New" pitchFamily="49" charset="0"/>
              </a:rPr>
              <a:t>{</a:t>
            </a:r>
          </a:p>
          <a:p>
            <a:r>
              <a:rPr lang="es-CO" sz="1400" b="1" smtClean="0">
                <a:latin typeface="Courier New" pitchFamily="49" charset="0"/>
                <a:cs typeface="Courier New" pitchFamily="49" charset="0"/>
              </a:rPr>
              <a:t>      Cadena += </a:t>
            </a:r>
            <a:r>
              <a:rPr lang="es-CO" sz="1400" b="1" err="1" smtClean="0">
                <a:latin typeface="Courier New" pitchFamily="49" charset="0"/>
                <a:cs typeface="Courier New" pitchFamily="49" charset="0"/>
              </a:rPr>
              <a:t>i.ToString</a:t>
            </a:r>
            <a:r>
              <a:rPr lang="es-CO" sz="1400" b="1" smtClean="0">
                <a:latin typeface="Courier New" pitchFamily="49" charset="0"/>
                <a:cs typeface="Courier New" pitchFamily="49" charset="0"/>
              </a:rPr>
              <a:t>();</a:t>
            </a:r>
          </a:p>
          <a:p>
            <a:r>
              <a:rPr lang="es-CO" sz="1400" b="1" smtClean="0">
                <a:latin typeface="Courier New" pitchFamily="49" charset="0"/>
                <a:cs typeface="Courier New" pitchFamily="49" charset="0"/>
              </a:rPr>
              <a:t>   }</a:t>
            </a:r>
          </a:p>
          <a:p>
            <a:r>
              <a:rPr lang="es-CO" sz="1400" b="1" smtClean="0">
                <a:latin typeface="Courier New" pitchFamily="49" charset="0"/>
                <a:cs typeface="Courier New" pitchFamily="49" charset="0"/>
              </a:rPr>
              <a:t>}</a:t>
            </a:r>
            <a:endParaRPr lang="es-CO" sz="1400" b="1">
              <a:latin typeface="Courier New" pitchFamily="49" charset="0"/>
              <a:cs typeface="Courier New" pitchFamily="49" charset="0"/>
            </a:endParaRPr>
          </a:p>
        </p:txBody>
      </p:sp>
      <p:sp>
        <p:nvSpPr>
          <p:cNvPr id="5" name="TextBox 4"/>
          <p:cNvSpPr txBox="1"/>
          <p:nvPr/>
        </p:nvSpPr>
        <p:spPr>
          <a:xfrm>
            <a:off x="467544" y="4221088"/>
            <a:ext cx="6199133" cy="2462213"/>
          </a:xfrm>
          <a:prstGeom prst="rect">
            <a:avLst/>
          </a:prstGeom>
          <a:noFill/>
        </p:spPr>
        <p:txBody>
          <a:bodyPr wrap="none" rtlCol="0">
            <a:spAutoFit/>
          </a:bodyPr>
          <a:lstStyle/>
          <a:p>
            <a:r>
              <a:rPr lang="en-US" sz="1400" b="1" smtClean="0">
                <a:solidFill>
                  <a:srgbClr val="0000FF"/>
                </a:solidFill>
                <a:latin typeface="Courier New" pitchFamily="49" charset="0"/>
                <a:cs typeface="Courier New" pitchFamily="49" charset="0"/>
              </a:rPr>
              <a:t>private</a:t>
            </a:r>
            <a:r>
              <a:rPr lang="en-US" sz="1400" b="1" smtClean="0">
                <a:latin typeface="Courier New" pitchFamily="49" charset="0"/>
                <a:cs typeface="Courier New" pitchFamily="49" charset="0"/>
              </a:rPr>
              <a:t> </a:t>
            </a:r>
            <a:r>
              <a:rPr lang="en-US" sz="1400" b="1" smtClean="0">
                <a:solidFill>
                  <a:srgbClr val="0000FF"/>
                </a:solidFill>
                <a:latin typeface="Courier New" pitchFamily="49" charset="0"/>
                <a:cs typeface="Courier New" pitchFamily="49" charset="0"/>
              </a:rPr>
              <a:t>void</a:t>
            </a:r>
            <a:r>
              <a:rPr lang="en-US" sz="1400" b="1" smtClean="0">
                <a:latin typeface="Courier New" pitchFamily="49" charset="0"/>
                <a:cs typeface="Courier New" pitchFamily="49" charset="0"/>
              </a:rPr>
              <a:t> </a:t>
            </a:r>
            <a:r>
              <a:rPr lang="en-US" sz="1400" b="1" err="1" smtClean="0">
                <a:latin typeface="Courier New" pitchFamily="49" charset="0"/>
                <a:cs typeface="Courier New" pitchFamily="49" charset="0"/>
              </a:rPr>
              <a:t>StringBuilders</a:t>
            </a:r>
            <a:r>
              <a:rPr lang="en-US" sz="1400" b="1" smtClean="0">
                <a:latin typeface="Courier New" pitchFamily="49" charset="0"/>
                <a:cs typeface="Courier New" pitchFamily="49" charset="0"/>
              </a:rPr>
              <a:t>()</a:t>
            </a:r>
            <a:endParaRPr lang="es-CO" sz="1400" b="1" smtClean="0">
              <a:latin typeface="Courier New" pitchFamily="49" charset="0"/>
              <a:cs typeface="Courier New" pitchFamily="49" charset="0"/>
            </a:endParaRPr>
          </a:p>
          <a:p>
            <a:r>
              <a:rPr lang="en-US" sz="1400" b="1" smtClean="0">
                <a:latin typeface="Courier New" pitchFamily="49" charset="0"/>
                <a:cs typeface="Courier New" pitchFamily="49" charset="0"/>
              </a:rPr>
              <a:t>{</a:t>
            </a:r>
            <a:endParaRPr lang="es-CO" sz="1400" b="1" smtClean="0">
              <a:latin typeface="Courier New" pitchFamily="49" charset="0"/>
              <a:cs typeface="Courier New" pitchFamily="49" charset="0"/>
            </a:endParaRPr>
          </a:p>
          <a:p>
            <a:r>
              <a:rPr lang="en-US" sz="1400" b="1" smtClean="0">
                <a:latin typeface="Courier New" pitchFamily="49" charset="0"/>
                <a:cs typeface="Courier New" pitchFamily="49" charset="0"/>
              </a:rPr>
              <a:t>   </a:t>
            </a:r>
            <a:r>
              <a:rPr lang="en-US" sz="1400" b="1" smtClean="0">
                <a:solidFill>
                  <a:srgbClr val="008000"/>
                </a:solidFill>
                <a:latin typeface="Courier New" pitchFamily="49" charset="0"/>
                <a:cs typeface="Courier New" pitchFamily="49" charset="0"/>
              </a:rPr>
              <a:t>//</a:t>
            </a:r>
            <a:r>
              <a:rPr lang="en-US" sz="1400" b="1" err="1" smtClean="0">
                <a:solidFill>
                  <a:srgbClr val="008000"/>
                </a:solidFill>
                <a:latin typeface="Courier New" pitchFamily="49" charset="0"/>
                <a:cs typeface="Courier New" pitchFamily="49" charset="0"/>
              </a:rPr>
              <a:t>Declaracion</a:t>
            </a:r>
            <a:r>
              <a:rPr lang="en-US" sz="1400" b="1" smtClean="0">
                <a:solidFill>
                  <a:srgbClr val="008000"/>
                </a:solidFill>
                <a:latin typeface="Courier New" pitchFamily="49" charset="0"/>
                <a:cs typeface="Courier New" pitchFamily="49" charset="0"/>
              </a:rPr>
              <a:t> de </a:t>
            </a:r>
            <a:r>
              <a:rPr lang="en-US" sz="1400" b="1" err="1" smtClean="0">
                <a:solidFill>
                  <a:srgbClr val="008000"/>
                </a:solidFill>
                <a:latin typeface="Courier New" pitchFamily="49" charset="0"/>
                <a:cs typeface="Courier New" pitchFamily="49" charset="0"/>
              </a:rPr>
              <a:t>cadena</a:t>
            </a:r>
            <a:r>
              <a:rPr lang="en-US" sz="1400" b="1" smtClean="0">
                <a:solidFill>
                  <a:srgbClr val="008000"/>
                </a:solidFill>
                <a:latin typeface="Courier New" pitchFamily="49" charset="0"/>
                <a:cs typeface="Courier New" pitchFamily="49" charset="0"/>
              </a:rPr>
              <a:t> a </a:t>
            </a:r>
            <a:r>
              <a:rPr lang="en-US" sz="1400" b="1" err="1" smtClean="0">
                <a:solidFill>
                  <a:srgbClr val="008000"/>
                </a:solidFill>
                <a:latin typeface="Courier New" pitchFamily="49" charset="0"/>
                <a:cs typeface="Courier New" pitchFamily="49" charset="0"/>
              </a:rPr>
              <a:t>concatenar</a:t>
            </a:r>
            <a:endParaRPr lang="es-CO" sz="1400" b="1" smtClean="0">
              <a:solidFill>
                <a:srgbClr val="008000"/>
              </a:solidFill>
              <a:latin typeface="Courier New" pitchFamily="49" charset="0"/>
              <a:cs typeface="Courier New" pitchFamily="49" charset="0"/>
            </a:endParaRPr>
          </a:p>
          <a:p>
            <a:r>
              <a:rPr lang="en-US" sz="1400" b="1" smtClean="0">
                <a:latin typeface="Courier New" pitchFamily="49" charset="0"/>
                <a:cs typeface="Courier New" pitchFamily="49" charset="0"/>
              </a:rPr>
              <a:t>   </a:t>
            </a:r>
            <a:r>
              <a:rPr lang="en-US" sz="1400" b="1" err="1" smtClean="0">
                <a:solidFill>
                  <a:srgbClr val="008080"/>
                </a:solidFill>
                <a:latin typeface="Courier New" pitchFamily="49" charset="0"/>
                <a:cs typeface="Courier New" pitchFamily="49" charset="0"/>
              </a:rPr>
              <a:t>StringBuilder</a:t>
            </a:r>
            <a:r>
              <a:rPr lang="en-US" sz="1400" b="1" smtClean="0">
                <a:latin typeface="Courier New" pitchFamily="49" charset="0"/>
                <a:cs typeface="Courier New" pitchFamily="49" charset="0"/>
              </a:rPr>
              <a:t> </a:t>
            </a:r>
            <a:r>
              <a:rPr lang="en-US" sz="1400" b="1" err="1" smtClean="0">
                <a:latin typeface="Courier New" pitchFamily="49" charset="0"/>
                <a:cs typeface="Courier New" pitchFamily="49" charset="0"/>
              </a:rPr>
              <a:t>sb</a:t>
            </a:r>
            <a:r>
              <a:rPr lang="en-US" sz="1400" b="1" smtClean="0">
                <a:latin typeface="Courier New" pitchFamily="49" charset="0"/>
                <a:cs typeface="Courier New" pitchFamily="49" charset="0"/>
              </a:rPr>
              <a:t> = </a:t>
            </a:r>
            <a:r>
              <a:rPr lang="en-US" sz="1400" b="1" smtClean="0">
                <a:solidFill>
                  <a:srgbClr val="0000FF"/>
                </a:solidFill>
                <a:latin typeface="Courier New" pitchFamily="49" charset="0"/>
                <a:cs typeface="Courier New" pitchFamily="49" charset="0"/>
              </a:rPr>
              <a:t>new</a:t>
            </a:r>
            <a:r>
              <a:rPr lang="en-US" sz="1400" b="1" smtClean="0">
                <a:latin typeface="Courier New" pitchFamily="49" charset="0"/>
                <a:cs typeface="Courier New" pitchFamily="49" charset="0"/>
              </a:rPr>
              <a:t> </a:t>
            </a:r>
            <a:r>
              <a:rPr lang="en-US" sz="1400" b="1" err="1" smtClean="0">
                <a:solidFill>
                  <a:srgbClr val="008080"/>
                </a:solidFill>
                <a:latin typeface="Courier New" pitchFamily="49" charset="0"/>
                <a:cs typeface="Courier New" pitchFamily="49" charset="0"/>
              </a:rPr>
              <a:t>StringBuilder</a:t>
            </a:r>
            <a:r>
              <a:rPr lang="en-US" sz="1400" b="1" smtClean="0">
                <a:latin typeface="Courier New" pitchFamily="49" charset="0"/>
                <a:cs typeface="Courier New" pitchFamily="49" charset="0"/>
              </a:rPr>
              <a:t>();</a:t>
            </a:r>
            <a:endParaRPr lang="es-CO" sz="1400" b="1" smtClean="0">
              <a:latin typeface="Courier New" pitchFamily="49" charset="0"/>
              <a:cs typeface="Courier New" pitchFamily="49" charset="0"/>
            </a:endParaRPr>
          </a:p>
          <a:p>
            <a:r>
              <a:rPr lang="en-US" sz="1400" b="1" smtClean="0">
                <a:latin typeface="Courier New" pitchFamily="49" charset="0"/>
                <a:cs typeface="Courier New" pitchFamily="49" charset="0"/>
              </a:rPr>
              <a:t>   </a:t>
            </a:r>
            <a:endParaRPr lang="es-CO" sz="1400" b="1" smtClean="0">
              <a:latin typeface="Courier New" pitchFamily="49" charset="0"/>
              <a:cs typeface="Courier New" pitchFamily="49" charset="0"/>
            </a:endParaRPr>
          </a:p>
          <a:p>
            <a:r>
              <a:rPr lang="es-CO" sz="1400" b="1" smtClean="0">
                <a:latin typeface="Courier New" pitchFamily="49" charset="0"/>
                <a:cs typeface="Courier New" pitchFamily="49" charset="0"/>
              </a:rPr>
              <a:t>   </a:t>
            </a:r>
            <a:r>
              <a:rPr lang="es-CO" sz="1400" b="1" smtClean="0">
                <a:solidFill>
                  <a:srgbClr val="008000"/>
                </a:solidFill>
                <a:latin typeface="Courier New" pitchFamily="49" charset="0"/>
                <a:cs typeface="Courier New" pitchFamily="49" charset="0"/>
              </a:rPr>
              <a:t>//Ciclo para validar la </a:t>
            </a:r>
            <a:r>
              <a:rPr lang="es-CO" sz="1400" b="1" err="1" smtClean="0">
                <a:solidFill>
                  <a:srgbClr val="008000"/>
                </a:solidFill>
                <a:latin typeface="Courier New" pitchFamily="49" charset="0"/>
                <a:cs typeface="Courier New" pitchFamily="49" charset="0"/>
              </a:rPr>
              <a:t>utilizacion</a:t>
            </a:r>
            <a:r>
              <a:rPr lang="es-CO" sz="1400" b="1" smtClean="0">
                <a:solidFill>
                  <a:srgbClr val="008000"/>
                </a:solidFill>
                <a:latin typeface="Courier New" pitchFamily="49" charset="0"/>
                <a:cs typeface="Courier New" pitchFamily="49" charset="0"/>
              </a:rPr>
              <a:t> del </a:t>
            </a:r>
            <a:r>
              <a:rPr lang="es-CO" sz="1400" b="1" err="1" smtClean="0">
                <a:solidFill>
                  <a:srgbClr val="008000"/>
                </a:solidFill>
                <a:latin typeface="Courier New" pitchFamily="49" charset="0"/>
                <a:cs typeface="Courier New" pitchFamily="49" charset="0"/>
              </a:rPr>
              <a:t>StringBuilder</a:t>
            </a:r>
            <a:endParaRPr lang="es-CO" sz="1400" b="1" smtClean="0">
              <a:solidFill>
                <a:srgbClr val="008000"/>
              </a:solidFill>
              <a:latin typeface="Courier New" pitchFamily="49" charset="0"/>
              <a:cs typeface="Courier New" pitchFamily="49" charset="0"/>
            </a:endParaRPr>
          </a:p>
          <a:p>
            <a:r>
              <a:rPr lang="en-US" sz="1400" b="1" smtClean="0">
                <a:latin typeface="Courier New" pitchFamily="49" charset="0"/>
                <a:cs typeface="Courier New" pitchFamily="49" charset="0"/>
              </a:rPr>
              <a:t>   </a:t>
            </a:r>
            <a:r>
              <a:rPr lang="en-US" sz="1400" b="1" smtClean="0">
                <a:solidFill>
                  <a:srgbClr val="0000FF"/>
                </a:solidFill>
                <a:latin typeface="Courier New" pitchFamily="49" charset="0"/>
                <a:cs typeface="Courier New" pitchFamily="49" charset="0"/>
              </a:rPr>
              <a:t>for</a:t>
            </a:r>
            <a:r>
              <a:rPr lang="en-US" sz="1400" b="1" smtClean="0">
                <a:latin typeface="Courier New" pitchFamily="49" charset="0"/>
                <a:cs typeface="Courier New" pitchFamily="49" charset="0"/>
              </a:rPr>
              <a:t> (</a:t>
            </a:r>
            <a:r>
              <a:rPr lang="en-US" sz="1400" b="1" err="1" smtClean="0">
                <a:solidFill>
                  <a:srgbClr val="0000FF"/>
                </a:solidFill>
                <a:latin typeface="Courier New" pitchFamily="49" charset="0"/>
                <a:cs typeface="Courier New" pitchFamily="49" charset="0"/>
              </a:rPr>
              <a:t>int</a:t>
            </a:r>
            <a:r>
              <a:rPr lang="en-US" sz="1400" b="1" smtClean="0">
                <a:latin typeface="Courier New" pitchFamily="49" charset="0"/>
                <a:cs typeface="Courier New" pitchFamily="49" charset="0"/>
              </a:rPr>
              <a:t> </a:t>
            </a:r>
            <a:r>
              <a:rPr lang="en-US" sz="1400" b="1" err="1" smtClean="0">
                <a:latin typeface="Courier New" pitchFamily="49" charset="0"/>
                <a:cs typeface="Courier New" pitchFamily="49" charset="0"/>
              </a:rPr>
              <a:t>i</a:t>
            </a:r>
            <a:r>
              <a:rPr lang="en-US" sz="1400" b="1" smtClean="0">
                <a:latin typeface="Courier New" pitchFamily="49" charset="0"/>
                <a:cs typeface="Courier New" pitchFamily="49" charset="0"/>
              </a:rPr>
              <a:t> = 0; </a:t>
            </a:r>
            <a:r>
              <a:rPr lang="en-US" sz="1400" b="1" err="1" smtClean="0">
                <a:latin typeface="Courier New" pitchFamily="49" charset="0"/>
                <a:cs typeface="Courier New" pitchFamily="49" charset="0"/>
              </a:rPr>
              <a:t>i</a:t>
            </a:r>
            <a:r>
              <a:rPr lang="en-US" sz="1400" b="1" smtClean="0">
                <a:latin typeface="Courier New" pitchFamily="49" charset="0"/>
                <a:cs typeface="Courier New" pitchFamily="49" charset="0"/>
              </a:rPr>
              <a:t> &lt; MAX; </a:t>
            </a:r>
            <a:r>
              <a:rPr lang="en-US" sz="1400" b="1" err="1" smtClean="0">
                <a:latin typeface="Courier New" pitchFamily="49" charset="0"/>
                <a:cs typeface="Courier New" pitchFamily="49" charset="0"/>
              </a:rPr>
              <a:t>i</a:t>
            </a:r>
            <a:r>
              <a:rPr lang="en-US" sz="1400" b="1" smtClean="0">
                <a:latin typeface="Courier New" pitchFamily="49" charset="0"/>
                <a:cs typeface="Courier New" pitchFamily="49" charset="0"/>
              </a:rPr>
              <a:t>++)</a:t>
            </a:r>
            <a:endParaRPr lang="es-CO" sz="1400" b="1" smtClean="0">
              <a:latin typeface="Courier New" pitchFamily="49" charset="0"/>
              <a:cs typeface="Courier New" pitchFamily="49" charset="0"/>
            </a:endParaRPr>
          </a:p>
          <a:p>
            <a:r>
              <a:rPr lang="en-US" sz="1400" b="1" smtClean="0">
                <a:latin typeface="Courier New" pitchFamily="49" charset="0"/>
                <a:cs typeface="Courier New" pitchFamily="49" charset="0"/>
              </a:rPr>
              <a:t>   </a:t>
            </a:r>
            <a:r>
              <a:rPr lang="es-CO" sz="1400" b="1" smtClean="0">
                <a:latin typeface="Courier New" pitchFamily="49" charset="0"/>
                <a:cs typeface="Courier New" pitchFamily="49" charset="0"/>
              </a:rPr>
              <a:t>{</a:t>
            </a:r>
          </a:p>
          <a:p>
            <a:r>
              <a:rPr lang="es-CO" sz="1400" b="1" smtClean="0">
                <a:latin typeface="Courier New" pitchFamily="49" charset="0"/>
                <a:cs typeface="Courier New" pitchFamily="49" charset="0"/>
              </a:rPr>
              <a:t>      </a:t>
            </a:r>
            <a:r>
              <a:rPr lang="es-CO" sz="1400" b="1" err="1" smtClean="0">
                <a:latin typeface="Courier New" pitchFamily="49" charset="0"/>
                <a:cs typeface="Courier New" pitchFamily="49" charset="0"/>
              </a:rPr>
              <a:t>sb.Append</a:t>
            </a:r>
            <a:r>
              <a:rPr lang="es-CO" sz="1400" b="1" smtClean="0">
                <a:latin typeface="Courier New" pitchFamily="49" charset="0"/>
                <a:cs typeface="Courier New" pitchFamily="49" charset="0"/>
              </a:rPr>
              <a:t>(</a:t>
            </a:r>
            <a:r>
              <a:rPr lang="es-CO" sz="1400" b="1" err="1" smtClean="0">
                <a:latin typeface="Courier New" pitchFamily="49" charset="0"/>
                <a:cs typeface="Courier New" pitchFamily="49" charset="0"/>
              </a:rPr>
              <a:t>i.ToString</a:t>
            </a:r>
            <a:r>
              <a:rPr lang="es-CO" sz="1400" b="1" smtClean="0">
                <a:latin typeface="Courier New" pitchFamily="49" charset="0"/>
                <a:cs typeface="Courier New" pitchFamily="49" charset="0"/>
              </a:rPr>
              <a:t>());</a:t>
            </a:r>
          </a:p>
          <a:p>
            <a:r>
              <a:rPr lang="es-CO" sz="1400" b="1" smtClean="0">
                <a:latin typeface="Courier New" pitchFamily="49" charset="0"/>
                <a:cs typeface="Courier New" pitchFamily="49" charset="0"/>
              </a:rPr>
              <a:t>   }</a:t>
            </a:r>
          </a:p>
          <a:p>
            <a:r>
              <a:rPr lang="es-CO" sz="1400" b="1" smtClean="0">
                <a:latin typeface="Courier New" pitchFamily="49" charset="0"/>
                <a:cs typeface="Courier New" pitchFamily="49" charset="0"/>
              </a:rPr>
              <a:t>}</a:t>
            </a:r>
            <a:endParaRPr lang="es-CO" sz="1400" b="1">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4"/>
                                        </p:tgtEl>
                                        <p:attrNameLst>
                                          <p:attrName>style.opacity</p:attrName>
                                        </p:attrNameLst>
                                      </p:cBhvr>
                                      <p:to>
                                        <p:strVal val="0.5"/>
                                      </p:to>
                                    </p:set>
                                    <p:animEffect filter="image" prLst="opacity: 0.5">
                                      <p:cBhvr rctx="IE">
                                        <p:cTn id="7" dur="indefinite"/>
                                        <p:tgtEl>
                                          <p:spTgt spid="4"/>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smtClean="0"/>
              <a:t>Manejo de Cadenas</a:t>
            </a:r>
            <a:endParaRPr lang="es-CO"/>
          </a:p>
        </p:txBody>
      </p:sp>
      <p:sp>
        <p:nvSpPr>
          <p:cNvPr id="3" name="Content Placeholder 2"/>
          <p:cNvSpPr>
            <a:spLocks noGrp="1"/>
          </p:cNvSpPr>
          <p:nvPr>
            <p:ph idx="1"/>
          </p:nvPr>
        </p:nvSpPr>
        <p:spPr>
          <a:xfrm>
            <a:off x="467544" y="1196753"/>
            <a:ext cx="8229600" cy="576064"/>
          </a:xfrm>
        </p:spPr>
        <p:txBody>
          <a:bodyPr>
            <a:normAutofit lnSpcReduction="10000"/>
          </a:bodyPr>
          <a:lstStyle/>
          <a:p>
            <a:r>
              <a:rPr lang="es-CO" smtClean="0"/>
              <a:t>Remoción</a:t>
            </a:r>
            <a:endParaRPr lang="es-CO"/>
          </a:p>
        </p:txBody>
      </p:sp>
      <p:sp>
        <p:nvSpPr>
          <p:cNvPr id="4" name="Rectangle 5"/>
          <p:cNvSpPr>
            <a:spLocks noChangeArrowheads="1"/>
          </p:cNvSpPr>
          <p:nvPr/>
        </p:nvSpPr>
        <p:spPr bwMode="auto">
          <a:xfrm>
            <a:off x="467544" y="1700808"/>
            <a:ext cx="4480714" cy="246221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static</a:t>
            </a:r>
            <a:r>
              <a:rPr kumimoji="0" lang="en-US"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void</a:t>
            </a:r>
            <a:r>
              <a:rPr kumimoji="0" lang="en-US"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n-US" sz="1400" b="1"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StringRemove</a:t>
            </a:r>
            <a:r>
              <a:rPr kumimoji="0" lang="en-US"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r>
              <a:rPr kumimoji="0" lang="en-US" sz="1400" b="1"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string</a:t>
            </a:r>
            <a:r>
              <a:rPr kumimoji="0" lang="en-US"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n-US" sz="1400" b="1"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strData</a:t>
            </a:r>
            <a:r>
              <a:rPr kumimoji="0" lang="en-US"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endParaRPr kumimoji="0" lang="es-CO" sz="1400" b="1"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CO"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endParaRPr kumimoji="0" lang="es-CO" sz="1400" b="1"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CO"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s-CO" sz="1400" b="1" i="0" u="none" strike="noStrike" cap="none" normalizeH="0" baseline="0" dirty="0" smtClean="0">
                <a:ln>
                  <a:noFill/>
                </a:ln>
                <a:solidFill>
                  <a:srgbClr val="008000"/>
                </a:solidFill>
                <a:effectLst/>
                <a:latin typeface="Courier New" pitchFamily="49" charset="0"/>
                <a:ea typeface="Calibri" pitchFamily="34" charset="0"/>
                <a:cs typeface="Courier New" pitchFamily="49" charset="0"/>
              </a:rPr>
              <a:t>// Longitud de la cadena</a:t>
            </a:r>
            <a:endParaRPr kumimoji="0" lang="es-CO" sz="1400" b="1"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CO"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s-CO" sz="1400" b="1" i="0" u="none" strike="noStrike" cap="none" normalizeH="0" baseline="0" dirty="0" err="1" smtClean="0">
                <a:ln>
                  <a:noFill/>
                </a:ln>
                <a:solidFill>
                  <a:srgbClr val="0000FF"/>
                </a:solidFill>
                <a:effectLst/>
                <a:latin typeface="Courier New" pitchFamily="49" charset="0"/>
                <a:ea typeface="Calibri" pitchFamily="34" charset="0"/>
                <a:cs typeface="Courier New" pitchFamily="49" charset="0"/>
              </a:rPr>
              <a:t>int</a:t>
            </a:r>
            <a:r>
              <a:rPr kumimoji="0" lang="es-CO"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s-CO" sz="1400" b="1"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len</a:t>
            </a:r>
            <a:r>
              <a:rPr kumimoji="0" lang="es-CO"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 </a:t>
            </a:r>
            <a:r>
              <a:rPr kumimoji="0" lang="es-CO" sz="1400" b="1"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strData.Length</a:t>
            </a:r>
            <a:r>
              <a:rPr kumimoji="0" lang="es-CO"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- 1;</a:t>
            </a:r>
            <a:endParaRPr kumimoji="0" lang="es-CO" sz="1400" b="1"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CO"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endParaRPr kumimoji="0" lang="es-CO" sz="1400" b="1"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CO"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s-CO" sz="1400" b="1" i="0" u="none" strike="noStrike" cap="none" normalizeH="0" baseline="0" dirty="0" smtClean="0">
                <a:ln>
                  <a:noFill/>
                </a:ln>
                <a:solidFill>
                  <a:srgbClr val="008000"/>
                </a:solidFill>
                <a:effectLst/>
                <a:latin typeface="Courier New" pitchFamily="49" charset="0"/>
                <a:ea typeface="Calibri" pitchFamily="34" charset="0"/>
                <a:cs typeface="Courier New" pitchFamily="49" charset="0"/>
              </a:rPr>
              <a:t>//ciclo para reemplazar los datos</a:t>
            </a:r>
            <a:endParaRPr kumimoji="0" lang="es-CO" sz="1400" b="1"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CO"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s-CO" sz="1400" b="1" i="0" u="none" strike="noStrike" cap="none" normalizeH="0" baseline="0" dirty="0" err="1" smtClean="0">
                <a:ln>
                  <a:noFill/>
                </a:ln>
                <a:solidFill>
                  <a:srgbClr val="0000FF"/>
                </a:solidFill>
                <a:effectLst/>
                <a:latin typeface="Courier New" pitchFamily="49" charset="0"/>
                <a:ea typeface="Calibri" pitchFamily="34" charset="0"/>
                <a:cs typeface="Courier New" pitchFamily="49" charset="0"/>
              </a:rPr>
              <a:t>for</a:t>
            </a:r>
            <a:r>
              <a:rPr kumimoji="0" lang="es-CO"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s-CO" sz="1400" b="1" i="0" u="none" strike="noStrike" cap="none" normalizeH="0" baseline="0" dirty="0" err="1" smtClean="0">
                <a:ln>
                  <a:noFill/>
                </a:ln>
                <a:solidFill>
                  <a:srgbClr val="0000FF"/>
                </a:solidFill>
                <a:effectLst/>
                <a:latin typeface="Courier New" pitchFamily="49" charset="0"/>
                <a:ea typeface="Calibri" pitchFamily="34" charset="0"/>
                <a:cs typeface="Courier New" pitchFamily="49" charset="0"/>
              </a:rPr>
              <a:t>int</a:t>
            </a:r>
            <a:r>
              <a:rPr kumimoji="0" lang="es-CO"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i = 0; i &lt; </a:t>
            </a:r>
            <a:r>
              <a:rPr kumimoji="0" lang="es-CO" sz="1400" b="1"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len</a:t>
            </a:r>
            <a:r>
              <a:rPr kumimoji="0" lang="es-CO"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i++)</a:t>
            </a:r>
            <a:endParaRPr kumimoji="0" lang="es-CO" sz="1400" b="1"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CO"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endParaRPr kumimoji="0" lang="es-CO" sz="1400" b="1"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CO"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s-CO" sz="1400" b="1"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strData</a:t>
            </a:r>
            <a:r>
              <a:rPr kumimoji="0" lang="es-CO"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 </a:t>
            </a:r>
            <a:r>
              <a:rPr kumimoji="0" lang="es-CO" sz="1400" b="1"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strData.Remove</a:t>
            </a:r>
            <a:r>
              <a:rPr kumimoji="0" lang="es-CO"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(1, 1);</a:t>
            </a:r>
            <a:endParaRPr kumimoji="0" lang="es-CO" sz="1400" b="1"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CO"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endParaRPr kumimoji="0" lang="es-CO" sz="1400" b="1"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CO"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endParaRPr kumimoji="0" lang="es-CO" sz="4000" b="1"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19457" name="Rectangle 1"/>
          <p:cNvSpPr>
            <a:spLocks noChangeArrowheads="1"/>
          </p:cNvSpPr>
          <p:nvPr/>
        </p:nvSpPr>
        <p:spPr bwMode="auto">
          <a:xfrm>
            <a:off x="539552" y="4221088"/>
            <a:ext cx="5447325" cy="246221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static</a:t>
            </a:r>
            <a:r>
              <a:rPr kumimoji="0" lang="en-US"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void</a:t>
            </a:r>
            <a:r>
              <a:rPr kumimoji="0" lang="en-US"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n-US" sz="1400" b="1"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StringBuilderRemove</a:t>
            </a:r>
            <a:r>
              <a:rPr kumimoji="0" lang="en-US"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r>
              <a:rPr kumimoji="0" lang="en-US" sz="1400" b="1" i="0" u="none" strike="noStrike" cap="none" normalizeH="0" baseline="0" dirty="0" err="1" smtClean="0">
                <a:ln>
                  <a:noFill/>
                </a:ln>
                <a:solidFill>
                  <a:srgbClr val="008080"/>
                </a:solidFill>
                <a:effectLst/>
                <a:latin typeface="Courier New" pitchFamily="49" charset="0"/>
                <a:ea typeface="Calibri" pitchFamily="34" charset="0"/>
                <a:cs typeface="Courier New" pitchFamily="49" charset="0"/>
              </a:rPr>
              <a:t>StringBuilder</a:t>
            </a:r>
            <a:r>
              <a:rPr kumimoji="0" lang="en-US"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n-US" sz="1400" b="1"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sb</a:t>
            </a:r>
            <a:r>
              <a:rPr kumimoji="0" lang="en-US"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endParaRPr kumimoji="0" lang="es-CO" sz="1400" b="1"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endParaRPr kumimoji="0" lang="es-CO" sz="1400" b="1"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s-CO" sz="1400" b="1" i="0" u="none" strike="noStrike" cap="none" normalizeH="0" baseline="0" dirty="0" smtClean="0">
                <a:ln>
                  <a:noFill/>
                </a:ln>
                <a:solidFill>
                  <a:srgbClr val="008000"/>
                </a:solidFill>
                <a:effectLst/>
                <a:latin typeface="Courier New" pitchFamily="49" charset="0"/>
                <a:ea typeface="Calibri" pitchFamily="34" charset="0"/>
                <a:cs typeface="Courier New" pitchFamily="49" charset="0"/>
              </a:rPr>
              <a:t>// Longitud de la cadena</a:t>
            </a:r>
            <a:endParaRPr kumimoji="0" lang="es-CO" sz="1400" b="1"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s-CO" sz="1400" b="1" i="0" u="none" strike="noStrike" cap="none" normalizeH="0" baseline="0" dirty="0" err="1" smtClean="0">
                <a:ln>
                  <a:noFill/>
                </a:ln>
                <a:solidFill>
                  <a:srgbClr val="0000FF"/>
                </a:solidFill>
                <a:effectLst/>
                <a:latin typeface="Courier New" pitchFamily="49" charset="0"/>
                <a:ea typeface="Calibri" pitchFamily="34" charset="0"/>
                <a:cs typeface="Courier New" pitchFamily="49" charset="0"/>
              </a:rPr>
              <a:t>int</a:t>
            </a:r>
            <a:r>
              <a:rPr kumimoji="0" lang="es-CO"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s-CO" sz="1400" b="1"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len</a:t>
            </a:r>
            <a:r>
              <a:rPr kumimoji="0" lang="es-CO"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 </a:t>
            </a:r>
            <a:r>
              <a:rPr kumimoji="0" lang="es-CO" sz="1400" b="1"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sb.Length</a:t>
            </a:r>
            <a:r>
              <a:rPr kumimoji="0" lang="es-CO"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- 1;</a:t>
            </a:r>
            <a:endParaRPr kumimoji="0" lang="es-CO" sz="1400" b="1"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endParaRPr kumimoji="0" lang="es-CO" sz="1400" b="1"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s-CO" sz="1400" b="1" i="0" u="none" strike="noStrike" cap="none" normalizeH="0" baseline="0" dirty="0" smtClean="0">
                <a:ln>
                  <a:noFill/>
                </a:ln>
                <a:solidFill>
                  <a:srgbClr val="008000"/>
                </a:solidFill>
                <a:effectLst/>
                <a:latin typeface="Courier New" pitchFamily="49" charset="0"/>
                <a:ea typeface="Calibri" pitchFamily="34" charset="0"/>
                <a:cs typeface="Courier New" pitchFamily="49" charset="0"/>
              </a:rPr>
              <a:t>//ciclo para reemplazar los datos</a:t>
            </a:r>
            <a:endParaRPr kumimoji="0" lang="es-CO" sz="1400" b="1"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s-CO" sz="1400" b="1" i="0" u="none" strike="noStrike" cap="none" normalizeH="0" baseline="0" dirty="0" err="1" smtClean="0">
                <a:ln>
                  <a:noFill/>
                </a:ln>
                <a:solidFill>
                  <a:srgbClr val="0000FF"/>
                </a:solidFill>
                <a:effectLst/>
                <a:latin typeface="Courier New" pitchFamily="49" charset="0"/>
                <a:ea typeface="Calibri" pitchFamily="34" charset="0"/>
                <a:cs typeface="Courier New" pitchFamily="49" charset="0"/>
              </a:rPr>
              <a:t>for</a:t>
            </a:r>
            <a:r>
              <a:rPr kumimoji="0" lang="es-CO"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s-CO" sz="1400" b="1" i="0" u="none" strike="noStrike" cap="none" normalizeH="0" baseline="0" dirty="0" err="1" smtClean="0">
                <a:ln>
                  <a:noFill/>
                </a:ln>
                <a:solidFill>
                  <a:srgbClr val="0000FF"/>
                </a:solidFill>
                <a:effectLst/>
                <a:latin typeface="Courier New" pitchFamily="49" charset="0"/>
                <a:ea typeface="Calibri" pitchFamily="34" charset="0"/>
                <a:cs typeface="Courier New" pitchFamily="49" charset="0"/>
              </a:rPr>
              <a:t>int</a:t>
            </a:r>
            <a:r>
              <a:rPr kumimoji="0" lang="es-CO"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i = 0; i &lt; </a:t>
            </a:r>
            <a:r>
              <a:rPr kumimoji="0" lang="es-CO" sz="1400" b="1"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len</a:t>
            </a:r>
            <a:r>
              <a:rPr kumimoji="0" lang="es-CO"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i++)</a:t>
            </a:r>
            <a:endParaRPr kumimoji="0" lang="es-CO" sz="1400" b="1"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endParaRPr kumimoji="0" lang="es-CO" sz="1400" b="1"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n-US" sz="1400" b="1"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sb.Remove</a:t>
            </a:r>
            <a:r>
              <a:rPr kumimoji="0" lang="en-US"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(1, 1);</a:t>
            </a:r>
            <a:endParaRPr kumimoji="0" lang="es-CO" sz="1400" b="1"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endParaRPr kumimoji="0" lang="es-CO" sz="1400" b="1"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endParaRPr kumimoji="0" lang="en-US" sz="4000" b="1" i="0" u="none" strike="noStrike" cap="none" normalizeH="0" baseline="0" dirty="0" smtClean="0">
              <a:ln>
                <a:noFill/>
              </a:ln>
              <a:solidFill>
                <a:schemeClr val="tx1"/>
              </a:solidFill>
              <a:effectLst/>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4"/>
                                        </p:tgtEl>
                                        <p:attrNameLst>
                                          <p:attrName>style.opacity</p:attrName>
                                        </p:attrNameLst>
                                      </p:cBhvr>
                                      <p:to>
                                        <p:strVal val="0.5"/>
                                      </p:to>
                                    </p:set>
                                    <p:animEffect filter="image" prLst="opacity: 0.5">
                                      <p:cBhvr rctx="IE">
                                        <p:cTn id="7" dur="indefinite"/>
                                        <p:tgtEl>
                                          <p:spTgt spid="4"/>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94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45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D:\Documents\Mis Docs\Images\Presentaciones\Miscelaneous\stock-photo-8699441-check-mark.jpg"/>
          <p:cNvPicPr>
            <a:picLocks noChangeAspect="1" noChangeArrowheads="1"/>
          </p:cNvPicPr>
          <p:nvPr/>
        </p:nvPicPr>
        <p:blipFill>
          <a:blip r:embed="rId2" cstate="print"/>
          <a:srcRect/>
          <a:stretch>
            <a:fillRect/>
          </a:stretch>
        </p:blipFill>
        <p:spPr bwMode="auto">
          <a:xfrm>
            <a:off x="7155161" y="4869161"/>
            <a:ext cx="1988840" cy="1988840"/>
          </a:xfrm>
          <a:prstGeom prst="rect">
            <a:avLst/>
          </a:prstGeom>
          <a:noFill/>
        </p:spPr>
      </p:pic>
      <p:sp>
        <p:nvSpPr>
          <p:cNvPr id="2" name="Title 1"/>
          <p:cNvSpPr>
            <a:spLocks noGrp="1"/>
          </p:cNvSpPr>
          <p:nvPr>
            <p:ph type="title"/>
          </p:nvPr>
        </p:nvSpPr>
        <p:spPr/>
        <p:txBody>
          <a:bodyPr/>
          <a:lstStyle/>
          <a:p>
            <a:r>
              <a:rPr lang="es-CO" smtClean="0"/>
              <a:t>Manejo de Cadenas</a:t>
            </a:r>
            <a:endParaRPr lang="es-CO"/>
          </a:p>
        </p:txBody>
      </p:sp>
      <p:sp>
        <p:nvSpPr>
          <p:cNvPr id="3" name="Content Placeholder 2"/>
          <p:cNvSpPr>
            <a:spLocks noGrp="1"/>
          </p:cNvSpPr>
          <p:nvPr>
            <p:ph idx="1"/>
          </p:nvPr>
        </p:nvSpPr>
        <p:spPr>
          <a:xfrm>
            <a:off x="467544" y="1196752"/>
            <a:ext cx="8229600" cy="5256584"/>
          </a:xfrm>
        </p:spPr>
        <p:txBody>
          <a:bodyPr>
            <a:normAutofit/>
          </a:bodyPr>
          <a:lstStyle/>
          <a:p>
            <a:r>
              <a:rPr lang="es-CO" dirty="0" smtClean="0"/>
              <a:t>Recomendación</a:t>
            </a:r>
          </a:p>
          <a:p>
            <a:pPr lvl="1" algn="just"/>
            <a:r>
              <a:rPr lang="es-CO" dirty="0" smtClean="0"/>
              <a:t>Utilice </a:t>
            </a:r>
            <a:r>
              <a:rPr lang="es-CO" b="1" dirty="0" err="1" smtClean="0">
                <a:solidFill>
                  <a:srgbClr val="008080"/>
                </a:solidFill>
              </a:rPr>
              <a:t>StringBuilder</a:t>
            </a:r>
            <a:r>
              <a:rPr lang="es-CO" dirty="0" smtClean="0"/>
              <a:t> para manejar cadenas en operaciones de concatenación o de remoción de caracteres.</a:t>
            </a:r>
          </a:p>
          <a:p>
            <a:pPr lvl="1" algn="just"/>
            <a:r>
              <a:rPr lang="es-CO" dirty="0" smtClean="0"/>
              <a:t>Sin embargo para operaciones de Reemplazo la mejor opción es utilizar el método </a:t>
            </a:r>
            <a:r>
              <a:rPr lang="es-CO" b="1" dirty="0" err="1" smtClean="0"/>
              <a:t>Replace</a:t>
            </a:r>
            <a:r>
              <a:rPr lang="es-CO" dirty="0" smtClean="0"/>
              <a:t> de la clase </a:t>
            </a:r>
            <a:r>
              <a:rPr lang="es-CO" b="1" dirty="0" err="1" smtClean="0">
                <a:solidFill>
                  <a:srgbClr val="008080"/>
                </a:solidFill>
              </a:rPr>
              <a:t>String</a:t>
            </a:r>
            <a:r>
              <a:rPr lang="es-CO" dirty="0" smtClean="0"/>
              <a:t>.</a:t>
            </a:r>
          </a:p>
          <a:p>
            <a:pPr marL="0" indent="0">
              <a:buNone/>
            </a:pPr>
            <a:endParaRPr lang="es-CO" sz="2000" dirty="0" smtClean="0"/>
          </a:p>
          <a:p>
            <a:pPr marL="0" indent="0">
              <a:buNone/>
            </a:pPr>
            <a:r>
              <a:rPr lang="es-CO" sz="2000" dirty="0" smtClean="0"/>
              <a:t>Para mayor información consulte el siguiente link:</a:t>
            </a:r>
          </a:p>
          <a:p>
            <a:pPr>
              <a:buNone/>
            </a:pPr>
            <a:r>
              <a:rPr lang="es-CO" sz="2200" u="sng" dirty="0" smtClean="0">
                <a:hlinkClick r:id="rId3"/>
              </a:rPr>
              <a:t>http://www.codeproject.com/KB/cs/StringBuilder_vs_String.aspx</a:t>
            </a:r>
            <a:endParaRPr lang="es-CO" sz="2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Guías de Programación </a:t>
            </a:r>
            <a:endParaRPr lang="es-ES" dirty="0"/>
          </a:p>
        </p:txBody>
      </p:sp>
      <p:pic>
        <p:nvPicPr>
          <p:cNvPr id="5" name="Imagen 4"/>
          <p:cNvPicPr>
            <a:picLocks noChangeAspect="1"/>
          </p:cNvPicPr>
          <p:nvPr/>
        </p:nvPicPr>
        <p:blipFill>
          <a:blip r:embed="rId2">
            <a:clrChange>
              <a:clrFrom>
                <a:srgbClr val="FFFFFF"/>
              </a:clrFrom>
              <a:clrTo>
                <a:srgbClr val="FFFFFF">
                  <a:alpha val="0"/>
                </a:srgbClr>
              </a:clrTo>
            </a:clrChange>
          </a:blip>
          <a:stretch>
            <a:fillRect/>
          </a:stretch>
        </p:blipFill>
        <p:spPr>
          <a:xfrm>
            <a:off x="6228184" y="4565168"/>
            <a:ext cx="2880320" cy="2293863"/>
          </a:xfrm>
          <a:prstGeom prst="rect">
            <a:avLst/>
          </a:prstGeom>
        </p:spPr>
      </p:pic>
      <p:sp>
        <p:nvSpPr>
          <p:cNvPr id="3" name="Marcador de contenido 2"/>
          <p:cNvSpPr>
            <a:spLocks noGrp="1"/>
          </p:cNvSpPr>
          <p:nvPr>
            <p:ph idx="1"/>
          </p:nvPr>
        </p:nvSpPr>
        <p:spPr>
          <a:xfrm>
            <a:off x="467544" y="1196752"/>
            <a:ext cx="8229600" cy="3960440"/>
          </a:xfrm>
        </p:spPr>
        <p:txBody>
          <a:bodyPr>
            <a:normAutofit fontScale="77500" lnSpcReduction="20000"/>
          </a:bodyPr>
          <a:lstStyle/>
          <a:p>
            <a:pPr algn="just"/>
            <a:r>
              <a:rPr lang="es-CO" dirty="0" smtClean="0"/>
              <a:t>Para desarrollar aplicaciones confiables y mantenibles, se deben </a:t>
            </a:r>
            <a:r>
              <a:rPr lang="es-CO" b="1" dirty="0" smtClean="0">
                <a:solidFill>
                  <a:srgbClr val="008080"/>
                </a:solidFill>
              </a:rPr>
              <a:t>seguir</a:t>
            </a:r>
            <a:r>
              <a:rPr lang="es-CO" dirty="0" smtClean="0"/>
              <a:t> las </a:t>
            </a:r>
            <a:r>
              <a:rPr lang="es-CO" b="1" dirty="0" smtClean="0">
                <a:solidFill>
                  <a:srgbClr val="0000FF"/>
                </a:solidFill>
              </a:rPr>
              <a:t>normas</a:t>
            </a:r>
            <a:r>
              <a:rPr lang="es-CO" dirty="0" smtClean="0"/>
              <a:t> de </a:t>
            </a:r>
            <a:r>
              <a:rPr lang="es-CO" b="1" dirty="0" smtClean="0">
                <a:solidFill>
                  <a:srgbClr val="800000"/>
                </a:solidFill>
              </a:rPr>
              <a:t>codificación</a:t>
            </a:r>
            <a:r>
              <a:rPr lang="es-CO" dirty="0" smtClean="0">
                <a:solidFill>
                  <a:srgbClr val="800000"/>
                </a:solidFill>
              </a:rPr>
              <a:t> </a:t>
            </a:r>
            <a:r>
              <a:rPr lang="es-CO" dirty="0" smtClean="0"/>
              <a:t>y las </a:t>
            </a:r>
            <a:r>
              <a:rPr lang="es-CO" b="1" dirty="0" smtClean="0">
                <a:solidFill>
                  <a:srgbClr val="008000"/>
                </a:solidFill>
              </a:rPr>
              <a:t>mejores</a:t>
            </a:r>
            <a:r>
              <a:rPr lang="es-CO" dirty="0" smtClean="0">
                <a:solidFill>
                  <a:srgbClr val="008000"/>
                </a:solidFill>
              </a:rPr>
              <a:t> </a:t>
            </a:r>
            <a:r>
              <a:rPr lang="es-CO" b="1" dirty="0" smtClean="0">
                <a:solidFill>
                  <a:schemeClr val="accent6"/>
                </a:solidFill>
              </a:rPr>
              <a:t>prácticas</a:t>
            </a:r>
            <a:r>
              <a:rPr lang="es-CO" dirty="0" smtClean="0"/>
              <a:t>. En esta sección se dan algunas sugerencias sobre el estilo de programación a utilizar, asi como el manejo de las convenciones de nombramiento utilizado en C#.</a:t>
            </a:r>
          </a:p>
          <a:p>
            <a:pPr marL="0" indent="0" algn="just">
              <a:buNone/>
            </a:pPr>
            <a:r>
              <a:rPr lang="es-CO" b="1" dirty="0" smtClean="0"/>
              <a:t>Referencias:</a:t>
            </a:r>
          </a:p>
          <a:p>
            <a:pPr lvl="1" algn="just"/>
            <a:r>
              <a:rPr lang="es-CO" dirty="0"/>
              <a:t>Standard ECMA-334 </a:t>
            </a:r>
            <a:r>
              <a:rPr lang="es-ES" dirty="0" smtClean="0"/>
              <a:t>–</a:t>
            </a:r>
            <a:r>
              <a:rPr lang="es-CO" dirty="0" smtClean="0"/>
              <a:t> International</a:t>
            </a:r>
          </a:p>
          <a:p>
            <a:pPr marL="457200" lvl="1" indent="0" algn="just">
              <a:buNone/>
            </a:pPr>
            <a:r>
              <a:rPr lang="es-CO" u="sng" dirty="0">
                <a:hlinkClick r:id="rId3"/>
              </a:rPr>
              <a:t>http://www.ecma-international.org/publications/standards/Ecma-334.htm</a:t>
            </a:r>
            <a:r>
              <a:rPr lang="es-CO" dirty="0"/>
              <a:t> </a:t>
            </a:r>
            <a:endParaRPr lang="es-CO" dirty="0" smtClean="0"/>
          </a:p>
          <a:p>
            <a:pPr lvl="1" algn="just"/>
            <a:r>
              <a:rPr lang="es-CO" dirty="0" smtClean="0"/>
              <a:t>MSDN</a:t>
            </a:r>
            <a:r>
              <a:rPr lang="es-CO" dirty="0"/>
              <a:t>: C# Language Specification 5.0</a:t>
            </a:r>
          </a:p>
          <a:p>
            <a:pPr marL="457200" lvl="1" indent="0" algn="just">
              <a:buNone/>
            </a:pPr>
            <a:r>
              <a:rPr lang="es-CO" u="sng" dirty="0" smtClean="0">
                <a:hlinkClick r:id="rId4"/>
              </a:rPr>
              <a:t>https</a:t>
            </a:r>
            <a:r>
              <a:rPr lang="es-CO" u="sng" dirty="0">
                <a:hlinkClick r:id="rId4"/>
              </a:rPr>
              <a:t>://msdn.microsoft.com/es-co/library/ms228593.aspx</a:t>
            </a:r>
            <a:r>
              <a:rPr lang="es-CO" dirty="0"/>
              <a:t>)</a:t>
            </a:r>
            <a:r>
              <a:rPr lang="es-CO" dirty="0" smtClean="0"/>
              <a:t>.</a:t>
            </a:r>
            <a:endParaRPr lang="es-ES_tradnl" dirty="0"/>
          </a:p>
        </p:txBody>
      </p:sp>
    </p:spTree>
    <p:extLst>
      <p:ext uri="{BB962C8B-B14F-4D97-AF65-F5344CB8AC3E}">
        <p14:creationId xmlns:p14="http://schemas.microsoft.com/office/powerpoint/2010/main" val="2245616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smtClean="0"/>
              <a:t>Genéricos</a:t>
            </a:r>
            <a:endParaRPr lang="es-CO"/>
          </a:p>
        </p:txBody>
      </p:sp>
      <p:sp>
        <p:nvSpPr>
          <p:cNvPr id="3" name="Content Placeholder 2"/>
          <p:cNvSpPr>
            <a:spLocks noGrp="1"/>
          </p:cNvSpPr>
          <p:nvPr>
            <p:ph idx="1"/>
          </p:nvPr>
        </p:nvSpPr>
        <p:spPr/>
        <p:txBody>
          <a:bodyPr/>
          <a:lstStyle/>
          <a:p>
            <a:pPr algn="just"/>
            <a:r>
              <a:rPr lang="es-CO" smtClean="0"/>
              <a:t>Los genéricos tienen sus orígenes en las plantillas o </a:t>
            </a:r>
            <a:r>
              <a:rPr lang="es-CO" b="1" err="1" smtClean="0">
                <a:solidFill>
                  <a:srgbClr val="00B050"/>
                </a:solidFill>
              </a:rPr>
              <a:t>Templates</a:t>
            </a:r>
            <a:r>
              <a:rPr lang="es-CO" smtClean="0"/>
              <a:t> de C++, en donde se podían definir clases que heredaban de otra clase genérica (&lt;T&gt;) que era desconocida.</a:t>
            </a:r>
          </a:p>
          <a:p>
            <a:pPr>
              <a:buNone/>
            </a:pPr>
            <a:endParaRPr lang="es-CO"/>
          </a:p>
        </p:txBody>
      </p:sp>
      <p:sp>
        <p:nvSpPr>
          <p:cNvPr id="20481" name="Rectangle 1"/>
          <p:cNvSpPr>
            <a:spLocks noChangeArrowheads="1"/>
          </p:cNvSpPr>
          <p:nvPr/>
        </p:nvSpPr>
        <p:spPr bwMode="auto">
          <a:xfrm>
            <a:off x="2987824" y="3861048"/>
            <a:ext cx="3355406" cy="120032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public</a:t>
            </a:r>
            <a:r>
              <a:rPr kumimoji="0" lang="en-US"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class</a:t>
            </a:r>
            <a:r>
              <a:rPr kumimoji="0" lang="en-US"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b="1" i="0" u="none" strike="noStrike" cap="none" normalizeH="0" baseline="0" dirty="0" smtClean="0">
                <a:ln>
                  <a:noFill/>
                </a:ln>
                <a:solidFill>
                  <a:srgbClr val="008080"/>
                </a:solidFill>
                <a:effectLst/>
                <a:latin typeface="Courier New" pitchFamily="49" charset="0"/>
                <a:ea typeface="Times New Roman" pitchFamily="18" charset="0"/>
                <a:cs typeface="Courier New" pitchFamily="49" charset="0"/>
              </a:rPr>
              <a:t>Generic</a:t>
            </a:r>
            <a:r>
              <a:rPr kumimoji="0" lang="en-US"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&lt;T&gt;</a:t>
            </a:r>
            <a:endParaRPr kumimoji="0" lang="es-CO" b="1"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endParaRPr kumimoji="0" lang="es-CO" b="1"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public</a:t>
            </a:r>
            <a:r>
              <a:rPr kumimoji="0" lang="en-US"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T Field;</a:t>
            </a:r>
            <a:endParaRPr kumimoji="0" lang="es-CO" b="1"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endParaRPr kumimoji="0" lang="en-US" sz="4800" b="1" i="0" u="none" strike="noStrike" cap="none" normalizeH="0" baseline="0" dirty="0" smtClean="0">
              <a:ln>
                <a:noFill/>
              </a:ln>
              <a:solidFill>
                <a:schemeClr val="tx1"/>
              </a:solidFill>
              <a:effectLst/>
              <a:latin typeface="Courier New" pitchFamily="49" charset="0"/>
              <a:cs typeface="Courier New" pitchFamily="49" charset="0"/>
            </a:endParaRPr>
          </a:p>
        </p:txBody>
      </p:sp>
      <p:pic>
        <p:nvPicPr>
          <p:cNvPr id="20486" name="Picture 6" descr="D:\Documents\Mis Docs\Images\Presentaciones\OOP\Generics.png"/>
          <p:cNvPicPr>
            <a:picLocks noChangeAspect="1" noChangeArrowheads="1"/>
          </p:cNvPicPr>
          <p:nvPr/>
        </p:nvPicPr>
        <p:blipFill>
          <a:blip r:embed="rId3" cstate="print"/>
          <a:srcRect/>
          <a:stretch>
            <a:fillRect/>
          </a:stretch>
        </p:blipFill>
        <p:spPr bwMode="auto">
          <a:xfrm>
            <a:off x="7143750" y="4781550"/>
            <a:ext cx="2000250" cy="207645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smtClean="0"/>
              <a:t>Genéricos</a:t>
            </a:r>
            <a:endParaRPr lang="es-CO"/>
          </a:p>
        </p:txBody>
      </p:sp>
      <p:sp>
        <p:nvSpPr>
          <p:cNvPr id="3" name="Content Placeholder 2"/>
          <p:cNvSpPr>
            <a:spLocks noGrp="1"/>
          </p:cNvSpPr>
          <p:nvPr>
            <p:ph idx="1"/>
          </p:nvPr>
        </p:nvSpPr>
        <p:spPr/>
        <p:txBody>
          <a:bodyPr>
            <a:normAutofit/>
          </a:bodyPr>
          <a:lstStyle/>
          <a:p>
            <a:pPr algn="just"/>
            <a:r>
              <a:rPr lang="es-CO" smtClean="0"/>
              <a:t>permite </a:t>
            </a:r>
            <a:r>
              <a:rPr lang="es-CO" b="1" smtClean="0">
                <a:solidFill>
                  <a:srgbClr val="7030A0"/>
                </a:solidFill>
              </a:rPr>
              <a:t>diseñar</a:t>
            </a:r>
            <a:r>
              <a:rPr lang="es-CO" smtClean="0"/>
              <a:t> </a:t>
            </a:r>
            <a:r>
              <a:rPr lang="es-CO" b="1" smtClean="0">
                <a:solidFill>
                  <a:srgbClr val="0000FF"/>
                </a:solidFill>
              </a:rPr>
              <a:t>clases</a:t>
            </a:r>
            <a:r>
              <a:rPr lang="es-CO" smtClean="0"/>
              <a:t> y </a:t>
            </a:r>
            <a:r>
              <a:rPr lang="es-CO" b="1" smtClean="0">
                <a:solidFill>
                  <a:srgbClr val="0000FF"/>
                </a:solidFill>
              </a:rPr>
              <a:t>métodos</a:t>
            </a:r>
            <a:r>
              <a:rPr lang="es-CO" smtClean="0"/>
              <a:t> que </a:t>
            </a:r>
            <a:r>
              <a:rPr lang="es-CO" b="1" smtClean="0">
                <a:solidFill>
                  <a:srgbClr val="FFC000"/>
                </a:solidFill>
              </a:rPr>
              <a:t>aplazan</a:t>
            </a:r>
            <a:r>
              <a:rPr lang="es-CO" smtClean="0"/>
              <a:t> la </a:t>
            </a:r>
            <a:r>
              <a:rPr lang="es-CO" b="1" smtClean="0">
                <a:solidFill>
                  <a:srgbClr val="FF0000"/>
                </a:solidFill>
              </a:rPr>
              <a:t>especificación</a:t>
            </a:r>
            <a:r>
              <a:rPr lang="es-CO" smtClean="0"/>
              <a:t> de uno o más tipos </a:t>
            </a:r>
            <a:r>
              <a:rPr lang="es-CO" b="1" smtClean="0">
                <a:solidFill>
                  <a:srgbClr val="00B050"/>
                </a:solidFill>
              </a:rPr>
              <a:t>hasta</a:t>
            </a:r>
            <a:r>
              <a:rPr lang="es-CO" smtClean="0"/>
              <a:t> que el código de cliente declara y </a:t>
            </a:r>
            <a:r>
              <a:rPr lang="es-CO" b="1" smtClean="0">
                <a:solidFill>
                  <a:srgbClr val="7030A0"/>
                </a:solidFill>
              </a:rPr>
              <a:t>crea</a:t>
            </a:r>
            <a:r>
              <a:rPr lang="es-CO" smtClean="0"/>
              <a:t> una </a:t>
            </a:r>
            <a:r>
              <a:rPr lang="es-CO" b="1" smtClean="0">
                <a:solidFill>
                  <a:srgbClr val="FFCC00"/>
                </a:solidFill>
              </a:rPr>
              <a:t>instancia</a:t>
            </a:r>
            <a:r>
              <a:rPr lang="es-CO" smtClean="0"/>
              <a:t> de la </a:t>
            </a:r>
            <a:r>
              <a:rPr lang="es-CO" b="1" smtClean="0">
                <a:solidFill>
                  <a:srgbClr val="008080"/>
                </a:solidFill>
              </a:rPr>
              <a:t>clase</a:t>
            </a:r>
            <a:r>
              <a:rPr lang="es-CO" smtClean="0"/>
              <a:t> o del </a:t>
            </a:r>
            <a:r>
              <a:rPr lang="es-CO" b="1" smtClean="0">
                <a:solidFill>
                  <a:srgbClr val="008080"/>
                </a:solidFill>
              </a:rPr>
              <a:t>método</a:t>
            </a:r>
            <a:r>
              <a:rPr lang="es-CO" smtClean="0"/>
              <a:t>. </a:t>
            </a:r>
          </a:p>
        </p:txBody>
      </p:sp>
      <p:sp>
        <p:nvSpPr>
          <p:cNvPr id="21507" name="Rectangle 3"/>
          <p:cNvSpPr>
            <a:spLocks noChangeArrowheads="1"/>
          </p:cNvSpPr>
          <p:nvPr/>
        </p:nvSpPr>
        <p:spPr bwMode="auto">
          <a:xfrm>
            <a:off x="971600" y="3284984"/>
            <a:ext cx="6696744" cy="3493264"/>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err="1" smtClean="0">
                <a:ln>
                  <a:noFill/>
                </a:ln>
                <a:solidFill>
                  <a:srgbClr val="008000"/>
                </a:solidFill>
                <a:effectLst/>
                <a:latin typeface="Courier New" pitchFamily="49" charset="0"/>
                <a:ea typeface="Times New Roman" pitchFamily="18" charset="0"/>
                <a:cs typeface="Courier New" pitchFamily="49" charset="0"/>
              </a:rPr>
              <a:t>Declarar</a:t>
            </a:r>
            <a:r>
              <a:rPr kumimoji="0" lang="en-US" sz="1400" b="1"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err="1" smtClean="0">
                <a:ln>
                  <a:noFill/>
                </a:ln>
                <a:solidFill>
                  <a:srgbClr val="008000"/>
                </a:solidFill>
                <a:effectLst/>
                <a:latin typeface="Courier New" pitchFamily="49" charset="0"/>
                <a:ea typeface="Times New Roman" pitchFamily="18" charset="0"/>
                <a:cs typeface="Courier New" pitchFamily="49" charset="0"/>
              </a:rPr>
              <a:t>Clase</a:t>
            </a:r>
            <a:r>
              <a:rPr kumimoji="0" lang="en-US" sz="1400" b="1"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err="1" smtClean="0">
                <a:ln>
                  <a:noFill/>
                </a:ln>
                <a:solidFill>
                  <a:srgbClr val="008000"/>
                </a:solidFill>
                <a:effectLst/>
                <a:latin typeface="Courier New" pitchFamily="49" charset="0"/>
                <a:ea typeface="Times New Roman" pitchFamily="18" charset="0"/>
                <a:cs typeface="Courier New" pitchFamily="49" charset="0"/>
              </a:rPr>
              <a:t>Generica</a:t>
            </a:r>
            <a:r>
              <a:rPr kumimoji="0" lang="en-US" sz="1400" b="1"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public</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class</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err="1" smtClean="0">
                <a:ln>
                  <a:noFill/>
                </a:ln>
                <a:solidFill>
                  <a:srgbClr val="008080"/>
                </a:solidFill>
                <a:effectLst/>
                <a:latin typeface="Courier New" pitchFamily="49" charset="0"/>
                <a:ea typeface="Times New Roman" pitchFamily="18" charset="0"/>
                <a:cs typeface="Courier New" pitchFamily="49" charset="0"/>
              </a:rPr>
              <a:t>GenericList</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&lt;T&gt;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n-US" sz="1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400" b="1" dirty="0" smtClean="0">
                <a:solidFill>
                  <a:srgbClr val="0000FF"/>
                </a:solidFill>
                <a:latin typeface="Courier New" pitchFamily="49" charset="0"/>
                <a:ea typeface="Times New Roman" pitchFamily="18" charset="0"/>
                <a:cs typeface="Courier New" pitchFamily="49" charset="0"/>
              </a:rPr>
              <a:t>   </a:t>
            </a:r>
            <a:r>
              <a:rPr kumimoji="0" lang="en-US" sz="1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public</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T Field;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class</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TestGenericList</a:t>
            </a:r>
            <a:endPar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400" b="1" dirty="0" smtClean="0">
                <a:latin typeface="Courier New" pitchFamily="49" charset="0"/>
                <a:ea typeface="Times New Roman" pitchFamily="18" charset="0"/>
                <a:cs typeface="Courier New" pitchFamily="49" charset="0"/>
              </a:rPr>
              <a:t>   </a:t>
            </a:r>
            <a:r>
              <a:rPr kumimoji="0" lang="en-US" sz="1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private void</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Main()   </a:t>
            </a:r>
          </a:p>
          <a:p>
            <a:pPr marL="0" marR="0" lvl="0" indent="0" algn="l" defTabSz="914400" rtl="0" eaLnBrk="1" fontAlgn="base" latinLnBrk="0" hangingPunct="1">
              <a:lnSpc>
                <a:spcPct val="100000"/>
              </a:lnSpc>
              <a:spcBef>
                <a:spcPct val="0"/>
              </a:spcBef>
              <a:spcAft>
                <a:spcPct val="0"/>
              </a:spcAft>
              <a:buClrTx/>
              <a:buSzTx/>
              <a:buFontTx/>
              <a:buNone/>
              <a:tabLst/>
            </a:pPr>
            <a:r>
              <a:rPr lang="en-US" sz="1400" b="1" dirty="0" smtClean="0">
                <a:latin typeface="Courier New" pitchFamily="49" charset="0"/>
                <a:ea typeface="Times New Roman" pitchFamily="18" charset="0"/>
                <a:cs typeface="Courier New" pitchFamily="49" charset="0"/>
              </a:rPr>
              <a:t>   </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s-CO" sz="1400" b="1" i="0" u="none" strike="noStrike" cap="none" normalizeH="0" dirty="0" smtClean="0">
                <a:ln>
                  <a:noFill/>
                </a:ln>
                <a:solidFill>
                  <a:srgbClr val="008000"/>
                </a:solidFill>
                <a:effectLst/>
                <a:latin typeface="Courier New" pitchFamily="49" charset="0"/>
                <a:ea typeface="Times New Roman" pitchFamily="18" charset="0"/>
                <a:cs typeface="Courier New" pitchFamily="49" charset="0"/>
              </a:rPr>
              <a:t>      </a:t>
            </a:r>
            <a:r>
              <a:rPr kumimoji="0" lang="es-CO" sz="1400" b="1"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Declarar una lista de tipo enteros</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s-CO" sz="1400" b="1" dirty="0" smtClean="0">
                <a:latin typeface="Courier New" pitchFamily="49" charset="0"/>
                <a:ea typeface="Times New Roman" pitchFamily="18" charset="0"/>
                <a:cs typeface="Courier New" pitchFamily="49" charset="0"/>
              </a:rPr>
              <a:t>      </a:t>
            </a:r>
            <a:r>
              <a:rPr kumimoji="0" lang="es-CO" sz="1400" b="1" i="0" u="none" strike="noStrike" cap="none" normalizeH="0" baseline="0" dirty="0" err="1" smtClean="0">
                <a:ln>
                  <a:noFill/>
                </a:ln>
                <a:solidFill>
                  <a:srgbClr val="008080"/>
                </a:solidFill>
                <a:effectLst/>
                <a:latin typeface="Courier New" pitchFamily="49" charset="0"/>
                <a:ea typeface="Times New Roman" pitchFamily="18" charset="0"/>
                <a:cs typeface="Courier New" pitchFamily="49" charset="0"/>
              </a:rPr>
              <a:t>GenericList</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&lt;</a:t>
            </a:r>
            <a:r>
              <a:rPr kumimoji="0" lang="es-CO" sz="1400"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int</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&gt; list1 = </a:t>
            </a:r>
            <a:r>
              <a:rPr kumimoji="0" lang="es-CO" sz="1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new</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CO" sz="1400" b="1" i="0" u="none" strike="noStrike" cap="none" normalizeH="0" baseline="0" dirty="0" err="1" smtClean="0">
                <a:ln>
                  <a:noFill/>
                </a:ln>
                <a:solidFill>
                  <a:srgbClr val="008080"/>
                </a:solidFill>
                <a:effectLst/>
                <a:latin typeface="Courier New" pitchFamily="49" charset="0"/>
                <a:ea typeface="Times New Roman" pitchFamily="18" charset="0"/>
                <a:cs typeface="Courier New" pitchFamily="49" charset="0"/>
              </a:rPr>
              <a:t>GenericList</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&lt;</a:t>
            </a:r>
            <a:r>
              <a:rPr kumimoji="0" lang="es-CO" sz="1400"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int</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lang="es-CO" sz="1400" b="1" dirty="0" smtClean="0">
                <a:latin typeface="Courier New" pitchFamily="49" charset="0"/>
                <a:ea typeface="Times New Roman" pitchFamily="18" charset="0"/>
                <a:cs typeface="Courier New" pitchFamily="49" charset="0"/>
              </a:rPr>
              <a:t>      </a:t>
            </a:r>
            <a:r>
              <a:rPr kumimoji="0" lang="es-CO" sz="1400" b="1"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Declarar una lista de tipos cadena</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s-CO" sz="1400" b="1" dirty="0" smtClean="0">
                <a:latin typeface="Courier New" pitchFamily="49" charset="0"/>
                <a:ea typeface="Times New Roman" pitchFamily="18" charset="0"/>
                <a:cs typeface="Courier New" pitchFamily="49" charset="0"/>
              </a:rPr>
              <a:t>      </a:t>
            </a:r>
            <a:r>
              <a:rPr kumimoji="0" lang="en-US" sz="1400" b="1" i="0" u="none" strike="noStrike" cap="none" normalizeH="0" baseline="0" dirty="0" err="1" smtClean="0">
                <a:ln>
                  <a:noFill/>
                </a:ln>
                <a:solidFill>
                  <a:srgbClr val="008080"/>
                </a:solidFill>
                <a:effectLst/>
                <a:latin typeface="Courier New" pitchFamily="49" charset="0"/>
                <a:ea typeface="Times New Roman" pitchFamily="18" charset="0"/>
                <a:cs typeface="Courier New" pitchFamily="49" charset="0"/>
              </a:rPr>
              <a:t>GenericList</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&lt;</a:t>
            </a:r>
            <a:r>
              <a:rPr kumimoji="0" lang="en-US" sz="1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string</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&gt; list2 = </a:t>
            </a:r>
            <a:r>
              <a:rPr kumimoji="0" lang="en-US" sz="1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new</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err="1" smtClean="0">
                <a:ln>
                  <a:noFill/>
                </a:ln>
                <a:solidFill>
                  <a:srgbClr val="008080"/>
                </a:solidFill>
                <a:effectLst/>
                <a:latin typeface="Courier New" pitchFamily="49" charset="0"/>
                <a:ea typeface="Times New Roman" pitchFamily="18" charset="0"/>
                <a:cs typeface="Courier New" pitchFamily="49" charset="0"/>
              </a:rPr>
              <a:t>GenericList</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&lt;</a:t>
            </a:r>
            <a:r>
              <a:rPr kumimoji="0" lang="en-US" sz="1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string</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lang="en-US" sz="1400" b="1" dirty="0" smtClean="0">
                <a:latin typeface="Courier New" pitchFamily="49" charset="0"/>
                <a:ea typeface="Times New Roman" pitchFamily="18" charset="0"/>
                <a:cs typeface="Courier New" pitchFamily="49" charset="0"/>
              </a:rPr>
              <a:t>   </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s-CO" sz="1400" b="1" i="0" u="none" strike="noStrike" cap="none" normalizeH="0" baseline="0" dirty="0" smtClean="0">
                <a:ln>
                  <a:noFill/>
                </a:ln>
                <a:solidFill>
                  <a:schemeClr val="tx1"/>
                </a:solidFill>
                <a:effectLst/>
                <a:latin typeface="Courier New" pitchFamily="49" charset="0"/>
                <a:cs typeface="Courier New" pitchFamily="49" charset="0"/>
              </a:rPr>
              <a:t> </a:t>
            </a:r>
            <a:endParaRPr kumimoji="0" lang="es-CO" sz="4000" b="1" i="0" u="none" strike="noStrike" cap="none" normalizeH="0" baseline="0" dirty="0" smtClean="0">
              <a:ln>
                <a:noFill/>
              </a:ln>
              <a:solidFill>
                <a:schemeClr val="tx1"/>
              </a:solidFill>
              <a:effectLst/>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r>
              <a:rPr lang="es-CO" smtClean="0"/>
              <a:t>Genéricos</a:t>
            </a:r>
            <a:endParaRPr lang="es-CO"/>
          </a:p>
        </p:txBody>
      </p:sp>
      <p:sp>
        <p:nvSpPr>
          <p:cNvPr id="3" name="Content Placeholder 2"/>
          <p:cNvSpPr>
            <a:spLocks noGrp="1"/>
          </p:cNvSpPr>
          <p:nvPr>
            <p:ph idx="1"/>
          </p:nvPr>
        </p:nvSpPr>
        <p:spPr>
          <a:xfrm>
            <a:off x="467544" y="1196752"/>
            <a:ext cx="8229600" cy="5328592"/>
          </a:xfrm>
        </p:spPr>
        <p:txBody>
          <a:bodyPr>
            <a:normAutofit/>
          </a:bodyPr>
          <a:lstStyle/>
          <a:p>
            <a:r>
              <a:rPr lang="es-CO" dirty="0" smtClean="0"/>
              <a:t>Método </a:t>
            </a:r>
            <a:r>
              <a:rPr lang="es-CO" dirty="0" err="1" smtClean="0"/>
              <a:t>génerico</a:t>
            </a:r>
            <a:r>
              <a:rPr lang="es-CO" dirty="0" smtClean="0"/>
              <a:t>.</a:t>
            </a:r>
          </a:p>
          <a:p>
            <a:endParaRPr lang="es-CO" dirty="0" smtClean="0"/>
          </a:p>
          <a:p>
            <a:endParaRPr lang="es-CO" dirty="0" smtClean="0"/>
          </a:p>
          <a:p>
            <a:endParaRPr lang="es-CO" dirty="0" smtClean="0"/>
          </a:p>
          <a:p>
            <a:r>
              <a:rPr lang="es-CO" dirty="0" smtClean="0"/>
              <a:t>Puede usarse así:</a:t>
            </a:r>
          </a:p>
          <a:p>
            <a:endParaRPr lang="es-CO" dirty="0" smtClean="0"/>
          </a:p>
          <a:p>
            <a:endParaRPr lang="es-CO" dirty="0" smtClean="0"/>
          </a:p>
          <a:p>
            <a:r>
              <a:rPr lang="es-CO" dirty="0" smtClean="0"/>
              <a:t>O de esta otra forma:</a:t>
            </a:r>
            <a:endParaRPr lang="es-CO" dirty="0"/>
          </a:p>
        </p:txBody>
      </p:sp>
      <p:sp>
        <p:nvSpPr>
          <p:cNvPr id="23553" name="Rectangle 1"/>
          <p:cNvSpPr>
            <a:spLocks noChangeArrowheads="1"/>
          </p:cNvSpPr>
          <p:nvPr/>
        </p:nvSpPr>
        <p:spPr bwMode="auto">
          <a:xfrm>
            <a:off x="971600" y="1772816"/>
            <a:ext cx="4320480" cy="1554272"/>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void</a:t>
            </a:r>
            <a:r>
              <a:rPr kumimoji="0" lang="cs-CZ"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Swap&lt;T&gt;</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cs-CZ"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cs-CZ" sz="1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ref</a:t>
            </a:r>
            <a:r>
              <a:rPr kumimoji="0" lang="cs-CZ"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T left, </a:t>
            </a:r>
            <a:r>
              <a:rPr kumimoji="0" lang="cs-CZ" sz="1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ref</a:t>
            </a:r>
            <a:r>
              <a:rPr kumimoji="0" lang="cs-CZ"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T right)</a:t>
            </a:r>
            <a:endPar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endPar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400" b="1" dirty="0" smtClean="0">
                <a:latin typeface="Courier New" pitchFamily="49" charset="0"/>
                <a:ea typeface="Times New Roman" pitchFamily="18" charset="0"/>
                <a:cs typeface="Courier New" pitchFamily="49" charset="0"/>
              </a:rPr>
              <a:t>   </a:t>
            </a:r>
            <a:r>
              <a:rPr kumimoji="0" lang="cs-CZ"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T temp;   </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r>
            <a:b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cs-CZ"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temp = left;   </a:t>
            </a:r>
            <a:endPar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400" b="1" dirty="0" smtClean="0">
                <a:latin typeface="Courier New" pitchFamily="49" charset="0"/>
                <a:ea typeface="Times New Roman" pitchFamily="18" charset="0"/>
                <a:cs typeface="Courier New" pitchFamily="49" charset="0"/>
              </a:rPr>
              <a:t>   </a:t>
            </a:r>
            <a:r>
              <a:rPr kumimoji="0" lang="cs-CZ"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left = right;   </a:t>
            </a:r>
            <a:endPar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400" b="1" dirty="0" smtClean="0">
                <a:latin typeface="Courier New" pitchFamily="49" charset="0"/>
                <a:ea typeface="Times New Roman" pitchFamily="18" charset="0"/>
                <a:cs typeface="Courier New" pitchFamily="49" charset="0"/>
              </a:rPr>
              <a:t>   </a:t>
            </a:r>
            <a:r>
              <a:rPr kumimoji="0" lang="cs-CZ"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right = temp;</a:t>
            </a:r>
            <a:endPar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s-CO" sz="1400" b="1" i="0" u="none" strike="noStrike" cap="none" normalizeH="0" baseline="0" dirty="0" smtClean="0">
                <a:ln>
                  <a:noFill/>
                </a:ln>
                <a:solidFill>
                  <a:schemeClr val="tx1"/>
                </a:solidFill>
                <a:effectLst/>
                <a:latin typeface="Courier New" pitchFamily="49" charset="0"/>
                <a:cs typeface="Courier New" pitchFamily="49" charset="0"/>
              </a:rPr>
              <a:t> </a:t>
            </a:r>
          </a:p>
        </p:txBody>
      </p:sp>
      <p:sp>
        <p:nvSpPr>
          <p:cNvPr id="23554" name="Rectangle 2"/>
          <p:cNvSpPr>
            <a:spLocks noChangeArrowheads="1"/>
          </p:cNvSpPr>
          <p:nvPr/>
        </p:nvSpPr>
        <p:spPr bwMode="auto">
          <a:xfrm>
            <a:off x="971600" y="4041359"/>
            <a:ext cx="2520280" cy="1123384"/>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int</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 = 2;</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int</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b = 3;</a:t>
            </a:r>
          </a:p>
          <a:p>
            <a:pPr marL="0" marR="0" lvl="0" indent="0" algn="l" defTabSz="914400" rtl="0" eaLnBrk="1" fontAlgn="base" latinLnBrk="0" hangingPunct="1">
              <a:lnSpc>
                <a:spcPct val="100000"/>
              </a:lnSpc>
              <a:spcBef>
                <a:spcPct val="0"/>
              </a:spcBef>
              <a:spcAft>
                <a:spcPct val="0"/>
              </a:spcAft>
              <a:buClrTx/>
              <a:buSzTx/>
              <a:buFontTx/>
              <a:buNone/>
              <a:tabLst/>
            </a:pPr>
            <a:endParaRPr lang="en-US" sz="1400" b="1" dirty="0" smtClean="0">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400" b="1" dirty="0" smtClean="0">
                <a:solidFill>
                  <a:srgbClr val="008000"/>
                </a:solidFill>
                <a:latin typeface="Courier New" pitchFamily="49" charset="0"/>
                <a:ea typeface="Times New Roman" pitchFamily="18" charset="0"/>
                <a:cs typeface="Courier New" pitchFamily="49" charset="0"/>
              </a:rPr>
              <a:t>// </a:t>
            </a:r>
            <a:r>
              <a:rPr lang="en-US" sz="1400" b="1" dirty="0" err="1" smtClean="0">
                <a:solidFill>
                  <a:srgbClr val="008000"/>
                </a:solidFill>
                <a:latin typeface="Courier New" pitchFamily="49" charset="0"/>
                <a:ea typeface="Times New Roman" pitchFamily="18" charset="0"/>
                <a:cs typeface="Courier New" pitchFamily="49" charset="0"/>
              </a:rPr>
              <a:t>Llamar</a:t>
            </a:r>
            <a:r>
              <a:rPr lang="en-US" sz="1400" b="1" dirty="0" smtClean="0">
                <a:solidFill>
                  <a:srgbClr val="008000"/>
                </a:solidFill>
                <a:latin typeface="Courier New" pitchFamily="49" charset="0"/>
                <a:ea typeface="Times New Roman" pitchFamily="18" charset="0"/>
                <a:cs typeface="Courier New" pitchFamily="49" charset="0"/>
              </a:rPr>
              <a:t> al </a:t>
            </a:r>
            <a:r>
              <a:rPr lang="en-US" sz="1400" b="1" dirty="0" err="1" smtClean="0">
                <a:solidFill>
                  <a:srgbClr val="008000"/>
                </a:solidFill>
                <a:latin typeface="Courier New" pitchFamily="49" charset="0"/>
                <a:ea typeface="Times New Roman" pitchFamily="18" charset="0"/>
                <a:cs typeface="Courier New" pitchFamily="49" charset="0"/>
              </a:rPr>
              <a:t>metodo</a:t>
            </a:r>
            <a:endParaRPr lang="en-US" sz="1400" b="1" dirty="0" smtClean="0">
              <a:solidFill>
                <a:srgbClr val="008000"/>
              </a:solidFill>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Swap&lt;</a:t>
            </a:r>
            <a:r>
              <a:rPr kumimoji="0" lang="en-US" sz="1400"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int</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&gt;(</a:t>
            </a:r>
            <a:r>
              <a:rPr kumimoji="0" lang="en-US"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a,b</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s-CO" sz="1400" b="1" i="0" u="none" strike="noStrike" cap="none" normalizeH="0" baseline="0" dirty="0" smtClean="0">
                <a:ln>
                  <a:noFill/>
                </a:ln>
                <a:solidFill>
                  <a:schemeClr val="tx1"/>
                </a:solidFill>
                <a:effectLst/>
                <a:latin typeface="Courier New" pitchFamily="49" charset="0"/>
                <a:cs typeface="Courier New" pitchFamily="49" charset="0"/>
              </a:rPr>
              <a:t> </a:t>
            </a:r>
          </a:p>
        </p:txBody>
      </p:sp>
      <p:sp>
        <p:nvSpPr>
          <p:cNvPr id="6" name="Rectangle 5"/>
          <p:cNvSpPr/>
          <p:nvPr/>
        </p:nvSpPr>
        <p:spPr>
          <a:xfrm>
            <a:off x="899592" y="5877272"/>
            <a:ext cx="2448272" cy="523220"/>
          </a:xfrm>
          <a:prstGeom prst="rect">
            <a:avLst/>
          </a:prstGeom>
        </p:spPr>
        <p:txBody>
          <a:bodyPr wrap="square">
            <a:spAutoFit/>
          </a:bodyPr>
          <a:lstStyle/>
          <a:p>
            <a:pPr lvl="0" fontAlgn="base">
              <a:spcBef>
                <a:spcPct val="0"/>
              </a:spcBef>
              <a:spcAft>
                <a:spcPct val="0"/>
              </a:spcAft>
            </a:pPr>
            <a:r>
              <a:rPr lang="en-US" sz="1400" b="1" dirty="0" smtClean="0">
                <a:solidFill>
                  <a:srgbClr val="008000"/>
                </a:solidFill>
                <a:latin typeface="Courier New" pitchFamily="49" charset="0"/>
                <a:ea typeface="Times New Roman" pitchFamily="18" charset="0"/>
                <a:cs typeface="Courier New" pitchFamily="49" charset="0"/>
              </a:rPr>
              <a:t>// </a:t>
            </a:r>
            <a:r>
              <a:rPr lang="en-US" sz="1400" b="1" dirty="0" err="1" smtClean="0">
                <a:solidFill>
                  <a:srgbClr val="008000"/>
                </a:solidFill>
                <a:latin typeface="Courier New" pitchFamily="49" charset="0"/>
                <a:ea typeface="Times New Roman" pitchFamily="18" charset="0"/>
                <a:cs typeface="Courier New" pitchFamily="49" charset="0"/>
              </a:rPr>
              <a:t>Llamar</a:t>
            </a:r>
            <a:r>
              <a:rPr lang="en-US" sz="1400" b="1" dirty="0" smtClean="0">
                <a:solidFill>
                  <a:srgbClr val="008000"/>
                </a:solidFill>
                <a:latin typeface="Courier New" pitchFamily="49" charset="0"/>
                <a:ea typeface="Times New Roman" pitchFamily="18" charset="0"/>
                <a:cs typeface="Courier New" pitchFamily="49" charset="0"/>
              </a:rPr>
              <a:t> al </a:t>
            </a:r>
            <a:r>
              <a:rPr lang="en-US" sz="1400" b="1" dirty="0" err="1" smtClean="0">
                <a:solidFill>
                  <a:srgbClr val="008000"/>
                </a:solidFill>
                <a:latin typeface="Courier New" pitchFamily="49" charset="0"/>
                <a:ea typeface="Times New Roman" pitchFamily="18" charset="0"/>
                <a:cs typeface="Courier New" pitchFamily="49" charset="0"/>
              </a:rPr>
              <a:t>metodo</a:t>
            </a:r>
            <a:endParaRPr lang="en-US" sz="1400" b="1" dirty="0" smtClean="0">
              <a:solidFill>
                <a:srgbClr val="008000"/>
              </a:solidFill>
              <a:latin typeface="Courier New" pitchFamily="49" charset="0"/>
              <a:ea typeface="Times New Roman" pitchFamily="18" charset="0"/>
              <a:cs typeface="Courier New" pitchFamily="49" charset="0"/>
            </a:endParaRPr>
          </a:p>
          <a:p>
            <a:pPr lvl="0" fontAlgn="base">
              <a:spcBef>
                <a:spcPct val="0"/>
              </a:spcBef>
              <a:spcAft>
                <a:spcPct val="0"/>
              </a:spcAft>
            </a:pPr>
            <a:r>
              <a:rPr lang="en-US" sz="1400" b="1" dirty="0" smtClean="0">
                <a:latin typeface="Courier New" pitchFamily="49" charset="0"/>
                <a:ea typeface="Times New Roman" pitchFamily="18" charset="0"/>
                <a:cs typeface="Courier New" pitchFamily="49" charset="0"/>
              </a:rPr>
              <a:t>Swap(</a:t>
            </a:r>
            <a:r>
              <a:rPr lang="en-US" sz="1400" b="1" dirty="0" err="1" smtClean="0">
                <a:latin typeface="Courier New" pitchFamily="49" charset="0"/>
                <a:ea typeface="Times New Roman" pitchFamily="18" charset="0"/>
                <a:cs typeface="Courier New" pitchFamily="49" charset="0"/>
              </a:rPr>
              <a:t>a,b</a:t>
            </a:r>
            <a:r>
              <a:rPr lang="en-US" sz="1400" b="1" dirty="0" smtClean="0">
                <a:latin typeface="Courier New" pitchFamily="49" charset="0"/>
                <a:ea typeface="Times New Roman" pitchFamily="18" charset="0"/>
                <a:cs typeface="Courier New" pitchFamily="49" charset="0"/>
              </a:rPr>
              <a:t>);</a:t>
            </a:r>
            <a:r>
              <a:rPr lang="es-CO" sz="1400" b="1" dirty="0" smtClean="0">
                <a:latin typeface="Courier New" pitchFamily="49" charset="0"/>
                <a:cs typeface="Courier New"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smtClean="0"/>
              <a:t>Gen</a:t>
            </a:r>
            <a:r>
              <a:rPr lang="en-US" smtClean="0"/>
              <a:t>é</a:t>
            </a:r>
            <a:r>
              <a:rPr lang="es-CO" smtClean="0"/>
              <a:t>ricos</a:t>
            </a:r>
            <a:endParaRPr lang="es-CO"/>
          </a:p>
        </p:txBody>
      </p:sp>
      <p:sp>
        <p:nvSpPr>
          <p:cNvPr id="3" name="Content Placeholder 2"/>
          <p:cNvSpPr>
            <a:spLocks noGrp="1"/>
          </p:cNvSpPr>
          <p:nvPr>
            <p:ph idx="1"/>
          </p:nvPr>
        </p:nvSpPr>
        <p:spPr/>
        <p:txBody>
          <a:bodyPr/>
          <a:lstStyle/>
          <a:p>
            <a:r>
              <a:rPr lang="es-CO" smtClean="0"/>
              <a:t>Uso</a:t>
            </a:r>
          </a:p>
          <a:p>
            <a:pPr lvl="1"/>
            <a:r>
              <a:rPr lang="es-CO" smtClean="0"/>
              <a:t>Creamos una lista normal usando </a:t>
            </a:r>
            <a:r>
              <a:rPr lang="es-CO" b="1" err="1" smtClean="0"/>
              <a:t>ArrayList</a:t>
            </a:r>
            <a:endParaRPr lang="es-CO" b="1" smtClean="0"/>
          </a:p>
          <a:p>
            <a:pPr lvl="1"/>
            <a:endParaRPr lang="en-US" b="1" smtClean="0"/>
          </a:p>
          <a:p>
            <a:pPr lvl="1"/>
            <a:endParaRPr lang="en-US" b="1" smtClean="0"/>
          </a:p>
          <a:p>
            <a:pPr lvl="1"/>
            <a:endParaRPr lang="en-US" b="1" smtClean="0"/>
          </a:p>
          <a:p>
            <a:pPr lvl="1"/>
            <a:endParaRPr lang="en-US" b="1" smtClean="0"/>
          </a:p>
          <a:p>
            <a:pPr lvl="1"/>
            <a:endParaRPr lang="en-US" b="1" smtClean="0"/>
          </a:p>
          <a:p>
            <a:pPr lvl="1"/>
            <a:r>
              <a:rPr lang="es-CO" smtClean="0"/>
              <a:t>Creamos la lista usando genéricos</a:t>
            </a:r>
          </a:p>
        </p:txBody>
      </p:sp>
      <p:sp>
        <p:nvSpPr>
          <p:cNvPr id="24577" name="Rectangle 1"/>
          <p:cNvSpPr>
            <a:spLocks noChangeArrowheads="1"/>
          </p:cNvSpPr>
          <p:nvPr/>
        </p:nvSpPr>
        <p:spPr bwMode="auto">
          <a:xfrm>
            <a:off x="1331640" y="2276872"/>
            <a:ext cx="5616624" cy="2631490"/>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CO" sz="1200" b="1"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Crear la lista.</a:t>
            </a:r>
          </a:p>
          <a:p>
            <a:pPr marL="0" marR="0" lvl="0" indent="0" algn="l" defTabSz="914400" rtl="0" eaLnBrk="1" fontAlgn="base" latinLnBrk="0" hangingPunct="1">
              <a:lnSpc>
                <a:spcPct val="100000"/>
              </a:lnSpc>
              <a:spcBef>
                <a:spcPct val="0"/>
              </a:spcBef>
              <a:spcAft>
                <a:spcPct val="0"/>
              </a:spcAft>
              <a:buClrTx/>
              <a:buSzTx/>
              <a:buFontTx/>
              <a:buNone/>
              <a:tabLst/>
            </a:pPr>
            <a:r>
              <a:rPr kumimoji="0" lang="es-CO" sz="1200" b="1" i="0" u="none" strike="noStrike" cap="none" normalizeH="0" baseline="0" dirty="0" err="1" smtClean="0">
                <a:ln>
                  <a:noFill/>
                </a:ln>
                <a:solidFill>
                  <a:srgbClr val="008080"/>
                </a:solidFill>
                <a:effectLst/>
                <a:latin typeface="Courier New" pitchFamily="49" charset="0"/>
                <a:ea typeface="Times New Roman" pitchFamily="18" charset="0"/>
                <a:cs typeface="Courier New" pitchFamily="49" charset="0"/>
              </a:rPr>
              <a:t>ArrayList</a:t>
            </a:r>
            <a:r>
              <a:rPr kumimoji="0" lang="es-CO" sz="12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CO" sz="12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list</a:t>
            </a:r>
            <a:r>
              <a:rPr kumimoji="0" lang="es-CO" sz="12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a:t>
            </a:r>
            <a:r>
              <a:rPr kumimoji="0" lang="es-CO" sz="12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new</a:t>
            </a:r>
            <a:r>
              <a:rPr kumimoji="0" lang="es-CO" sz="12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CO" sz="1200" b="1" i="0" u="none" strike="noStrike" cap="none" normalizeH="0" baseline="0" dirty="0" err="1" smtClean="0">
                <a:ln>
                  <a:noFill/>
                </a:ln>
                <a:solidFill>
                  <a:srgbClr val="008080"/>
                </a:solidFill>
                <a:effectLst/>
                <a:latin typeface="Courier New" pitchFamily="49" charset="0"/>
                <a:ea typeface="Times New Roman" pitchFamily="18" charset="0"/>
                <a:cs typeface="Courier New" pitchFamily="49" charset="0"/>
              </a:rPr>
              <a:t>ArrayList</a:t>
            </a:r>
            <a:r>
              <a:rPr kumimoji="0" lang="es-CO" sz="12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s-CO" sz="1200" b="1"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Adicionar un entero a la lista.</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list.Add</a:t>
            </a:r>
            <a:r>
              <a:rPr kumimoji="0" lang="en-US" sz="12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(3);</a:t>
            </a:r>
          </a:p>
          <a:p>
            <a:pPr marL="0" marR="0" lvl="0" indent="0" algn="l" defTabSz="914400" rtl="0" eaLnBrk="1" fontAlgn="base" latinLnBrk="0" hangingPunct="1">
              <a:lnSpc>
                <a:spcPct val="100000"/>
              </a:lnSpc>
              <a:spcBef>
                <a:spcPct val="0"/>
              </a:spcBef>
              <a:spcAft>
                <a:spcPct val="0"/>
              </a:spcAft>
              <a:buClrTx/>
              <a:buSzTx/>
              <a:buFontTx/>
              <a:buNone/>
              <a:tabLst/>
            </a:pPr>
            <a:r>
              <a:rPr kumimoji="0" lang="es-CO" sz="1200" b="1"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Adicionar una cadena a la lista.</a:t>
            </a:r>
          </a:p>
          <a:p>
            <a:pPr marL="0" marR="0" lvl="0" indent="0" algn="l" defTabSz="914400" rtl="0" eaLnBrk="1" fontAlgn="base" latinLnBrk="0" hangingPunct="1">
              <a:lnSpc>
                <a:spcPct val="100000"/>
              </a:lnSpc>
              <a:spcBef>
                <a:spcPct val="0"/>
              </a:spcBef>
              <a:spcAft>
                <a:spcPct val="0"/>
              </a:spcAft>
              <a:buClrTx/>
              <a:buSzTx/>
              <a:buFontTx/>
              <a:buNone/>
              <a:tabLst/>
            </a:pPr>
            <a:r>
              <a:rPr lang="es-CO" sz="1200" b="1" dirty="0" smtClean="0">
                <a:solidFill>
                  <a:srgbClr val="008000"/>
                </a:solidFill>
                <a:latin typeface="Courier New" pitchFamily="49" charset="0"/>
                <a:ea typeface="Times New Roman" pitchFamily="18" charset="0"/>
                <a:cs typeface="Courier New" pitchFamily="49" charset="0"/>
              </a:rPr>
              <a:t>// </a:t>
            </a:r>
            <a:r>
              <a:rPr kumimoji="0" lang="es-CO" sz="1200" b="1"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Esta operación compila pero causa error luego</a:t>
            </a:r>
          </a:p>
          <a:p>
            <a:pPr marL="0" marR="0" lvl="0" indent="0" algn="l" defTabSz="914400" rtl="0" eaLnBrk="1" fontAlgn="base" latinLnBrk="0" hangingPunct="1">
              <a:lnSpc>
                <a:spcPct val="100000"/>
              </a:lnSpc>
              <a:spcBef>
                <a:spcPct val="0"/>
              </a:spcBef>
              <a:spcAft>
                <a:spcPct val="0"/>
              </a:spcAft>
              <a:buClrTx/>
              <a:buSzTx/>
              <a:buFontTx/>
              <a:buNone/>
              <a:tabLst/>
            </a:pPr>
            <a:r>
              <a:rPr kumimoji="0" lang="es-CO" sz="12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list.Add</a:t>
            </a:r>
            <a:r>
              <a:rPr kumimoji="0" lang="es-CO" sz="12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s-CO" sz="1200" b="1" i="0" u="none" strike="noStrike" cap="none" normalizeH="0" baseline="0" dirty="0" smtClean="0">
                <a:ln>
                  <a:noFill/>
                </a:ln>
                <a:solidFill>
                  <a:srgbClr val="A31515"/>
                </a:solidFill>
                <a:effectLst/>
                <a:latin typeface="Courier New" pitchFamily="49" charset="0"/>
                <a:ea typeface="Times New Roman" pitchFamily="18" charset="0"/>
                <a:cs typeface="Courier New" pitchFamily="49" charset="0"/>
              </a:rPr>
              <a:t>"Esta lloviendo en </a:t>
            </a:r>
            <a:r>
              <a:rPr kumimoji="0" lang="es-CO" sz="1200" b="1" i="0" u="none" strike="noStrike" cap="none" normalizeH="0" baseline="0" dirty="0" err="1" smtClean="0">
                <a:ln>
                  <a:noFill/>
                </a:ln>
                <a:solidFill>
                  <a:srgbClr val="A31515"/>
                </a:solidFill>
                <a:effectLst/>
                <a:latin typeface="Courier New" pitchFamily="49" charset="0"/>
                <a:ea typeface="Times New Roman" pitchFamily="18" charset="0"/>
                <a:cs typeface="Courier New" pitchFamily="49" charset="0"/>
              </a:rPr>
              <a:t>Redmond</a:t>
            </a:r>
            <a:r>
              <a:rPr kumimoji="0" lang="es-CO" sz="1200" b="1" i="0" u="none" strike="noStrike" cap="none" normalizeH="0" baseline="0" dirty="0" smtClean="0">
                <a:ln>
                  <a:noFill/>
                </a:ln>
                <a:solidFill>
                  <a:srgbClr val="A31515"/>
                </a:solidFill>
                <a:effectLst/>
                <a:latin typeface="Courier New" pitchFamily="49" charset="0"/>
                <a:ea typeface="Times New Roman" pitchFamily="18" charset="0"/>
                <a:cs typeface="Courier New" pitchFamily="49" charset="0"/>
              </a:rPr>
              <a:t>."</a:t>
            </a:r>
            <a:r>
              <a:rPr kumimoji="0" lang="es-CO" sz="12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s-CO" sz="1200" b="1" dirty="0" smtClean="0">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int</a:t>
            </a:r>
            <a:r>
              <a:rPr kumimoji="0" lang="en-US" sz="12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t = 0;</a:t>
            </a:r>
          </a:p>
          <a:p>
            <a:pPr marL="0" marR="0" lvl="0" indent="0" algn="l" defTabSz="914400" rtl="0" eaLnBrk="1" fontAlgn="base" latinLnBrk="0" hangingPunct="1">
              <a:lnSpc>
                <a:spcPct val="100000"/>
              </a:lnSpc>
              <a:spcBef>
                <a:spcPct val="0"/>
              </a:spcBef>
              <a:spcAft>
                <a:spcPct val="0"/>
              </a:spcAft>
              <a:buClrTx/>
              <a:buSzTx/>
              <a:buFontTx/>
              <a:buNone/>
              <a:tabLst/>
            </a:pPr>
            <a:r>
              <a:rPr kumimoji="0" lang="es-CO" sz="1200" b="1"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Esto causa una excepción de tipo invalid</a:t>
            </a:r>
            <a:r>
              <a:rPr lang="es-CO" sz="1200" b="1" dirty="0" smtClean="0">
                <a:solidFill>
                  <a:srgbClr val="008000"/>
                </a:solidFill>
                <a:latin typeface="Courier New" pitchFamily="49" charset="0"/>
                <a:ea typeface="Times New Roman" pitchFamily="18" charset="0"/>
                <a:cs typeface="Courier New" pitchFamily="49" charset="0"/>
              </a:rPr>
              <a:t>o</a:t>
            </a:r>
            <a:endParaRPr kumimoji="0" lang="es-CO" sz="1200" b="1"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foreach</a:t>
            </a:r>
            <a:r>
              <a:rPr kumimoji="0" lang="en-US" sz="12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200"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int</a:t>
            </a:r>
            <a:r>
              <a:rPr kumimoji="0" lang="en-US" sz="12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x </a:t>
            </a:r>
            <a:r>
              <a:rPr kumimoji="0" lang="en-US" sz="12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in</a:t>
            </a:r>
            <a:r>
              <a:rPr kumimoji="0" lang="en-US" sz="12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list)</a:t>
            </a:r>
          </a:p>
          <a:p>
            <a:pPr marL="0" marR="0" lvl="0" indent="0" algn="l" defTabSz="914400" rtl="0" eaLnBrk="1" fontAlgn="base" latinLnBrk="0" hangingPunct="1">
              <a:lnSpc>
                <a:spcPct val="100000"/>
              </a:lnSpc>
              <a:spcBef>
                <a:spcPct val="0"/>
              </a:spcBef>
              <a:spcAft>
                <a:spcPct val="0"/>
              </a:spcAft>
              <a:buClrTx/>
              <a:buSzTx/>
              <a:buFontTx/>
              <a:buNone/>
              <a:tabLst/>
            </a:pPr>
            <a:r>
              <a:rPr kumimoji="0" lang="es-CO" sz="12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s-CO" sz="1200" b="1" dirty="0" smtClean="0">
                <a:latin typeface="Courier New" pitchFamily="49" charset="0"/>
                <a:ea typeface="Times New Roman" pitchFamily="18" charset="0"/>
                <a:cs typeface="Courier New" pitchFamily="49" charset="0"/>
              </a:rPr>
              <a:t>   </a:t>
            </a:r>
            <a:r>
              <a:rPr kumimoji="0" lang="es-CO" sz="12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t += x;</a:t>
            </a:r>
          </a:p>
          <a:p>
            <a:pPr marL="0" marR="0" lvl="0" indent="0" algn="l" defTabSz="914400" rtl="0" eaLnBrk="1" fontAlgn="base" latinLnBrk="0" hangingPunct="1">
              <a:lnSpc>
                <a:spcPct val="100000"/>
              </a:lnSpc>
              <a:spcBef>
                <a:spcPct val="0"/>
              </a:spcBef>
              <a:spcAft>
                <a:spcPct val="0"/>
              </a:spcAft>
              <a:buClrTx/>
              <a:buSzTx/>
              <a:buFontTx/>
              <a:buNone/>
              <a:tabLst/>
            </a:pPr>
            <a:r>
              <a:rPr kumimoji="0" lang="es-CO" sz="12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s-CO" sz="1200" b="1" i="0" u="none" strike="noStrike" cap="none" normalizeH="0" baseline="0" dirty="0" smtClean="0">
                <a:ln>
                  <a:noFill/>
                </a:ln>
                <a:solidFill>
                  <a:schemeClr val="tx1"/>
                </a:solidFill>
                <a:effectLst/>
                <a:latin typeface="Courier New" pitchFamily="49" charset="0"/>
                <a:cs typeface="Courier New" pitchFamily="49" charset="0"/>
              </a:rPr>
              <a:t> </a:t>
            </a:r>
          </a:p>
        </p:txBody>
      </p:sp>
      <p:sp>
        <p:nvSpPr>
          <p:cNvPr id="24578" name="Rectangle 2"/>
          <p:cNvSpPr>
            <a:spLocks noChangeArrowheads="1"/>
          </p:cNvSpPr>
          <p:nvPr/>
        </p:nvSpPr>
        <p:spPr bwMode="auto">
          <a:xfrm>
            <a:off x="1331640" y="5341858"/>
            <a:ext cx="6624736" cy="1154162"/>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a:t>
            </a:r>
            <a:r>
              <a:rPr kumimoji="0" lang="en-US" sz="1200" b="1" i="0" u="none" strike="noStrike" cap="none" normalizeH="0" baseline="0" dirty="0" err="1" smtClean="0">
                <a:ln>
                  <a:noFill/>
                </a:ln>
                <a:solidFill>
                  <a:srgbClr val="008000"/>
                </a:solidFill>
                <a:effectLst/>
                <a:latin typeface="Courier New" pitchFamily="49" charset="0"/>
                <a:ea typeface="Times New Roman" pitchFamily="18" charset="0"/>
                <a:cs typeface="Courier New" pitchFamily="49" charset="0"/>
              </a:rPr>
              <a:t>Crear</a:t>
            </a:r>
            <a:r>
              <a:rPr kumimoji="0" lang="en-US" sz="1200" b="1"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a:t>
            </a:r>
            <a:r>
              <a:rPr kumimoji="0" lang="en-US" sz="1200" b="1" i="0" u="none" strike="noStrike" cap="none" normalizeH="0" baseline="0" dirty="0" err="1" smtClean="0">
                <a:ln>
                  <a:noFill/>
                </a:ln>
                <a:solidFill>
                  <a:srgbClr val="008000"/>
                </a:solidFill>
                <a:effectLst/>
                <a:latin typeface="Courier New" pitchFamily="49" charset="0"/>
                <a:ea typeface="Times New Roman" pitchFamily="18" charset="0"/>
                <a:cs typeface="Courier New" pitchFamily="49" charset="0"/>
              </a:rPr>
              <a:t>una</a:t>
            </a:r>
            <a:r>
              <a:rPr kumimoji="0" lang="en-US" sz="1200" b="1"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a:t>
            </a:r>
            <a:r>
              <a:rPr kumimoji="0" lang="en-US" sz="1200" b="1" i="0" u="none" strike="noStrike" cap="none" normalizeH="0" baseline="0" dirty="0" err="1" smtClean="0">
                <a:ln>
                  <a:noFill/>
                </a:ln>
                <a:solidFill>
                  <a:srgbClr val="008000"/>
                </a:solidFill>
                <a:effectLst/>
                <a:latin typeface="Courier New" pitchFamily="49" charset="0"/>
                <a:ea typeface="Times New Roman" pitchFamily="18" charset="0"/>
                <a:cs typeface="Courier New" pitchFamily="49" charset="0"/>
              </a:rPr>
              <a:t>lista</a:t>
            </a:r>
            <a:r>
              <a:rPr kumimoji="0" lang="en-US" sz="1200" b="1"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de </a:t>
            </a:r>
            <a:r>
              <a:rPr kumimoji="0" lang="en-US" sz="1200" b="1" i="0" u="none" strike="noStrike" cap="none" normalizeH="0" baseline="0" dirty="0" err="1" smtClean="0">
                <a:ln>
                  <a:noFill/>
                </a:ln>
                <a:solidFill>
                  <a:srgbClr val="008000"/>
                </a:solidFill>
                <a:effectLst/>
                <a:latin typeface="Courier New" pitchFamily="49" charset="0"/>
                <a:ea typeface="Times New Roman" pitchFamily="18" charset="0"/>
                <a:cs typeface="Courier New" pitchFamily="49" charset="0"/>
              </a:rPr>
              <a:t>enteros</a:t>
            </a:r>
            <a:endParaRPr kumimoji="0" lang="en-US" sz="1200" b="1"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List&lt;</a:t>
            </a:r>
            <a:r>
              <a:rPr kumimoji="0" lang="en-US" sz="1200"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int</a:t>
            </a:r>
            <a:r>
              <a:rPr kumimoji="0" lang="en-US" sz="12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&gt; list1 = </a:t>
            </a:r>
            <a:r>
              <a:rPr kumimoji="0" lang="en-US" sz="12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new</a:t>
            </a:r>
            <a:r>
              <a:rPr kumimoji="0" lang="en-US" sz="12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List&lt;</a:t>
            </a:r>
            <a:r>
              <a:rPr kumimoji="0" lang="en-US" sz="1200"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int</a:t>
            </a:r>
            <a:r>
              <a:rPr kumimoji="0" lang="en-US" sz="12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a:t>
            </a:r>
            <a:r>
              <a:rPr kumimoji="0" lang="en-US" sz="1200" b="1" i="0" u="none" strike="noStrike" cap="none" normalizeH="0" baseline="0" dirty="0" err="1" smtClean="0">
                <a:ln>
                  <a:noFill/>
                </a:ln>
                <a:solidFill>
                  <a:srgbClr val="008000"/>
                </a:solidFill>
                <a:effectLst/>
                <a:latin typeface="Courier New" pitchFamily="49" charset="0"/>
                <a:ea typeface="Times New Roman" pitchFamily="18" charset="0"/>
                <a:cs typeface="Courier New" pitchFamily="49" charset="0"/>
              </a:rPr>
              <a:t>Adicionar</a:t>
            </a:r>
            <a:r>
              <a:rPr kumimoji="0" lang="en-US" sz="1200" b="1"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un valor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list1.Add(3);</a:t>
            </a:r>
          </a:p>
          <a:p>
            <a:pPr marL="0" marR="0" lvl="0" indent="0" algn="l" defTabSz="914400" rtl="0" eaLnBrk="1" fontAlgn="base" latinLnBrk="0" hangingPunct="1">
              <a:lnSpc>
                <a:spcPct val="100000"/>
              </a:lnSpc>
              <a:spcBef>
                <a:spcPct val="0"/>
              </a:spcBef>
              <a:spcAft>
                <a:spcPct val="0"/>
              </a:spcAft>
              <a:buClrTx/>
              <a:buSzTx/>
              <a:buFontTx/>
              <a:buNone/>
              <a:tabLst/>
            </a:pPr>
            <a:r>
              <a:rPr kumimoji="0" lang="es-CO" sz="1200" b="1"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Intentar adicionar una cadena (Esto genera error de compilación) // list1.Add("Esta lloviendo en </a:t>
            </a:r>
            <a:r>
              <a:rPr kumimoji="0" lang="es-CO" sz="1200" b="1" i="0" u="none" strike="noStrike" cap="none" normalizeH="0" baseline="0" dirty="0" err="1" smtClean="0">
                <a:ln>
                  <a:noFill/>
                </a:ln>
                <a:solidFill>
                  <a:srgbClr val="008000"/>
                </a:solidFill>
                <a:effectLst/>
                <a:latin typeface="Courier New" pitchFamily="49" charset="0"/>
                <a:ea typeface="Times New Roman" pitchFamily="18" charset="0"/>
                <a:cs typeface="Courier New" pitchFamily="49" charset="0"/>
              </a:rPr>
              <a:t>Redmond</a:t>
            </a:r>
            <a:r>
              <a:rPr kumimoji="0" lang="es-CO" sz="1200" b="1"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a:t>
            </a:r>
            <a:r>
              <a:rPr kumimoji="0" lang="es-CO" sz="1200" b="1" i="0" u="none" strike="noStrike" cap="none" normalizeH="0" baseline="0" dirty="0" smtClean="0">
                <a:ln>
                  <a:noFill/>
                </a:ln>
                <a:solidFill>
                  <a:schemeClr val="tx1"/>
                </a:solidFill>
                <a:effectLst/>
                <a:latin typeface="Courier New" pitchFamily="49" charset="0"/>
                <a:cs typeface="Courier New" pitchFamily="49" charset="0"/>
              </a:rPr>
              <a:t> </a:t>
            </a:r>
            <a:endParaRPr kumimoji="0" lang="es-CO" sz="3600" b="1" i="0" u="none" strike="noStrike" cap="none" normalizeH="0" baseline="0" dirty="0" smtClean="0">
              <a:ln>
                <a:noFill/>
              </a:ln>
              <a:solidFill>
                <a:schemeClr val="tx1"/>
              </a:solidFill>
              <a:effectLst/>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smtClean="0"/>
              <a:t>Genéricos</a:t>
            </a:r>
            <a:endParaRPr lang="es-CO"/>
          </a:p>
        </p:txBody>
      </p:sp>
      <p:sp>
        <p:nvSpPr>
          <p:cNvPr id="3" name="Content Placeholder 2"/>
          <p:cNvSpPr>
            <a:spLocks noGrp="1"/>
          </p:cNvSpPr>
          <p:nvPr>
            <p:ph idx="1"/>
          </p:nvPr>
        </p:nvSpPr>
        <p:spPr>
          <a:xfrm>
            <a:off x="467544" y="1196752"/>
            <a:ext cx="8229600" cy="5472608"/>
          </a:xfrm>
        </p:spPr>
        <p:txBody>
          <a:bodyPr>
            <a:normAutofit fontScale="77500" lnSpcReduction="20000"/>
          </a:bodyPr>
          <a:lstStyle/>
          <a:p>
            <a:r>
              <a:rPr lang="es-CO" smtClean="0"/>
              <a:t>Ventajas</a:t>
            </a:r>
          </a:p>
          <a:p>
            <a:pPr lvl="1" algn="just"/>
            <a:r>
              <a:rPr lang="es-CO" smtClean="0"/>
              <a:t>Mejoran el rendimiento.</a:t>
            </a:r>
          </a:p>
          <a:p>
            <a:pPr lvl="1" algn="just"/>
            <a:r>
              <a:rPr lang="es-CO" smtClean="0"/>
              <a:t>Código menos propenso a errores.</a:t>
            </a:r>
          </a:p>
          <a:p>
            <a:pPr lvl="1" algn="just"/>
            <a:r>
              <a:rPr lang="es-CO" smtClean="0"/>
              <a:t>Código más legible y fácil de mantener.</a:t>
            </a:r>
          </a:p>
          <a:p>
            <a:pPr lvl="1" algn="just"/>
            <a:r>
              <a:rPr lang="es-CO" smtClean="0"/>
              <a:t>Evitan crear estructuras de datos especializadas.</a:t>
            </a:r>
          </a:p>
          <a:p>
            <a:pPr lvl="1" algn="just"/>
            <a:r>
              <a:rPr lang="es-CO" smtClean="0"/>
              <a:t>Soportan el concepto de sobrecarga, polimorfismo y herencia.</a:t>
            </a:r>
          </a:p>
          <a:p>
            <a:pPr lvl="1" algn="just"/>
            <a:r>
              <a:rPr lang="es-CO" smtClean="0"/>
              <a:t>Permiten especializar el código en función del tipo de dato que se requiere.</a:t>
            </a:r>
          </a:p>
          <a:p>
            <a:pPr lvl="1" algn="just"/>
            <a:r>
              <a:rPr lang="es-CO" smtClean="0"/>
              <a:t>Evitan la utilización de conversiones de tipo (</a:t>
            </a:r>
            <a:r>
              <a:rPr lang="es-CO" err="1" smtClean="0"/>
              <a:t>cast</a:t>
            </a:r>
            <a:r>
              <a:rPr lang="es-CO" smtClean="0"/>
              <a:t>) optimizando el rendimiento del código debido a las verificaciones en tiempo de ejecución que se requieren para realizar la conversión.</a:t>
            </a:r>
          </a:p>
          <a:p>
            <a:pPr lvl="1" algn="just"/>
            <a:r>
              <a:rPr lang="es-CO" smtClean="0"/>
              <a:t>Optimizan la manipulación de variables de tipo valor en colecciones, debido a que se requieren menos operaciones de </a:t>
            </a:r>
            <a:r>
              <a:rPr lang="es-CO" err="1" smtClean="0"/>
              <a:t>boxing</a:t>
            </a:r>
            <a:r>
              <a:rPr lang="es-CO" smtClean="0"/>
              <a:t> y </a:t>
            </a:r>
            <a:r>
              <a:rPr lang="es-CO" err="1" smtClean="0"/>
              <a:t>unboxing</a:t>
            </a:r>
            <a:r>
              <a:rPr lang="es-CO" smtClean="0"/>
              <a:t>.</a:t>
            </a:r>
          </a:p>
          <a:p>
            <a:pPr lvl="1" algn="just"/>
            <a:r>
              <a:rPr lang="es-CO" smtClean="0"/>
              <a:t>Ayudan a generar código menos propenso a errores debido a que las verificaciones de tipo se hacen es en tiempo de compilación en vez de realizarlas en tiempo de ejecución.</a:t>
            </a:r>
          </a:p>
          <a:p>
            <a:endParaRPr lang="es-CO"/>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196752"/>
            <a:ext cx="8229600" cy="5472608"/>
          </a:xfrm>
        </p:spPr>
        <p:txBody>
          <a:bodyPr>
            <a:normAutofit fontScale="77500" lnSpcReduction="20000"/>
          </a:bodyPr>
          <a:lstStyle/>
          <a:p>
            <a:pPr algn="just"/>
            <a:r>
              <a:rPr lang="es-CO" smtClean="0"/>
              <a:t>Información General de los Genéricos</a:t>
            </a:r>
          </a:p>
          <a:p>
            <a:pPr lvl="1" algn="just"/>
            <a:r>
              <a:rPr lang="es-CO" smtClean="0"/>
              <a:t>Utilice los tipos genéricos para maximizar la reutilización, seguridad de tipos y rendimiento del código.</a:t>
            </a:r>
          </a:p>
          <a:p>
            <a:pPr lvl="1" algn="just"/>
            <a:r>
              <a:rPr lang="es-CO" smtClean="0"/>
              <a:t>El uso más común de genéricos es crear clases de colección.</a:t>
            </a:r>
          </a:p>
          <a:p>
            <a:pPr lvl="1" algn="just"/>
            <a:r>
              <a:rPr lang="es-CO" smtClean="0"/>
              <a:t>La biblioteca de clases de .NET Framework contiene varias nuevas clases de colección genéricas en el espacio de nombres </a:t>
            </a:r>
            <a:r>
              <a:rPr lang="es-CO" b="1" err="1" smtClean="0"/>
              <a:t>System.Collections.Generic</a:t>
            </a:r>
            <a:r>
              <a:rPr lang="es-CO" b="1" smtClean="0"/>
              <a:t>.</a:t>
            </a:r>
            <a:r>
              <a:rPr lang="es-CO" smtClean="0"/>
              <a:t> Éstas se deberían utilizar siempre que sea posible en lugar de clases como </a:t>
            </a:r>
            <a:r>
              <a:rPr lang="es-CO" b="1" err="1" smtClean="0"/>
              <a:t>ArrayList</a:t>
            </a:r>
            <a:r>
              <a:rPr lang="es-CO" smtClean="0"/>
              <a:t> en el espacio de nombres </a:t>
            </a:r>
            <a:r>
              <a:rPr lang="es-CO" b="1" err="1" smtClean="0"/>
              <a:t>System.Collections</a:t>
            </a:r>
            <a:r>
              <a:rPr lang="es-CO" smtClean="0"/>
              <a:t>.</a:t>
            </a:r>
          </a:p>
          <a:p>
            <a:pPr lvl="1" algn="just"/>
            <a:r>
              <a:rPr lang="es-CO" smtClean="0"/>
              <a:t>Puede crear sus propias interfaces, clases, métodos, eventos y delegados genéricos.</a:t>
            </a:r>
          </a:p>
          <a:p>
            <a:pPr lvl="1" algn="just"/>
            <a:r>
              <a:rPr lang="es-CO" smtClean="0"/>
              <a:t>Las clases genéricas se pueden restringir para permitir el acceso a métodos en tipos de datos determinados.</a:t>
            </a:r>
          </a:p>
          <a:p>
            <a:pPr lvl="1" algn="just"/>
            <a:r>
              <a:rPr lang="es-CO" smtClean="0"/>
              <a:t>Se puede obtener información sobre los tipos utilizados en un tipo de datos genéricos en tiempo de ejecución y mediante reflexión.</a:t>
            </a:r>
          </a:p>
          <a:p>
            <a:pPr lvl="1" algn="just"/>
            <a:endParaRPr lang="es-CO"/>
          </a:p>
        </p:txBody>
      </p:sp>
      <p:sp>
        <p:nvSpPr>
          <p:cNvPr id="4" name="Title 1"/>
          <p:cNvSpPr>
            <a:spLocks noGrp="1"/>
          </p:cNvSpPr>
          <p:nvPr>
            <p:ph type="title"/>
          </p:nvPr>
        </p:nvSpPr>
        <p:spPr/>
        <p:txBody>
          <a:bodyPr/>
          <a:lstStyle/>
          <a:p>
            <a:r>
              <a:rPr lang="es-CO" smtClean="0"/>
              <a:t>Genéricos</a:t>
            </a:r>
            <a:endParaRPr lang="es-CO"/>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Genéricos</a:t>
            </a:r>
            <a:endParaRPr lang="es-CO"/>
          </a:p>
        </p:txBody>
      </p:sp>
      <p:sp>
        <p:nvSpPr>
          <p:cNvPr id="3" name="Content Placeholder 2"/>
          <p:cNvSpPr>
            <a:spLocks noGrp="1"/>
          </p:cNvSpPr>
          <p:nvPr>
            <p:ph idx="1"/>
          </p:nvPr>
        </p:nvSpPr>
        <p:spPr/>
        <p:txBody>
          <a:bodyPr/>
          <a:lstStyle/>
          <a:p>
            <a:r>
              <a:rPr lang="es-CO" dirty="0" smtClean="0"/>
              <a:t>Recomendación</a:t>
            </a:r>
          </a:p>
          <a:p>
            <a:pPr lvl="1"/>
            <a:r>
              <a:rPr lang="es-CO" dirty="0" smtClean="0"/>
              <a:t>Utilice genéricos para la definición de listas o tipos especiales que puedan cambiar en el tiempo.</a:t>
            </a:r>
          </a:p>
          <a:p>
            <a:pPr algn="just">
              <a:buNone/>
            </a:pPr>
            <a:endParaRPr lang="es-CO" sz="2000" dirty="0" smtClean="0"/>
          </a:p>
          <a:p>
            <a:pPr algn="just">
              <a:buNone/>
            </a:pPr>
            <a:endParaRPr lang="es-CO" sz="2000" dirty="0" smtClean="0"/>
          </a:p>
          <a:p>
            <a:pPr algn="just">
              <a:buNone/>
            </a:pPr>
            <a:r>
              <a:rPr lang="es-CO" sz="2000" dirty="0" smtClean="0"/>
              <a:t>Para mayor información consulte los siguientes links:</a:t>
            </a:r>
          </a:p>
          <a:p>
            <a:pPr algn="just">
              <a:buNone/>
            </a:pPr>
            <a:r>
              <a:rPr lang="es-CO" sz="2000" dirty="0" smtClean="0">
                <a:hlinkClick r:id="rId2"/>
              </a:rPr>
              <a:t>http://www.codeproject.com/KB/cs/generics_explained.aspx</a:t>
            </a:r>
            <a:endParaRPr lang="es-CO" sz="2000" dirty="0" smtClean="0"/>
          </a:p>
          <a:p>
            <a:pPr algn="just">
              <a:buNone/>
            </a:pPr>
            <a:r>
              <a:rPr lang="es-CO" sz="2000" dirty="0" smtClean="0">
                <a:hlinkClick r:id="rId3"/>
              </a:rPr>
              <a:t>http://genericsnet.codeplex.com/</a:t>
            </a:r>
            <a:endParaRPr lang="es-CO" sz="2000" dirty="0" smtClean="0"/>
          </a:p>
          <a:p>
            <a:pPr algn="just">
              <a:buNone/>
            </a:pPr>
            <a:endParaRPr lang="es-CO" sz="2000" dirty="0" smtClean="0"/>
          </a:p>
          <a:p>
            <a:endParaRPr lang="es-CO" dirty="0"/>
          </a:p>
        </p:txBody>
      </p:sp>
      <p:pic>
        <p:nvPicPr>
          <p:cNvPr id="6" name="Picture 2" descr="D:\Documents\Mis Docs\Images\Presentaciones\Miscelaneous\stock-photo-8699441-check-mark.jpg"/>
          <p:cNvPicPr>
            <a:picLocks noChangeAspect="1" noChangeArrowheads="1"/>
          </p:cNvPicPr>
          <p:nvPr/>
        </p:nvPicPr>
        <p:blipFill>
          <a:blip r:embed="rId4" cstate="print"/>
          <a:srcRect/>
          <a:stretch>
            <a:fillRect/>
          </a:stretch>
        </p:blipFill>
        <p:spPr bwMode="auto">
          <a:xfrm>
            <a:off x="7155161" y="4869161"/>
            <a:ext cx="1988840" cy="1988840"/>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Enumeraciones</a:t>
            </a:r>
            <a:endParaRPr lang="es-CO" dirty="0"/>
          </a:p>
        </p:txBody>
      </p:sp>
      <p:sp>
        <p:nvSpPr>
          <p:cNvPr id="3" name="Content Placeholder 2"/>
          <p:cNvSpPr>
            <a:spLocks noGrp="1"/>
          </p:cNvSpPr>
          <p:nvPr>
            <p:ph idx="1"/>
          </p:nvPr>
        </p:nvSpPr>
        <p:spPr/>
        <p:txBody>
          <a:bodyPr/>
          <a:lstStyle/>
          <a:p>
            <a:pPr algn="just"/>
            <a:r>
              <a:rPr lang="es-CO" dirty="0" smtClean="0"/>
              <a:t>Una </a:t>
            </a:r>
            <a:r>
              <a:rPr lang="es-CO" b="1" dirty="0" smtClean="0">
                <a:solidFill>
                  <a:srgbClr val="0000FF"/>
                </a:solidFill>
              </a:rPr>
              <a:t>enumeración</a:t>
            </a:r>
            <a:r>
              <a:rPr lang="es-CO" dirty="0" smtClean="0"/>
              <a:t> o tipo </a:t>
            </a:r>
            <a:r>
              <a:rPr lang="es-CO" b="1" dirty="0" smtClean="0">
                <a:solidFill>
                  <a:srgbClr val="0000FF"/>
                </a:solidFill>
              </a:rPr>
              <a:t>enumerado</a:t>
            </a:r>
            <a:r>
              <a:rPr lang="es-CO" dirty="0" smtClean="0"/>
              <a:t> es un tipo especial de </a:t>
            </a:r>
            <a:r>
              <a:rPr lang="es-CO" b="1" dirty="0" smtClean="0">
                <a:solidFill>
                  <a:srgbClr val="008000"/>
                </a:solidFill>
              </a:rPr>
              <a:t>estructura</a:t>
            </a:r>
            <a:r>
              <a:rPr lang="es-CO" dirty="0" smtClean="0"/>
              <a:t> en la que los </a:t>
            </a:r>
            <a:r>
              <a:rPr lang="es-CO" b="1" dirty="0" smtClean="0">
                <a:solidFill>
                  <a:srgbClr val="FF6600"/>
                </a:solidFill>
              </a:rPr>
              <a:t>literales</a:t>
            </a:r>
            <a:r>
              <a:rPr lang="es-CO" dirty="0" smtClean="0"/>
              <a:t> que la componen </a:t>
            </a:r>
            <a:r>
              <a:rPr lang="es-CO" b="1" dirty="0" smtClean="0">
                <a:solidFill>
                  <a:srgbClr val="FF0000"/>
                </a:solidFill>
              </a:rPr>
              <a:t>definen</a:t>
            </a:r>
            <a:r>
              <a:rPr lang="es-CO" dirty="0" smtClean="0"/>
              <a:t> los </a:t>
            </a:r>
            <a:r>
              <a:rPr lang="es-CO" b="1" dirty="0" smtClean="0">
                <a:solidFill>
                  <a:srgbClr val="7030A0"/>
                </a:solidFill>
              </a:rPr>
              <a:t>valores</a:t>
            </a:r>
            <a:r>
              <a:rPr lang="es-CO" dirty="0" smtClean="0"/>
              <a:t> </a:t>
            </a:r>
            <a:r>
              <a:rPr lang="es-CO" b="1" dirty="0" smtClean="0">
                <a:solidFill>
                  <a:srgbClr val="0070C0"/>
                </a:solidFill>
              </a:rPr>
              <a:t>posibles</a:t>
            </a:r>
            <a:r>
              <a:rPr lang="es-CO" dirty="0" smtClean="0"/>
              <a:t> a </a:t>
            </a:r>
            <a:r>
              <a:rPr lang="es-CO" b="1" dirty="0" smtClean="0">
                <a:solidFill>
                  <a:srgbClr val="92D050"/>
                </a:solidFill>
              </a:rPr>
              <a:t>asignar</a:t>
            </a:r>
            <a:r>
              <a:rPr lang="es-CO" dirty="0" smtClean="0"/>
              <a:t> a una </a:t>
            </a:r>
            <a:r>
              <a:rPr lang="es-CO" b="1" dirty="0" smtClean="0">
                <a:solidFill>
                  <a:srgbClr val="CC00CC"/>
                </a:solidFill>
              </a:rPr>
              <a:t>variable</a:t>
            </a:r>
            <a:r>
              <a:rPr lang="es-CO" dirty="0" smtClean="0"/>
              <a:t>. </a:t>
            </a:r>
            <a:endParaRPr lang="es-CO" dirty="0"/>
          </a:p>
        </p:txBody>
      </p:sp>
      <p:pic>
        <p:nvPicPr>
          <p:cNvPr id="27650" name="Picture 2" descr="D:\Documents\Mis Docs\Images\Presentaciones\OOP\enum-2.png"/>
          <p:cNvPicPr>
            <a:picLocks noChangeAspect="1" noChangeArrowheads="1"/>
          </p:cNvPicPr>
          <p:nvPr/>
        </p:nvPicPr>
        <p:blipFill>
          <a:blip r:embed="rId2" cstate="print"/>
          <a:srcRect/>
          <a:stretch>
            <a:fillRect/>
          </a:stretch>
        </p:blipFill>
        <p:spPr bwMode="auto">
          <a:xfrm>
            <a:off x="6012160" y="5445224"/>
            <a:ext cx="2667000" cy="981075"/>
          </a:xfrm>
          <a:prstGeom prst="rect">
            <a:avLst/>
          </a:prstGeom>
          <a:noFill/>
        </p:spPr>
      </p:pic>
      <p:sp>
        <p:nvSpPr>
          <p:cNvPr id="27651" name="Rectangle 3"/>
          <p:cNvSpPr>
            <a:spLocks noChangeArrowheads="1"/>
          </p:cNvSpPr>
          <p:nvPr/>
        </p:nvSpPr>
        <p:spPr bwMode="auto">
          <a:xfrm>
            <a:off x="1043608" y="3567355"/>
            <a:ext cx="7056784" cy="1277273"/>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CO" sz="2000"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enum</a:t>
            </a:r>
            <a:r>
              <a:rPr kumimoji="0" lang="es-CO"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&lt;</a:t>
            </a:r>
            <a:r>
              <a:rPr kumimoji="0" lang="es-CO" sz="20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nombreEnumeración</a:t>
            </a:r>
            <a:r>
              <a:rPr kumimoji="0" lang="es-CO"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&gt; : &lt;</a:t>
            </a:r>
            <a:r>
              <a:rPr kumimoji="0" lang="es-CO" sz="20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tipoBase</a:t>
            </a:r>
            <a:r>
              <a:rPr kumimoji="0" lang="es-CO"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&gt;</a:t>
            </a:r>
          </a:p>
          <a:p>
            <a:pPr marL="0" marR="0" lvl="0" indent="0" algn="l" defTabSz="914400" rtl="0" eaLnBrk="1" fontAlgn="base" latinLnBrk="0" hangingPunct="1">
              <a:lnSpc>
                <a:spcPct val="100000"/>
              </a:lnSpc>
              <a:spcBef>
                <a:spcPct val="0"/>
              </a:spcBef>
              <a:spcAft>
                <a:spcPct val="0"/>
              </a:spcAft>
              <a:buClrTx/>
              <a:buSzTx/>
              <a:buFontTx/>
              <a:buNone/>
              <a:tabLst/>
            </a:pPr>
            <a:r>
              <a:rPr kumimoji="0" lang="es-CO"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br>
              <a:rPr kumimoji="0" lang="es-CO"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es-CO"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&lt;literales&gt;</a:t>
            </a:r>
            <a:br>
              <a:rPr kumimoji="0" lang="es-CO"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es-CO"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endParaRPr kumimoji="0" lang="es-CO" sz="5400" b="0" i="0" u="none" strike="noStrike" cap="none" normalizeH="0" baseline="0" dirty="0" smtClean="0">
              <a:ln>
                <a:noFill/>
              </a:ln>
              <a:solidFill>
                <a:schemeClr val="tx1"/>
              </a:solidFill>
              <a:effectLst/>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Enumeraciones</a:t>
            </a:r>
            <a:endParaRPr lang="es-CO" dirty="0"/>
          </a:p>
        </p:txBody>
      </p:sp>
      <p:sp>
        <p:nvSpPr>
          <p:cNvPr id="3" name="Content Placeholder 2"/>
          <p:cNvSpPr>
            <a:spLocks noGrp="1"/>
          </p:cNvSpPr>
          <p:nvPr>
            <p:ph idx="1"/>
          </p:nvPr>
        </p:nvSpPr>
        <p:spPr>
          <a:xfrm>
            <a:off x="467544" y="1196752"/>
            <a:ext cx="8229600" cy="5184576"/>
          </a:xfrm>
        </p:spPr>
        <p:txBody>
          <a:bodyPr>
            <a:normAutofit fontScale="92500" lnSpcReduction="10000"/>
          </a:bodyPr>
          <a:lstStyle/>
          <a:p>
            <a:r>
              <a:rPr lang="es-CO" dirty="0" smtClean="0"/>
              <a:t>Las variables de tipos enumerados se definen como cualquier otra. Por ejemplo:</a:t>
            </a:r>
          </a:p>
          <a:p>
            <a:pPr lvl="1"/>
            <a:r>
              <a:rPr lang="es-CO" dirty="0" smtClean="0"/>
              <a:t>Tenemos una enumeración para los días de la semana así:</a:t>
            </a:r>
          </a:p>
          <a:p>
            <a:pPr lvl="1"/>
            <a:endParaRPr lang="en-US" dirty="0" smtClean="0"/>
          </a:p>
          <a:p>
            <a:pPr lvl="1"/>
            <a:endParaRPr lang="es-CO" dirty="0" smtClean="0"/>
          </a:p>
          <a:p>
            <a:pPr lvl="1"/>
            <a:endParaRPr lang="en-US" dirty="0" smtClean="0"/>
          </a:p>
          <a:p>
            <a:pPr lvl="1"/>
            <a:endParaRPr lang="en-US" dirty="0" smtClean="0"/>
          </a:p>
          <a:p>
            <a:pPr lvl="1"/>
            <a:endParaRPr lang="en-US" dirty="0" smtClean="0"/>
          </a:p>
          <a:p>
            <a:pPr lvl="1"/>
            <a:endParaRPr lang="en-US" dirty="0" smtClean="0"/>
          </a:p>
          <a:p>
            <a:pPr lvl="1"/>
            <a:r>
              <a:rPr lang="es-CO" dirty="0" smtClean="0"/>
              <a:t>Para definir la variable de este tipo lo haríamos así:</a:t>
            </a:r>
          </a:p>
        </p:txBody>
      </p:sp>
      <p:sp>
        <p:nvSpPr>
          <p:cNvPr id="29697" name="Rectangle 1"/>
          <p:cNvSpPr>
            <a:spLocks noChangeArrowheads="1"/>
          </p:cNvSpPr>
          <p:nvPr/>
        </p:nvSpPr>
        <p:spPr bwMode="auto">
          <a:xfrm>
            <a:off x="1043608" y="2864837"/>
            <a:ext cx="2160240" cy="2508379"/>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CO" sz="1600"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enum</a:t>
            </a:r>
            <a:r>
              <a:rPr kumimoji="0" lang="es-CO" sz="16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CO" sz="1600" b="1" i="0" u="none" strike="noStrike" cap="none" normalizeH="0" baseline="0" dirty="0" err="1" smtClean="0">
                <a:ln>
                  <a:noFill/>
                </a:ln>
                <a:solidFill>
                  <a:srgbClr val="008080"/>
                </a:solidFill>
                <a:effectLst/>
                <a:latin typeface="Courier New" pitchFamily="49" charset="0"/>
                <a:ea typeface="Times New Roman" pitchFamily="18" charset="0"/>
                <a:cs typeface="Courier New" pitchFamily="49" charset="0"/>
              </a:rPr>
              <a:t>Dias</a:t>
            </a:r>
            <a:r>
              <a:rPr kumimoji="0" lang="es-CO" sz="16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r>
            <a:br>
              <a:rPr kumimoji="0" lang="es-CO" sz="16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es-CO" sz="16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br>
              <a:rPr kumimoji="0" lang="es-CO" sz="16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es-CO" sz="16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Lunes=1,</a:t>
            </a:r>
          </a:p>
          <a:p>
            <a:pPr marL="0" marR="0" lvl="0" indent="0" algn="l" defTabSz="914400" rtl="0" eaLnBrk="1" fontAlgn="base" latinLnBrk="0" hangingPunct="1">
              <a:lnSpc>
                <a:spcPct val="100000"/>
              </a:lnSpc>
              <a:spcBef>
                <a:spcPct val="0"/>
              </a:spcBef>
              <a:spcAft>
                <a:spcPct val="0"/>
              </a:spcAft>
              <a:buClrTx/>
              <a:buSzTx/>
              <a:buFontTx/>
              <a:buNone/>
              <a:tabLst/>
            </a:pPr>
            <a:r>
              <a:rPr kumimoji="0" lang="es-CO" sz="16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Martes,</a:t>
            </a:r>
          </a:p>
          <a:p>
            <a:pPr marL="0" marR="0" lvl="0" indent="0" algn="l" defTabSz="914400" rtl="0" eaLnBrk="1" fontAlgn="base" latinLnBrk="0" hangingPunct="1">
              <a:lnSpc>
                <a:spcPct val="100000"/>
              </a:lnSpc>
              <a:spcBef>
                <a:spcPct val="0"/>
              </a:spcBef>
              <a:spcAft>
                <a:spcPct val="0"/>
              </a:spcAft>
              <a:buClrTx/>
              <a:buSzTx/>
              <a:buFontTx/>
              <a:buNone/>
              <a:tabLst/>
            </a:pPr>
            <a:r>
              <a:rPr kumimoji="0" lang="es-CO" sz="16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CO" sz="16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Miercoles</a:t>
            </a:r>
            <a:r>
              <a:rPr lang="es-CO" sz="1600" b="1" dirty="0" smtClean="0">
                <a:latin typeface="Courier New" pitchFamily="49"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s-CO" sz="1600" b="1" i="0" u="none" strike="noStrike" cap="none" normalizeH="0" dirty="0" smtClean="0">
                <a:ln>
                  <a:noFill/>
                </a:ln>
                <a:solidFill>
                  <a:schemeClr val="tx1"/>
                </a:solidFill>
                <a:effectLst/>
                <a:latin typeface="Courier New" pitchFamily="49" charset="0"/>
                <a:ea typeface="Times New Roman" pitchFamily="18" charset="0"/>
                <a:cs typeface="Courier New" pitchFamily="49" charset="0"/>
              </a:rPr>
              <a:t>   J</a:t>
            </a:r>
            <a:r>
              <a:rPr kumimoji="0" lang="es-CO" sz="16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ueves,    </a:t>
            </a:r>
          </a:p>
          <a:p>
            <a:pPr marL="0" marR="0" lvl="0" indent="0" algn="l" defTabSz="914400" rtl="0" eaLnBrk="1" fontAlgn="base" latinLnBrk="0" hangingPunct="1">
              <a:lnSpc>
                <a:spcPct val="100000"/>
              </a:lnSpc>
              <a:spcBef>
                <a:spcPct val="0"/>
              </a:spcBef>
              <a:spcAft>
                <a:spcPct val="0"/>
              </a:spcAft>
              <a:buClrTx/>
              <a:buSzTx/>
              <a:buFontTx/>
              <a:buNone/>
              <a:tabLst/>
            </a:pPr>
            <a:r>
              <a:rPr lang="es-CO" sz="1600" b="1" dirty="0" smtClean="0">
                <a:latin typeface="Courier New" pitchFamily="49" charset="0"/>
                <a:ea typeface="Times New Roman" pitchFamily="18" charset="0"/>
                <a:cs typeface="Courier New" pitchFamily="49" charset="0"/>
              </a:rPr>
              <a:t>   </a:t>
            </a:r>
            <a:r>
              <a:rPr kumimoji="0" lang="es-CO" sz="16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Viernes,    </a:t>
            </a:r>
          </a:p>
          <a:p>
            <a:pPr marL="0" marR="0" lvl="0" indent="0" algn="l" defTabSz="914400" rtl="0" eaLnBrk="1" fontAlgn="base" latinLnBrk="0" hangingPunct="1">
              <a:lnSpc>
                <a:spcPct val="100000"/>
              </a:lnSpc>
              <a:spcBef>
                <a:spcPct val="0"/>
              </a:spcBef>
              <a:spcAft>
                <a:spcPct val="0"/>
              </a:spcAft>
              <a:buClrTx/>
              <a:buSzTx/>
              <a:buFontTx/>
              <a:buNone/>
              <a:tabLst/>
            </a:pPr>
            <a:r>
              <a:rPr lang="es-CO" sz="1600" b="1" dirty="0" smtClean="0">
                <a:latin typeface="Courier New" pitchFamily="49" charset="0"/>
                <a:ea typeface="Times New Roman" pitchFamily="18" charset="0"/>
                <a:cs typeface="Courier New" pitchFamily="49" charset="0"/>
              </a:rPr>
              <a:t>   </a:t>
            </a:r>
            <a:r>
              <a:rPr kumimoji="0" lang="es-CO" sz="16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Sabado</a:t>
            </a:r>
            <a:r>
              <a:rPr kumimoji="0" lang="es-CO" sz="16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s-CO" sz="1600" b="1" dirty="0" smtClean="0">
                <a:latin typeface="Courier New" pitchFamily="49" charset="0"/>
                <a:ea typeface="Times New Roman" pitchFamily="18" charset="0"/>
                <a:cs typeface="Courier New" pitchFamily="49" charset="0"/>
              </a:rPr>
              <a:t>   </a:t>
            </a:r>
            <a:r>
              <a:rPr kumimoji="0" lang="es-CO" sz="16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Domingo</a:t>
            </a:r>
            <a:br>
              <a:rPr kumimoji="0" lang="es-CO" sz="16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es-CO" sz="16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endParaRPr kumimoji="0" lang="es-CO" sz="4400" b="1"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29698" name="Rectangle 2"/>
          <p:cNvSpPr>
            <a:spLocks noChangeArrowheads="1"/>
          </p:cNvSpPr>
          <p:nvPr/>
        </p:nvSpPr>
        <p:spPr bwMode="auto">
          <a:xfrm>
            <a:off x="971600" y="6058162"/>
            <a:ext cx="1944216"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CO" sz="1600" b="1" i="0" u="none" strike="noStrike" cap="none" normalizeH="0" baseline="0" dirty="0" err="1" smtClean="0">
                <a:ln>
                  <a:noFill/>
                </a:ln>
                <a:solidFill>
                  <a:srgbClr val="008080"/>
                </a:solidFill>
                <a:effectLst/>
                <a:latin typeface="Courier New" pitchFamily="49" charset="0"/>
                <a:ea typeface="Times New Roman" pitchFamily="18" charset="0"/>
                <a:cs typeface="Courier New" pitchFamily="49" charset="0"/>
              </a:rPr>
              <a:t>Dias</a:t>
            </a:r>
            <a:r>
              <a:rPr kumimoji="0" lang="es-CO" sz="16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s-CO" sz="1600" b="1"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dia</a:t>
            </a:r>
            <a:r>
              <a:rPr kumimoji="0" lang="es-CO" sz="16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endParaRPr kumimoji="0" lang="es-CO" sz="4400" b="1" i="0" u="none" strike="noStrike" cap="none" normalizeH="0" baseline="0" dirty="0" smtClean="0">
              <a:ln>
                <a:noFill/>
              </a:ln>
              <a:solidFill>
                <a:schemeClr val="tx1"/>
              </a:solidFill>
              <a:effectLst/>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Enumeraciones</a:t>
            </a:r>
            <a:endParaRPr lang="es-CO" dirty="0"/>
          </a:p>
        </p:txBody>
      </p:sp>
      <p:sp>
        <p:nvSpPr>
          <p:cNvPr id="3" name="Content Placeholder 2"/>
          <p:cNvSpPr>
            <a:spLocks noGrp="1"/>
          </p:cNvSpPr>
          <p:nvPr>
            <p:ph idx="1"/>
          </p:nvPr>
        </p:nvSpPr>
        <p:spPr/>
        <p:txBody>
          <a:bodyPr/>
          <a:lstStyle/>
          <a:p>
            <a:r>
              <a:rPr lang="es-CO" dirty="0" smtClean="0"/>
              <a:t>Usando un valor constante podríamos hacer lo siguiente:</a:t>
            </a:r>
          </a:p>
          <a:p>
            <a:endParaRPr lang="en-US" dirty="0" smtClean="0"/>
          </a:p>
          <a:p>
            <a:endParaRPr lang="en-US" dirty="0" smtClean="0"/>
          </a:p>
          <a:p>
            <a:endParaRPr lang="es-CO" dirty="0" smtClean="0"/>
          </a:p>
          <a:p>
            <a:r>
              <a:rPr lang="es-CO" dirty="0" smtClean="0"/>
              <a:t>Usando la enumeración podríamos hacer lo siguiente:</a:t>
            </a:r>
            <a:endParaRPr lang="es-CO" dirty="0"/>
          </a:p>
        </p:txBody>
      </p:sp>
      <p:sp>
        <p:nvSpPr>
          <p:cNvPr id="4" name="Rectangle 1"/>
          <p:cNvSpPr>
            <a:spLocks noChangeArrowheads="1"/>
          </p:cNvSpPr>
          <p:nvPr/>
        </p:nvSpPr>
        <p:spPr bwMode="auto">
          <a:xfrm>
            <a:off x="899592" y="2348880"/>
            <a:ext cx="5976664" cy="1277273"/>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s-CO" sz="1600" b="1" dirty="0" smtClean="0">
                <a:solidFill>
                  <a:srgbClr val="008000"/>
                </a:solidFill>
                <a:latin typeface="Courier New" pitchFamily="49" charset="0"/>
                <a:ea typeface="Times New Roman" pitchFamily="18" charset="0"/>
                <a:cs typeface="Courier New" pitchFamily="49" charset="0"/>
              </a:rPr>
              <a:t>// Validar si el </a:t>
            </a:r>
            <a:r>
              <a:rPr lang="es-CO" sz="1600" b="1" dirty="0" err="1" smtClean="0">
                <a:solidFill>
                  <a:srgbClr val="008000"/>
                </a:solidFill>
                <a:latin typeface="Courier New" pitchFamily="49" charset="0"/>
                <a:ea typeface="Times New Roman" pitchFamily="18" charset="0"/>
                <a:cs typeface="Courier New" pitchFamily="49" charset="0"/>
              </a:rPr>
              <a:t>dia</a:t>
            </a:r>
            <a:r>
              <a:rPr lang="es-CO" sz="1600" b="1" dirty="0" smtClean="0">
                <a:solidFill>
                  <a:srgbClr val="008000"/>
                </a:solidFill>
                <a:latin typeface="Courier New" pitchFamily="49" charset="0"/>
                <a:ea typeface="Times New Roman" pitchFamily="18" charset="0"/>
                <a:cs typeface="Courier New" pitchFamily="49" charset="0"/>
              </a:rPr>
              <a:t> es Domingo</a:t>
            </a:r>
          </a:p>
          <a:p>
            <a:pPr marL="0" marR="0" lvl="0" indent="0" algn="l" defTabSz="914400" rtl="0" eaLnBrk="1" fontAlgn="base" latinLnBrk="0" hangingPunct="1">
              <a:lnSpc>
                <a:spcPct val="100000"/>
              </a:lnSpc>
              <a:spcBef>
                <a:spcPct val="0"/>
              </a:spcBef>
              <a:spcAft>
                <a:spcPct val="0"/>
              </a:spcAft>
              <a:buClrTx/>
              <a:buSzTx/>
              <a:buFontTx/>
              <a:buNone/>
              <a:tabLst/>
            </a:pPr>
            <a:r>
              <a:rPr lang="es-CO" sz="1600" b="1" dirty="0" err="1" smtClean="0">
                <a:solidFill>
                  <a:srgbClr val="0000FF"/>
                </a:solidFill>
                <a:latin typeface="Courier New" pitchFamily="49" charset="0"/>
                <a:ea typeface="Times New Roman" pitchFamily="18" charset="0"/>
                <a:cs typeface="Courier New" pitchFamily="49" charset="0"/>
              </a:rPr>
              <a:t>if</a:t>
            </a:r>
            <a:r>
              <a:rPr lang="es-CO" sz="1600" b="1" dirty="0" smtClean="0">
                <a:solidFill>
                  <a:srgbClr val="0000FF"/>
                </a:solidFill>
                <a:latin typeface="Courier New" pitchFamily="49" charset="0"/>
                <a:ea typeface="Times New Roman" pitchFamily="18" charset="0"/>
                <a:cs typeface="Courier New" pitchFamily="49" charset="0"/>
              </a:rPr>
              <a:t> </a:t>
            </a:r>
            <a:r>
              <a:rPr lang="es-CO" sz="1600" b="1" dirty="0" smtClean="0">
                <a:latin typeface="Courier New" pitchFamily="49" charset="0"/>
                <a:ea typeface="Times New Roman" pitchFamily="18" charset="0"/>
                <a:cs typeface="Courier New" pitchFamily="49" charset="0"/>
              </a:rPr>
              <a:t>( </a:t>
            </a:r>
            <a:r>
              <a:rPr lang="es-CO" sz="1600" b="1" dirty="0" err="1" smtClean="0">
                <a:latin typeface="Courier New" pitchFamily="49" charset="0"/>
                <a:ea typeface="Times New Roman" pitchFamily="18" charset="0"/>
                <a:cs typeface="Courier New" pitchFamily="49" charset="0"/>
              </a:rPr>
              <a:t>dia</a:t>
            </a:r>
            <a:r>
              <a:rPr lang="es-CO" sz="1600" b="1" dirty="0" smtClean="0">
                <a:latin typeface="Courier New" pitchFamily="49" charset="0"/>
                <a:ea typeface="Times New Roman" pitchFamily="18" charset="0"/>
                <a:cs typeface="Courier New" pitchFamily="49" charset="0"/>
              </a:rPr>
              <a:t> == 7) </a:t>
            </a:r>
          </a:p>
          <a:p>
            <a:pPr marL="0" marR="0" lvl="0" indent="0" algn="l" defTabSz="914400" rtl="0" eaLnBrk="1" fontAlgn="base" latinLnBrk="0" hangingPunct="1">
              <a:lnSpc>
                <a:spcPct val="100000"/>
              </a:lnSpc>
              <a:spcBef>
                <a:spcPct val="0"/>
              </a:spcBef>
              <a:spcAft>
                <a:spcPct val="0"/>
              </a:spcAft>
              <a:buClrTx/>
              <a:buSzTx/>
              <a:buFontTx/>
              <a:buNone/>
              <a:tabLst/>
            </a:pPr>
            <a:r>
              <a:rPr kumimoji="0" lang="es-CO" sz="1600" b="1" i="0" u="none" strike="noStrike" cap="none" normalizeH="0" baseline="0" dirty="0" smtClean="0">
                <a:ln>
                  <a:noFill/>
                </a:ln>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a:latin typeface="Courier New" pitchFamily="49" charset="0"/>
                <a:ea typeface="Times New Roman" pitchFamily="18" charset="0"/>
                <a:cs typeface="Courier New" pitchFamily="49" charset="0"/>
              </a:rPr>
              <a:t>   </a:t>
            </a:r>
            <a:r>
              <a:rPr lang="en-US" sz="1600" b="1" dirty="0" err="1" smtClean="0">
                <a:solidFill>
                  <a:srgbClr val="008080"/>
                </a:solidFill>
                <a:latin typeface="Courier New" pitchFamily="49" charset="0"/>
                <a:ea typeface="Times New Roman" pitchFamily="18" charset="0"/>
                <a:cs typeface="Courier New" pitchFamily="49" charset="0"/>
              </a:rPr>
              <a:t>Console</a:t>
            </a:r>
            <a:r>
              <a:rPr lang="en-US" sz="1600" b="1" dirty="0" err="1" smtClean="0">
                <a:latin typeface="Courier New" pitchFamily="49" charset="0"/>
                <a:ea typeface="Times New Roman" pitchFamily="18" charset="0"/>
                <a:cs typeface="Courier New" pitchFamily="49" charset="0"/>
              </a:rPr>
              <a:t>.WriteLine</a:t>
            </a:r>
            <a:r>
              <a:rPr lang="en-US" sz="1600" b="1" dirty="0" smtClean="0">
                <a:latin typeface="Courier New" pitchFamily="49" charset="0"/>
                <a:ea typeface="Times New Roman" pitchFamily="18" charset="0"/>
                <a:cs typeface="Courier New" pitchFamily="49" charset="0"/>
              </a:rPr>
              <a:t>(</a:t>
            </a:r>
            <a:r>
              <a:rPr lang="en-US" sz="1600" b="1" dirty="0" smtClean="0">
                <a:solidFill>
                  <a:srgbClr val="800000"/>
                </a:solidFill>
                <a:latin typeface="Courier New" pitchFamily="49" charset="0"/>
                <a:ea typeface="Times New Roman" pitchFamily="18" charset="0"/>
                <a:cs typeface="Courier New" pitchFamily="49" charset="0"/>
              </a:rPr>
              <a:t>“Es un </a:t>
            </a:r>
            <a:r>
              <a:rPr lang="en-US" sz="1600" b="1" dirty="0" err="1" smtClean="0">
                <a:solidFill>
                  <a:srgbClr val="800000"/>
                </a:solidFill>
                <a:latin typeface="Courier New" pitchFamily="49" charset="0"/>
                <a:ea typeface="Times New Roman" pitchFamily="18" charset="0"/>
                <a:cs typeface="Courier New" pitchFamily="49" charset="0"/>
              </a:rPr>
              <a:t>dia</a:t>
            </a:r>
            <a:r>
              <a:rPr lang="en-US" sz="1600" b="1" dirty="0" smtClean="0">
                <a:solidFill>
                  <a:srgbClr val="800000"/>
                </a:solidFill>
                <a:latin typeface="Courier New" pitchFamily="49" charset="0"/>
                <a:ea typeface="Times New Roman" pitchFamily="18" charset="0"/>
                <a:cs typeface="Courier New" pitchFamily="49" charset="0"/>
              </a:rPr>
              <a:t> no </a:t>
            </a:r>
            <a:r>
              <a:rPr lang="en-US" sz="1600" b="1" dirty="0" err="1" smtClean="0">
                <a:solidFill>
                  <a:srgbClr val="800000"/>
                </a:solidFill>
                <a:latin typeface="Courier New" pitchFamily="49" charset="0"/>
                <a:ea typeface="Times New Roman" pitchFamily="18" charset="0"/>
                <a:cs typeface="Courier New" pitchFamily="49" charset="0"/>
              </a:rPr>
              <a:t>habil</a:t>
            </a:r>
            <a:r>
              <a:rPr lang="en-US" sz="1600" b="1" dirty="0" smtClean="0">
                <a:solidFill>
                  <a:srgbClr val="800000"/>
                </a:solidFill>
                <a:latin typeface="Courier New" pitchFamily="49" charset="0"/>
                <a:ea typeface="Times New Roman" pitchFamily="18" charset="0"/>
                <a:cs typeface="Courier New" pitchFamily="49" charset="0"/>
              </a:rPr>
              <a:t>”</a:t>
            </a:r>
            <a:r>
              <a:rPr lang="en-US" sz="1600" b="1" dirty="0" smtClean="0">
                <a:latin typeface="Courier New" pitchFamily="49" charset="0"/>
                <a:ea typeface="Times New Roman" pitchFamily="18" charset="0"/>
                <a:cs typeface="Courier New" pitchFamily="49" charset="0"/>
              </a:rPr>
              <a:t>);</a:t>
            </a:r>
            <a:endParaRPr kumimoji="0" lang="es-CO" sz="1600" b="1" i="0" u="none" strike="noStrike" cap="none" normalizeH="0" baseline="0" dirty="0" smtClean="0">
              <a:ln>
                <a:noFill/>
              </a:ln>
              <a:effectLst/>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s-CO" sz="1600" b="1" dirty="0" smtClean="0">
                <a:latin typeface="Courier New" pitchFamily="49" charset="0"/>
                <a:ea typeface="Times New Roman" pitchFamily="18" charset="0"/>
                <a:cs typeface="Courier New" pitchFamily="49" charset="0"/>
              </a:rPr>
              <a:t>}</a:t>
            </a:r>
            <a:endParaRPr kumimoji="0" lang="es-CO" sz="4400" b="1" i="0" u="none" strike="noStrike" cap="none" normalizeH="0" baseline="0" dirty="0" smtClean="0">
              <a:ln>
                <a:noFill/>
              </a:ln>
              <a:effectLst/>
              <a:latin typeface="Courier New" pitchFamily="49" charset="0"/>
              <a:cs typeface="Courier New" pitchFamily="49" charset="0"/>
            </a:endParaRPr>
          </a:p>
        </p:txBody>
      </p:sp>
      <p:sp>
        <p:nvSpPr>
          <p:cNvPr id="5" name="Rectangle 1"/>
          <p:cNvSpPr>
            <a:spLocks noChangeArrowheads="1"/>
          </p:cNvSpPr>
          <p:nvPr/>
        </p:nvSpPr>
        <p:spPr bwMode="auto">
          <a:xfrm>
            <a:off x="899592" y="5176063"/>
            <a:ext cx="5976664" cy="1277273"/>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s-CO" sz="1600" b="1" dirty="0" smtClean="0">
                <a:solidFill>
                  <a:srgbClr val="008000"/>
                </a:solidFill>
                <a:latin typeface="Courier New" pitchFamily="49" charset="0"/>
                <a:ea typeface="Times New Roman" pitchFamily="18" charset="0"/>
                <a:cs typeface="Courier New" pitchFamily="49" charset="0"/>
              </a:rPr>
              <a:t>// Validar si el </a:t>
            </a:r>
            <a:r>
              <a:rPr lang="es-CO" sz="1600" b="1" dirty="0" err="1" smtClean="0">
                <a:solidFill>
                  <a:srgbClr val="008000"/>
                </a:solidFill>
                <a:latin typeface="Courier New" pitchFamily="49" charset="0"/>
                <a:ea typeface="Times New Roman" pitchFamily="18" charset="0"/>
                <a:cs typeface="Courier New" pitchFamily="49" charset="0"/>
              </a:rPr>
              <a:t>dia</a:t>
            </a:r>
            <a:r>
              <a:rPr lang="es-CO" sz="1600" b="1" dirty="0" smtClean="0">
                <a:solidFill>
                  <a:srgbClr val="008000"/>
                </a:solidFill>
                <a:latin typeface="Courier New" pitchFamily="49" charset="0"/>
                <a:ea typeface="Times New Roman" pitchFamily="18" charset="0"/>
                <a:cs typeface="Courier New" pitchFamily="49" charset="0"/>
              </a:rPr>
              <a:t> es Domingo</a:t>
            </a:r>
          </a:p>
          <a:p>
            <a:pPr marL="0" marR="0" lvl="0" indent="0" algn="l" defTabSz="914400" rtl="0" eaLnBrk="1" fontAlgn="base" latinLnBrk="0" hangingPunct="1">
              <a:lnSpc>
                <a:spcPct val="100000"/>
              </a:lnSpc>
              <a:spcBef>
                <a:spcPct val="0"/>
              </a:spcBef>
              <a:spcAft>
                <a:spcPct val="0"/>
              </a:spcAft>
              <a:buClrTx/>
              <a:buSzTx/>
              <a:buFontTx/>
              <a:buNone/>
              <a:tabLst/>
            </a:pPr>
            <a:r>
              <a:rPr lang="es-CO" sz="1600" b="1" dirty="0" err="1" smtClean="0">
                <a:solidFill>
                  <a:srgbClr val="0000FF"/>
                </a:solidFill>
                <a:latin typeface="Courier New" pitchFamily="49" charset="0"/>
                <a:ea typeface="Times New Roman" pitchFamily="18" charset="0"/>
                <a:cs typeface="Courier New" pitchFamily="49" charset="0"/>
              </a:rPr>
              <a:t>if</a:t>
            </a:r>
            <a:r>
              <a:rPr lang="es-CO" sz="1600" b="1" dirty="0" smtClean="0">
                <a:solidFill>
                  <a:srgbClr val="0000FF"/>
                </a:solidFill>
                <a:latin typeface="Courier New" pitchFamily="49" charset="0"/>
                <a:ea typeface="Times New Roman" pitchFamily="18" charset="0"/>
                <a:cs typeface="Courier New" pitchFamily="49" charset="0"/>
              </a:rPr>
              <a:t> </a:t>
            </a:r>
            <a:r>
              <a:rPr lang="es-CO" sz="1600" b="1" dirty="0" smtClean="0">
                <a:latin typeface="Courier New" pitchFamily="49" charset="0"/>
                <a:ea typeface="Times New Roman" pitchFamily="18" charset="0"/>
                <a:cs typeface="Courier New" pitchFamily="49" charset="0"/>
              </a:rPr>
              <a:t>( </a:t>
            </a:r>
            <a:r>
              <a:rPr lang="es-CO" sz="1600" b="1" dirty="0" err="1" smtClean="0">
                <a:latin typeface="Courier New" pitchFamily="49" charset="0"/>
                <a:ea typeface="Times New Roman" pitchFamily="18" charset="0"/>
                <a:cs typeface="Courier New" pitchFamily="49" charset="0"/>
              </a:rPr>
              <a:t>dia</a:t>
            </a:r>
            <a:r>
              <a:rPr lang="es-CO" sz="1600" b="1" dirty="0" smtClean="0">
                <a:latin typeface="Courier New" pitchFamily="49" charset="0"/>
                <a:ea typeface="Times New Roman" pitchFamily="18" charset="0"/>
                <a:cs typeface="Courier New" pitchFamily="49" charset="0"/>
              </a:rPr>
              <a:t> == </a:t>
            </a:r>
            <a:r>
              <a:rPr lang="es-CO" sz="1600" b="1" dirty="0" err="1" smtClean="0">
                <a:solidFill>
                  <a:srgbClr val="008080"/>
                </a:solidFill>
                <a:latin typeface="Courier New" pitchFamily="49" charset="0"/>
                <a:ea typeface="Times New Roman" pitchFamily="18" charset="0"/>
                <a:cs typeface="Courier New" pitchFamily="49" charset="0"/>
              </a:rPr>
              <a:t>Dias</a:t>
            </a:r>
            <a:r>
              <a:rPr lang="es-CO" sz="1600" b="1" dirty="0" err="1" smtClean="0">
                <a:latin typeface="Courier New" pitchFamily="49" charset="0"/>
                <a:ea typeface="Times New Roman" pitchFamily="18" charset="0"/>
                <a:cs typeface="Courier New" pitchFamily="49" charset="0"/>
              </a:rPr>
              <a:t>.Domingo</a:t>
            </a:r>
            <a:r>
              <a:rPr lang="es-CO" sz="1600" b="1" dirty="0" smtClean="0">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s-CO" sz="1600" b="1" i="0" u="none" strike="noStrike" cap="none" normalizeH="0" baseline="0" dirty="0" smtClean="0">
                <a:ln>
                  <a:noFill/>
                </a:ln>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a:latin typeface="Courier New" pitchFamily="49" charset="0"/>
                <a:ea typeface="Times New Roman" pitchFamily="18" charset="0"/>
                <a:cs typeface="Courier New" pitchFamily="49" charset="0"/>
              </a:rPr>
              <a:t>   </a:t>
            </a:r>
            <a:r>
              <a:rPr lang="en-US" sz="1600" b="1" dirty="0" err="1" smtClean="0">
                <a:solidFill>
                  <a:srgbClr val="008080"/>
                </a:solidFill>
                <a:latin typeface="Courier New" pitchFamily="49" charset="0"/>
                <a:ea typeface="Times New Roman" pitchFamily="18" charset="0"/>
                <a:cs typeface="Courier New" pitchFamily="49" charset="0"/>
              </a:rPr>
              <a:t>Console</a:t>
            </a:r>
            <a:r>
              <a:rPr lang="en-US" sz="1600" b="1" dirty="0" err="1" smtClean="0">
                <a:latin typeface="Courier New" pitchFamily="49" charset="0"/>
                <a:ea typeface="Times New Roman" pitchFamily="18" charset="0"/>
                <a:cs typeface="Courier New" pitchFamily="49" charset="0"/>
              </a:rPr>
              <a:t>.WriteLine</a:t>
            </a:r>
            <a:r>
              <a:rPr lang="en-US" sz="1600" b="1" dirty="0" smtClean="0">
                <a:latin typeface="Courier New" pitchFamily="49" charset="0"/>
                <a:ea typeface="Times New Roman" pitchFamily="18" charset="0"/>
                <a:cs typeface="Courier New" pitchFamily="49" charset="0"/>
              </a:rPr>
              <a:t>(</a:t>
            </a:r>
            <a:r>
              <a:rPr lang="en-US" sz="1600" b="1" dirty="0" smtClean="0">
                <a:solidFill>
                  <a:srgbClr val="800000"/>
                </a:solidFill>
                <a:latin typeface="Courier New" pitchFamily="49" charset="0"/>
                <a:ea typeface="Times New Roman" pitchFamily="18" charset="0"/>
                <a:cs typeface="Courier New" pitchFamily="49" charset="0"/>
              </a:rPr>
              <a:t>“Es un </a:t>
            </a:r>
            <a:r>
              <a:rPr lang="en-US" sz="1600" b="1" dirty="0" err="1" smtClean="0">
                <a:solidFill>
                  <a:srgbClr val="800000"/>
                </a:solidFill>
                <a:latin typeface="Courier New" pitchFamily="49" charset="0"/>
                <a:ea typeface="Times New Roman" pitchFamily="18" charset="0"/>
                <a:cs typeface="Courier New" pitchFamily="49" charset="0"/>
              </a:rPr>
              <a:t>dia</a:t>
            </a:r>
            <a:r>
              <a:rPr lang="en-US" sz="1600" b="1" dirty="0" smtClean="0">
                <a:solidFill>
                  <a:srgbClr val="800000"/>
                </a:solidFill>
                <a:latin typeface="Courier New" pitchFamily="49" charset="0"/>
                <a:ea typeface="Times New Roman" pitchFamily="18" charset="0"/>
                <a:cs typeface="Courier New" pitchFamily="49" charset="0"/>
              </a:rPr>
              <a:t> no </a:t>
            </a:r>
            <a:r>
              <a:rPr lang="en-US" sz="1600" b="1" dirty="0" err="1" smtClean="0">
                <a:solidFill>
                  <a:srgbClr val="800000"/>
                </a:solidFill>
                <a:latin typeface="Courier New" pitchFamily="49" charset="0"/>
                <a:ea typeface="Times New Roman" pitchFamily="18" charset="0"/>
                <a:cs typeface="Courier New" pitchFamily="49" charset="0"/>
              </a:rPr>
              <a:t>habil</a:t>
            </a:r>
            <a:r>
              <a:rPr lang="en-US" sz="1600" b="1" dirty="0" smtClean="0">
                <a:solidFill>
                  <a:srgbClr val="800000"/>
                </a:solidFill>
                <a:latin typeface="Courier New" pitchFamily="49" charset="0"/>
                <a:ea typeface="Times New Roman" pitchFamily="18" charset="0"/>
                <a:cs typeface="Courier New" pitchFamily="49" charset="0"/>
              </a:rPr>
              <a:t>”</a:t>
            </a:r>
            <a:r>
              <a:rPr lang="en-US" sz="1600" b="1" dirty="0" smtClean="0">
                <a:latin typeface="Courier New" pitchFamily="49" charset="0"/>
                <a:ea typeface="Times New Roman" pitchFamily="18" charset="0"/>
                <a:cs typeface="Courier New" pitchFamily="49" charset="0"/>
              </a:rPr>
              <a:t>);</a:t>
            </a:r>
            <a:endParaRPr kumimoji="0" lang="es-CO" sz="1600" b="1" i="0" u="none" strike="noStrike" cap="none" normalizeH="0" baseline="0" dirty="0" smtClean="0">
              <a:ln>
                <a:noFill/>
              </a:ln>
              <a:effectLst/>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s-CO" sz="1600" b="1" dirty="0" smtClean="0">
                <a:latin typeface="Courier New" pitchFamily="49" charset="0"/>
                <a:ea typeface="Times New Roman" pitchFamily="18" charset="0"/>
                <a:cs typeface="Courier New" pitchFamily="49" charset="0"/>
              </a:rPr>
              <a:t>}</a:t>
            </a:r>
            <a:endParaRPr kumimoji="0" lang="es-CO" sz="4400" b="1" i="0" u="none" strike="noStrike" cap="none" normalizeH="0" baseline="0" dirty="0" smtClean="0">
              <a:ln>
                <a:noFill/>
              </a:ln>
              <a:effectLst/>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Guías de Programación </a:t>
            </a:r>
            <a:endParaRPr lang="es-ES" dirty="0"/>
          </a:p>
        </p:txBody>
      </p:sp>
      <p:pic>
        <p:nvPicPr>
          <p:cNvPr id="4" name="Imagen 3"/>
          <p:cNvPicPr>
            <a:picLocks noChangeAspect="1"/>
          </p:cNvPicPr>
          <p:nvPr/>
        </p:nvPicPr>
        <p:blipFill>
          <a:blip r:embed="rId2">
            <a:clrChange>
              <a:clrFrom>
                <a:srgbClr val="FEFEFE"/>
              </a:clrFrom>
              <a:clrTo>
                <a:srgbClr val="FEFEFE">
                  <a:alpha val="0"/>
                </a:srgbClr>
              </a:clrTo>
            </a:clrChange>
          </a:blip>
          <a:stretch>
            <a:fillRect/>
          </a:stretch>
        </p:blipFill>
        <p:spPr>
          <a:xfrm>
            <a:off x="5076056" y="3779658"/>
            <a:ext cx="4104456" cy="3078342"/>
          </a:xfrm>
          <a:prstGeom prst="rect">
            <a:avLst/>
          </a:prstGeom>
        </p:spPr>
      </p:pic>
      <p:sp>
        <p:nvSpPr>
          <p:cNvPr id="3" name="Marcador de contenido 2"/>
          <p:cNvSpPr>
            <a:spLocks noGrp="1"/>
          </p:cNvSpPr>
          <p:nvPr>
            <p:ph idx="1"/>
          </p:nvPr>
        </p:nvSpPr>
        <p:spPr/>
        <p:txBody>
          <a:bodyPr>
            <a:normAutofit/>
          </a:bodyPr>
          <a:lstStyle/>
          <a:p>
            <a:pPr algn="just"/>
            <a:r>
              <a:rPr lang="es-CO" dirty="0"/>
              <a:t>Aunque existen varias </a:t>
            </a:r>
            <a:r>
              <a:rPr lang="es-CO" b="1" dirty="0">
                <a:solidFill>
                  <a:srgbClr val="F79646"/>
                </a:solidFill>
              </a:rPr>
              <a:t>normas</a:t>
            </a:r>
            <a:r>
              <a:rPr lang="es-CO" dirty="0"/>
              <a:t> en la industria de la </a:t>
            </a:r>
            <a:r>
              <a:rPr lang="es-CO" b="1" dirty="0">
                <a:solidFill>
                  <a:srgbClr val="3366FF"/>
                </a:solidFill>
              </a:rPr>
              <a:t>programación</a:t>
            </a:r>
            <a:r>
              <a:rPr lang="es-CO" dirty="0"/>
              <a:t>. </a:t>
            </a:r>
            <a:r>
              <a:rPr lang="es-CO" b="1" dirty="0">
                <a:solidFill>
                  <a:srgbClr val="FF0000"/>
                </a:solidFill>
              </a:rPr>
              <a:t>Ninguno</a:t>
            </a:r>
            <a:r>
              <a:rPr lang="es-CO" dirty="0"/>
              <a:t> de ellos es </a:t>
            </a:r>
            <a:r>
              <a:rPr lang="es-CO" b="1" dirty="0">
                <a:solidFill>
                  <a:srgbClr val="660066"/>
                </a:solidFill>
              </a:rPr>
              <a:t>incorrecto</a:t>
            </a:r>
            <a:r>
              <a:rPr lang="es-CO" dirty="0">
                <a:solidFill>
                  <a:srgbClr val="660066"/>
                </a:solidFill>
              </a:rPr>
              <a:t> </a:t>
            </a:r>
            <a:r>
              <a:rPr lang="es-CO" dirty="0"/>
              <a:t>o malo y usted puede </a:t>
            </a:r>
            <a:r>
              <a:rPr lang="es-CO" b="1" dirty="0">
                <a:solidFill>
                  <a:srgbClr val="008000"/>
                </a:solidFill>
              </a:rPr>
              <a:t>seguir</a:t>
            </a:r>
            <a:r>
              <a:rPr lang="es-CO" dirty="0">
                <a:solidFill>
                  <a:srgbClr val="008000"/>
                </a:solidFill>
              </a:rPr>
              <a:t> </a:t>
            </a:r>
            <a:r>
              <a:rPr lang="es-CO" b="1" dirty="0">
                <a:solidFill>
                  <a:srgbClr val="CC00CC"/>
                </a:solidFill>
              </a:rPr>
              <a:t>cualquiera</a:t>
            </a:r>
            <a:r>
              <a:rPr lang="es-CO" dirty="0">
                <a:solidFill>
                  <a:srgbClr val="CC00CC"/>
                </a:solidFill>
              </a:rPr>
              <a:t> </a:t>
            </a:r>
            <a:r>
              <a:rPr lang="es-CO" dirty="0"/>
              <a:t>de ellos. Lo que es más </a:t>
            </a:r>
            <a:r>
              <a:rPr lang="es-CO" b="1" dirty="0">
                <a:solidFill>
                  <a:schemeClr val="tx2"/>
                </a:solidFill>
              </a:rPr>
              <a:t>importante</a:t>
            </a:r>
            <a:r>
              <a:rPr lang="es-CO" dirty="0">
                <a:solidFill>
                  <a:schemeClr val="tx2"/>
                </a:solidFill>
              </a:rPr>
              <a:t> </a:t>
            </a:r>
            <a:r>
              <a:rPr lang="es-CO" dirty="0"/>
              <a:t>es, la </a:t>
            </a:r>
            <a:r>
              <a:rPr lang="es-CO" b="1" dirty="0">
                <a:solidFill>
                  <a:schemeClr val="accent3">
                    <a:lumMod val="50000"/>
                  </a:schemeClr>
                </a:solidFill>
              </a:rPr>
              <a:t>selección</a:t>
            </a:r>
            <a:r>
              <a:rPr lang="es-CO" dirty="0">
                <a:solidFill>
                  <a:schemeClr val="accent3">
                    <a:lumMod val="50000"/>
                  </a:schemeClr>
                </a:solidFill>
              </a:rPr>
              <a:t> </a:t>
            </a:r>
            <a:r>
              <a:rPr lang="es-CO" dirty="0"/>
              <a:t>de un método </a:t>
            </a:r>
            <a:r>
              <a:rPr lang="es-CO" b="1" dirty="0">
                <a:solidFill>
                  <a:schemeClr val="accent2"/>
                </a:solidFill>
              </a:rPr>
              <a:t>estándar</a:t>
            </a:r>
            <a:r>
              <a:rPr lang="es-CO" dirty="0">
                <a:solidFill>
                  <a:schemeClr val="accent2"/>
                </a:solidFill>
              </a:rPr>
              <a:t> </a:t>
            </a:r>
            <a:r>
              <a:rPr lang="es-CO" dirty="0"/>
              <a:t>y la garantía de que </a:t>
            </a:r>
            <a:r>
              <a:rPr lang="es-CO" b="1" dirty="0">
                <a:solidFill>
                  <a:schemeClr val="accent5">
                    <a:lumMod val="75000"/>
                  </a:schemeClr>
                </a:solidFill>
              </a:rPr>
              <a:t>todos</a:t>
            </a:r>
            <a:r>
              <a:rPr lang="es-CO" dirty="0">
                <a:solidFill>
                  <a:schemeClr val="accent5">
                    <a:lumMod val="75000"/>
                  </a:schemeClr>
                </a:solidFill>
              </a:rPr>
              <a:t> </a:t>
            </a:r>
            <a:r>
              <a:rPr lang="es-CO" b="1" dirty="0" smtClean="0">
                <a:solidFill>
                  <a:schemeClr val="accent6">
                    <a:lumMod val="75000"/>
                  </a:schemeClr>
                </a:solidFill>
              </a:rPr>
              <a:t>siguan</a:t>
            </a:r>
            <a:r>
              <a:rPr lang="es-CO" dirty="0" smtClean="0">
                <a:solidFill>
                  <a:schemeClr val="accent6">
                    <a:lumMod val="75000"/>
                  </a:schemeClr>
                </a:solidFill>
              </a:rPr>
              <a:t> </a:t>
            </a:r>
            <a:r>
              <a:rPr lang="es-CO" dirty="0"/>
              <a:t>el </a:t>
            </a:r>
            <a:r>
              <a:rPr lang="es-CO" b="1" dirty="0">
                <a:solidFill>
                  <a:schemeClr val="tx2"/>
                </a:solidFill>
              </a:rPr>
              <a:t>mismo</a:t>
            </a:r>
            <a:r>
              <a:rPr lang="es-CO" dirty="0">
                <a:solidFill>
                  <a:schemeClr val="tx2"/>
                </a:solidFill>
              </a:rPr>
              <a:t> </a:t>
            </a:r>
            <a:r>
              <a:rPr lang="es-CO" dirty="0"/>
              <a:t>estándar</a:t>
            </a:r>
            <a:r>
              <a:rPr lang="es-CO" dirty="0" smtClean="0"/>
              <a:t>.</a:t>
            </a:r>
            <a:endParaRPr lang="es-ES_tradnl" dirty="0"/>
          </a:p>
        </p:txBody>
      </p:sp>
    </p:spTree>
    <p:extLst>
      <p:ext uri="{BB962C8B-B14F-4D97-AF65-F5344CB8AC3E}">
        <p14:creationId xmlns:p14="http://schemas.microsoft.com/office/powerpoint/2010/main" val="9363412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Documents\Mis Docs\Images\Presentaciones\Miscelaneous\stock-photo-8699441-check-mark.jpg"/>
          <p:cNvPicPr>
            <a:picLocks noChangeAspect="1" noChangeArrowheads="1"/>
          </p:cNvPicPr>
          <p:nvPr/>
        </p:nvPicPr>
        <p:blipFill>
          <a:blip r:embed="rId2" cstate="print"/>
          <a:srcRect/>
          <a:stretch>
            <a:fillRect/>
          </a:stretch>
        </p:blipFill>
        <p:spPr bwMode="auto">
          <a:xfrm>
            <a:off x="7155161" y="4869161"/>
            <a:ext cx="1988840" cy="1988840"/>
          </a:xfrm>
          <a:prstGeom prst="rect">
            <a:avLst/>
          </a:prstGeom>
          <a:noFill/>
        </p:spPr>
      </p:pic>
      <p:sp>
        <p:nvSpPr>
          <p:cNvPr id="2" name="Title 1"/>
          <p:cNvSpPr>
            <a:spLocks noGrp="1"/>
          </p:cNvSpPr>
          <p:nvPr>
            <p:ph type="title"/>
          </p:nvPr>
        </p:nvSpPr>
        <p:spPr/>
        <p:txBody>
          <a:bodyPr/>
          <a:lstStyle/>
          <a:p>
            <a:r>
              <a:rPr lang="en-US" dirty="0" err="1" smtClean="0"/>
              <a:t>Enumeraciones</a:t>
            </a:r>
            <a:endParaRPr lang="es-CO" dirty="0"/>
          </a:p>
        </p:txBody>
      </p:sp>
      <p:sp>
        <p:nvSpPr>
          <p:cNvPr id="3" name="Content Placeholder 2"/>
          <p:cNvSpPr>
            <a:spLocks noGrp="1"/>
          </p:cNvSpPr>
          <p:nvPr>
            <p:ph idx="1"/>
          </p:nvPr>
        </p:nvSpPr>
        <p:spPr/>
        <p:txBody>
          <a:bodyPr>
            <a:normAutofit lnSpcReduction="10000"/>
          </a:bodyPr>
          <a:lstStyle/>
          <a:p>
            <a:r>
              <a:rPr lang="es-CO" dirty="0" smtClean="0"/>
              <a:t>Recomendación</a:t>
            </a:r>
          </a:p>
          <a:p>
            <a:pPr lvl="1"/>
            <a:r>
              <a:rPr lang="es-CO" dirty="0" smtClean="0"/>
              <a:t>Utilice Enumeraciones en lugar de números mágicos que no aportan legibilidad al código.</a:t>
            </a:r>
          </a:p>
          <a:p>
            <a:pPr lvl="1"/>
            <a:r>
              <a:rPr lang="es-CO" dirty="0" smtClean="0"/>
              <a:t>Use las enumeraciones cuando necesite agrupar valores constantes bajo un solo nombre.</a:t>
            </a:r>
          </a:p>
          <a:p>
            <a:pPr>
              <a:buNone/>
            </a:pPr>
            <a:endParaRPr lang="es-CO" sz="2000" dirty="0" smtClean="0"/>
          </a:p>
          <a:p>
            <a:pPr>
              <a:buNone/>
            </a:pPr>
            <a:r>
              <a:rPr lang="es-CO" sz="2000" dirty="0" smtClean="0"/>
              <a:t>Para mayor información consulte los siguientes links:</a:t>
            </a:r>
          </a:p>
          <a:p>
            <a:pPr>
              <a:buNone/>
            </a:pPr>
            <a:r>
              <a:rPr lang="es-CO" sz="2000" dirty="0" smtClean="0">
                <a:hlinkClick r:id="rId3"/>
              </a:rPr>
              <a:t>http://msdn.microsoft.com/es-es/library/sbbt4032(v=vs.80).aspx</a:t>
            </a:r>
            <a:endParaRPr lang="es-CO" sz="2000" dirty="0" smtClean="0"/>
          </a:p>
          <a:p>
            <a:pPr>
              <a:buNone/>
            </a:pPr>
            <a:r>
              <a:rPr lang="es-CO" sz="2000" dirty="0" smtClean="0">
                <a:hlinkClick r:id="rId4"/>
              </a:rPr>
              <a:t>http://msdn.microsoft.com/es-es/library/4s1w24dx(v=vs.90).aspx</a:t>
            </a:r>
            <a:endParaRPr lang="es-CO" sz="2000" dirty="0" smtClean="0"/>
          </a:p>
          <a:p>
            <a:pPr>
              <a:buNone/>
            </a:pPr>
            <a:r>
              <a:rPr lang="es-CO" sz="2000" dirty="0" smtClean="0">
                <a:hlinkClick r:id="rId5"/>
              </a:rPr>
              <a:t>http://www.devjoker.com/contenidos/Tutorial-C/164/Enumeraciones.aspx</a:t>
            </a:r>
            <a:endParaRPr lang="es-CO" sz="2000" dirty="0" smtClean="0"/>
          </a:p>
          <a:p>
            <a:pPr>
              <a:buNone/>
            </a:pPr>
            <a:r>
              <a:rPr lang="es-CO" sz="2000" dirty="0" smtClean="0">
                <a:hlinkClick r:id="rId6"/>
              </a:rPr>
              <a:t>http://www.codeproject.com/KB/cs/csenums01.aspx</a:t>
            </a:r>
            <a:endParaRPr lang="es-CO" sz="2000" dirty="0" smtClean="0"/>
          </a:p>
          <a:p>
            <a:pPr>
              <a:buNone/>
            </a:pPr>
            <a:endParaRPr lang="es-CO"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smtClean="0"/>
              <a:t>Manejo de Constantes</a:t>
            </a:r>
            <a:endParaRPr lang="es-CO"/>
          </a:p>
        </p:txBody>
      </p:sp>
      <p:sp>
        <p:nvSpPr>
          <p:cNvPr id="3" name="Content Placeholder 2"/>
          <p:cNvSpPr>
            <a:spLocks noGrp="1"/>
          </p:cNvSpPr>
          <p:nvPr>
            <p:ph idx="1"/>
          </p:nvPr>
        </p:nvSpPr>
        <p:spPr/>
        <p:txBody>
          <a:bodyPr/>
          <a:lstStyle/>
          <a:p>
            <a:pPr algn="just"/>
            <a:r>
              <a:rPr lang="es-CO" dirty="0" smtClean="0"/>
              <a:t>Las </a:t>
            </a:r>
            <a:r>
              <a:rPr lang="es-CO" b="1" dirty="0" smtClean="0">
                <a:solidFill>
                  <a:srgbClr val="FF0000"/>
                </a:solidFill>
              </a:rPr>
              <a:t>constantes</a:t>
            </a:r>
            <a:r>
              <a:rPr lang="es-CO" dirty="0" smtClean="0"/>
              <a:t> son </a:t>
            </a:r>
            <a:r>
              <a:rPr lang="es-CO" b="1" dirty="0" smtClean="0">
                <a:solidFill>
                  <a:srgbClr val="00B050"/>
                </a:solidFill>
              </a:rPr>
              <a:t>valores</a:t>
            </a:r>
            <a:r>
              <a:rPr lang="es-CO" dirty="0" smtClean="0"/>
              <a:t> que se </a:t>
            </a:r>
            <a:r>
              <a:rPr lang="es-CO" b="1" dirty="0" smtClean="0">
                <a:solidFill>
                  <a:schemeClr val="tx2"/>
                </a:solidFill>
              </a:rPr>
              <a:t>conocen</a:t>
            </a:r>
            <a:r>
              <a:rPr lang="es-CO" dirty="0" smtClean="0"/>
              <a:t> en </a:t>
            </a:r>
            <a:r>
              <a:rPr lang="es-CO" b="1" dirty="0" smtClean="0">
                <a:solidFill>
                  <a:srgbClr val="FF6600"/>
                </a:solidFill>
              </a:rPr>
              <a:t>tiempo</a:t>
            </a:r>
            <a:r>
              <a:rPr lang="es-CO" dirty="0" smtClean="0"/>
              <a:t> de </a:t>
            </a:r>
            <a:r>
              <a:rPr lang="es-CO" b="1" dirty="0" smtClean="0">
                <a:solidFill>
                  <a:srgbClr val="7030A0"/>
                </a:solidFill>
              </a:rPr>
              <a:t>compilación</a:t>
            </a:r>
            <a:r>
              <a:rPr lang="es-CO" dirty="0" smtClean="0"/>
              <a:t> y </a:t>
            </a:r>
            <a:r>
              <a:rPr lang="es-CO" b="1" dirty="0" smtClean="0">
                <a:solidFill>
                  <a:srgbClr val="C00000"/>
                </a:solidFill>
              </a:rPr>
              <a:t>no cambian</a:t>
            </a:r>
            <a:r>
              <a:rPr lang="es-CO" dirty="0" smtClean="0"/>
              <a:t>. </a:t>
            </a:r>
          </a:p>
          <a:p>
            <a:pPr algn="just"/>
            <a:r>
              <a:rPr lang="es-CO" dirty="0" smtClean="0"/>
              <a:t>Las constantes se </a:t>
            </a:r>
            <a:r>
              <a:rPr lang="es-CO" b="1" dirty="0" smtClean="0">
                <a:solidFill>
                  <a:srgbClr val="FF0000"/>
                </a:solidFill>
              </a:rPr>
              <a:t>declaran</a:t>
            </a:r>
            <a:r>
              <a:rPr lang="es-CO" dirty="0" smtClean="0"/>
              <a:t> como </a:t>
            </a:r>
            <a:r>
              <a:rPr lang="es-CO" b="1" dirty="0" smtClean="0">
                <a:solidFill>
                  <a:srgbClr val="008000"/>
                </a:solidFill>
              </a:rPr>
              <a:t>campo</a:t>
            </a:r>
            <a:r>
              <a:rPr lang="es-CO" dirty="0" smtClean="0"/>
              <a:t> utilizando la palabra clave </a:t>
            </a:r>
            <a:r>
              <a:rPr lang="es-CO" b="1" dirty="0" err="1" smtClean="0">
                <a:solidFill>
                  <a:srgbClr val="0000FF"/>
                </a:solidFill>
              </a:rPr>
              <a:t>const</a:t>
            </a:r>
            <a:r>
              <a:rPr lang="es-CO" dirty="0" smtClean="0"/>
              <a:t> antes del tipo del campo. </a:t>
            </a:r>
          </a:p>
          <a:p>
            <a:pPr algn="just"/>
            <a:r>
              <a:rPr lang="es-CO" dirty="0" smtClean="0"/>
              <a:t>Las constantes se deben </a:t>
            </a:r>
            <a:r>
              <a:rPr lang="es-CO" b="1" dirty="0" smtClean="0">
                <a:solidFill>
                  <a:srgbClr val="008000"/>
                </a:solidFill>
              </a:rPr>
              <a:t>inicializar</a:t>
            </a:r>
            <a:r>
              <a:rPr lang="es-CO" dirty="0" smtClean="0"/>
              <a:t> en el </a:t>
            </a:r>
            <a:r>
              <a:rPr lang="es-CO" b="1" dirty="0" smtClean="0">
                <a:solidFill>
                  <a:srgbClr val="FF6600"/>
                </a:solidFill>
              </a:rPr>
              <a:t>momento</a:t>
            </a:r>
            <a:r>
              <a:rPr lang="es-CO" dirty="0" smtClean="0"/>
              <a:t> que se </a:t>
            </a:r>
            <a:r>
              <a:rPr lang="es-CO" b="1" dirty="0" smtClean="0">
                <a:solidFill>
                  <a:srgbClr val="0000FF"/>
                </a:solidFill>
              </a:rPr>
              <a:t>declaran</a:t>
            </a:r>
            <a:endParaRPr lang="es-CO" b="1" dirty="0">
              <a:solidFill>
                <a:srgbClr val="0000FF"/>
              </a:solidFill>
            </a:endParaRPr>
          </a:p>
        </p:txBody>
      </p:sp>
      <p:sp>
        <p:nvSpPr>
          <p:cNvPr id="9217" name="Rectangle 1"/>
          <p:cNvSpPr>
            <a:spLocks noChangeArrowheads="1"/>
          </p:cNvSpPr>
          <p:nvPr/>
        </p:nvSpPr>
        <p:spPr bwMode="auto">
          <a:xfrm>
            <a:off x="971600" y="5085184"/>
            <a:ext cx="3707904" cy="1523494"/>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class</a:t>
            </a:r>
            <a:r>
              <a:rPr kumimoji="0" lang="en-US" sz="16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err="1" smtClean="0">
                <a:ln>
                  <a:noFill/>
                </a:ln>
                <a:solidFill>
                  <a:srgbClr val="008080"/>
                </a:solidFill>
                <a:effectLst/>
                <a:latin typeface="Courier New" pitchFamily="49" charset="0"/>
                <a:ea typeface="Times New Roman" pitchFamily="18" charset="0"/>
                <a:cs typeface="Courier New" pitchFamily="49" charset="0"/>
              </a:rPr>
              <a:t>Calendario</a:t>
            </a:r>
            <a:endParaRPr kumimoji="0" lang="en-US" sz="1600" b="1" i="0" u="none" strike="noStrike" cap="none" normalizeH="0" baseline="0" dirty="0" smtClean="0">
              <a:ln>
                <a:noFill/>
              </a:ln>
              <a:solidFill>
                <a:srgbClr val="008080"/>
              </a:solidFill>
              <a:effectLst/>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const</a:t>
            </a:r>
            <a:r>
              <a:rPr kumimoji="0" lang="en-US" sz="16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int</a:t>
            </a:r>
            <a:r>
              <a:rPr kumimoji="0" lang="en-US" sz="16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MESES = 12;</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const</a:t>
            </a:r>
            <a:r>
              <a:rPr kumimoji="0" lang="en-US" sz="16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int</a:t>
            </a:r>
            <a:r>
              <a:rPr kumimoji="0" lang="en-US" sz="16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SEMANAS = 52;</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const</a:t>
            </a:r>
            <a:r>
              <a:rPr kumimoji="0" lang="en-US" sz="16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int</a:t>
            </a:r>
            <a:r>
              <a:rPr kumimoji="0" lang="en-US" sz="16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DIAS = 365;</a:t>
            </a:r>
          </a:p>
          <a:p>
            <a:pPr marL="0" marR="0" lvl="0" indent="0" algn="l" defTabSz="914400" rtl="0" eaLnBrk="1" fontAlgn="base" latinLnBrk="0" hangingPunct="1">
              <a:lnSpc>
                <a:spcPct val="100000"/>
              </a:lnSpc>
              <a:spcBef>
                <a:spcPct val="0"/>
              </a:spcBef>
              <a:spcAft>
                <a:spcPct val="0"/>
              </a:spcAft>
              <a:buClrTx/>
              <a:buSzTx/>
              <a:buFontTx/>
              <a:buNone/>
              <a:tabLst/>
            </a:pPr>
            <a:r>
              <a:rPr kumimoji="0" lang="es-CO" sz="16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s-CO" sz="1600" b="1" i="0" u="none" strike="noStrike" cap="none" normalizeH="0" baseline="0" dirty="0" smtClean="0">
                <a:ln>
                  <a:noFill/>
                </a:ln>
                <a:solidFill>
                  <a:schemeClr val="tx1"/>
                </a:solidFill>
                <a:effectLst/>
                <a:latin typeface="Courier New" pitchFamily="49" charset="0"/>
                <a:cs typeface="Courier New" pitchFamily="49" charset="0"/>
              </a:rPr>
              <a:t> </a:t>
            </a:r>
            <a:endParaRPr kumimoji="0" lang="es-CO" sz="4400" b="1" i="0" u="none" strike="noStrike" cap="none" normalizeH="0" baseline="0" dirty="0" smtClean="0">
              <a:ln>
                <a:noFill/>
              </a:ln>
              <a:solidFill>
                <a:schemeClr val="tx1"/>
              </a:solidFill>
              <a:effectLst/>
              <a:latin typeface="Courier New" pitchFamily="49" charset="0"/>
              <a:cs typeface="Courier New" pitchFamily="49" charset="0"/>
            </a:endParaRPr>
          </a:p>
        </p:txBody>
      </p:sp>
      <p:pic>
        <p:nvPicPr>
          <p:cNvPr id="9218" name="Picture 2" descr="D:\Documents\Mis Docs\Images\Presentaciones\OOP\const.png"/>
          <p:cNvPicPr>
            <a:picLocks noChangeAspect="1" noChangeArrowheads="1"/>
          </p:cNvPicPr>
          <p:nvPr/>
        </p:nvPicPr>
        <p:blipFill>
          <a:blip r:embed="rId2" cstate="print"/>
          <a:srcRect/>
          <a:stretch>
            <a:fillRect/>
          </a:stretch>
        </p:blipFill>
        <p:spPr bwMode="auto">
          <a:xfrm>
            <a:off x="6444208" y="5877272"/>
            <a:ext cx="2286000" cy="7048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Manejo de Constantes</a:t>
            </a:r>
            <a:endParaRPr lang="es-CO" dirty="0"/>
          </a:p>
        </p:txBody>
      </p:sp>
      <p:sp>
        <p:nvSpPr>
          <p:cNvPr id="3" name="Content Placeholder 2"/>
          <p:cNvSpPr>
            <a:spLocks noGrp="1"/>
          </p:cNvSpPr>
          <p:nvPr>
            <p:ph idx="1"/>
          </p:nvPr>
        </p:nvSpPr>
        <p:spPr>
          <a:xfrm>
            <a:off x="467544" y="1196753"/>
            <a:ext cx="8229600" cy="3384376"/>
          </a:xfrm>
        </p:spPr>
        <p:txBody>
          <a:bodyPr/>
          <a:lstStyle/>
          <a:p>
            <a:r>
              <a:rPr lang="es-CO" dirty="0" smtClean="0"/>
              <a:t>Como </a:t>
            </a:r>
            <a:r>
              <a:rPr lang="es-CO" b="1" dirty="0" smtClean="0">
                <a:solidFill>
                  <a:srgbClr val="FF0000"/>
                </a:solidFill>
              </a:rPr>
              <a:t>estándar</a:t>
            </a:r>
            <a:r>
              <a:rPr lang="es-CO" dirty="0" smtClean="0"/>
              <a:t> defina las </a:t>
            </a:r>
            <a:r>
              <a:rPr lang="es-CO" b="1" dirty="0" smtClean="0">
                <a:solidFill>
                  <a:srgbClr val="0000FF"/>
                </a:solidFill>
              </a:rPr>
              <a:t>constantes</a:t>
            </a:r>
            <a:r>
              <a:rPr lang="es-CO" dirty="0" smtClean="0"/>
              <a:t> siempre en </a:t>
            </a:r>
            <a:r>
              <a:rPr lang="es-CO" b="1" dirty="0" smtClean="0">
                <a:solidFill>
                  <a:srgbClr val="008000"/>
                </a:solidFill>
              </a:rPr>
              <a:t>MAYUSCULAS</a:t>
            </a:r>
            <a:r>
              <a:rPr lang="es-CO" dirty="0" smtClean="0"/>
              <a:t>.</a:t>
            </a:r>
          </a:p>
          <a:p>
            <a:endParaRPr lang="es-CO" dirty="0" smtClean="0"/>
          </a:p>
          <a:p>
            <a:r>
              <a:rPr lang="es-CO" dirty="0" smtClean="0"/>
              <a:t>Use constantes en lugar de números o valores mágicos.</a:t>
            </a:r>
          </a:p>
        </p:txBody>
      </p:sp>
      <p:sp>
        <p:nvSpPr>
          <p:cNvPr id="38913" name="Rectangle 1"/>
          <p:cNvSpPr>
            <a:spLocks noChangeArrowheads="1"/>
          </p:cNvSpPr>
          <p:nvPr/>
        </p:nvSpPr>
        <p:spPr bwMode="auto">
          <a:xfrm>
            <a:off x="971600" y="2365430"/>
            <a:ext cx="4240263" cy="415498"/>
          </a:xfrm>
          <a:prstGeom prst="rect">
            <a:avLst/>
          </a:prstGeom>
          <a:noFill/>
          <a:ln w="9525">
            <a:noFill/>
            <a:miter lim="800000"/>
            <a:headEnd/>
            <a:tailEnd/>
          </a:ln>
          <a:effectLst/>
        </p:spPr>
        <p:txBody>
          <a:bodyPr vert="horz" wrap="non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const</a:t>
            </a:r>
            <a:r>
              <a:rPr kumimoji="0" lang="en-US" sz="2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2400"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int</a:t>
            </a:r>
            <a:r>
              <a:rPr kumimoji="0" lang="en-US" sz="2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DIAS = 365;</a:t>
            </a:r>
            <a:r>
              <a:rPr kumimoji="0" lang="es-CO" sz="2400" b="1" i="0" u="none" strike="noStrike" cap="none" normalizeH="0" baseline="0" dirty="0" smtClean="0">
                <a:ln>
                  <a:noFill/>
                </a:ln>
                <a:solidFill>
                  <a:schemeClr val="tx1"/>
                </a:solidFill>
                <a:effectLst/>
                <a:latin typeface="Courier New" pitchFamily="49" charset="0"/>
                <a:cs typeface="Courier New" pitchFamily="49" charset="0"/>
              </a:rPr>
              <a:t> </a:t>
            </a:r>
            <a:endParaRPr kumimoji="0" lang="es-CO" sz="6000" b="1"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38914" name="Rectangle 2"/>
          <p:cNvSpPr>
            <a:spLocks noChangeArrowheads="1"/>
          </p:cNvSpPr>
          <p:nvPr/>
        </p:nvSpPr>
        <p:spPr bwMode="auto">
          <a:xfrm>
            <a:off x="827584" y="5373216"/>
            <a:ext cx="5670142" cy="784830"/>
          </a:xfrm>
          <a:prstGeom prst="rect">
            <a:avLst/>
          </a:prstGeom>
          <a:noFill/>
          <a:ln w="9525">
            <a:noFill/>
            <a:miter lim="800000"/>
            <a:headEnd/>
            <a:tailEnd/>
          </a:ln>
          <a:effectLst/>
        </p:spPr>
        <p:txBody>
          <a:bodyPr vert="horz" wrap="non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CO" sz="1200"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if</a:t>
            </a:r>
            <a:r>
              <a:rPr kumimoji="0" lang="es-CO" sz="12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 </a:t>
            </a:r>
            <a:r>
              <a:rPr kumimoji="0" lang="es-CO" sz="12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CO" sz="12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numDias</a:t>
            </a:r>
            <a:r>
              <a:rPr kumimoji="0" lang="es-CO" sz="12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DIAS)</a:t>
            </a:r>
          </a:p>
          <a:p>
            <a:pPr marL="0" marR="0" lvl="0" indent="0" algn="l" defTabSz="914400" rtl="0" eaLnBrk="1" fontAlgn="base" latinLnBrk="0" hangingPunct="1">
              <a:lnSpc>
                <a:spcPct val="100000"/>
              </a:lnSpc>
              <a:spcBef>
                <a:spcPct val="0"/>
              </a:spcBef>
              <a:spcAft>
                <a:spcPct val="0"/>
              </a:spcAft>
              <a:buClrTx/>
              <a:buSzTx/>
              <a:buFontTx/>
              <a:buNone/>
              <a:tabLst/>
            </a:pPr>
            <a:r>
              <a:rPr kumimoji="0" lang="es-CO" sz="12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CO" sz="1200" b="1"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//Validar si se </a:t>
            </a:r>
            <a:r>
              <a:rPr kumimoji="0" lang="es-CO" sz="1200" b="1" i="0" u="none" strike="noStrike" cap="none" normalizeH="0" baseline="0" dirty="0" err="1" smtClean="0">
                <a:ln>
                  <a:noFill/>
                </a:ln>
                <a:solidFill>
                  <a:srgbClr val="008000"/>
                </a:solidFill>
                <a:effectLst/>
                <a:latin typeface="Courier New" pitchFamily="49" charset="0"/>
                <a:ea typeface="Times New Roman" pitchFamily="18" charset="0"/>
                <a:cs typeface="Courier New" pitchFamily="49" charset="0"/>
              </a:rPr>
              <a:t>cumplio</a:t>
            </a:r>
            <a:r>
              <a:rPr kumimoji="0" lang="es-CO" sz="1200" b="1"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el total de </a:t>
            </a:r>
            <a:r>
              <a:rPr kumimoji="0" lang="es-CO" sz="1200" b="1" i="0" u="none" strike="noStrike" cap="none" normalizeH="0" baseline="0" dirty="0" err="1" smtClean="0">
                <a:ln>
                  <a:noFill/>
                </a:ln>
                <a:solidFill>
                  <a:srgbClr val="008000"/>
                </a:solidFill>
                <a:effectLst/>
                <a:latin typeface="Courier New" pitchFamily="49" charset="0"/>
                <a:ea typeface="Times New Roman" pitchFamily="18" charset="0"/>
                <a:cs typeface="Courier New" pitchFamily="49" charset="0"/>
              </a:rPr>
              <a:t>dias</a:t>
            </a:r>
            <a:r>
              <a:rPr kumimoji="0" lang="es-CO" sz="1200" b="1" i="0" u="none" strike="noStrike" cap="none" normalizeH="0" baseline="0" dirty="0" smtClean="0">
                <a:ln>
                  <a:noFill/>
                </a:ln>
                <a:solidFill>
                  <a:schemeClr val="tx1"/>
                </a:solidFill>
                <a:effectLst/>
                <a:latin typeface="Courier New" pitchFamily="49"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sz="12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s-CO" sz="1200" b="1"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System.Console.WriteLine</a:t>
            </a:r>
            <a:r>
              <a:rPr kumimoji="0" lang="es-CO" sz="12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r>
              <a:rPr kumimoji="0" lang="es-CO" sz="1200" b="1" i="0" u="none" strike="noStrike" cap="none" normalizeH="0" baseline="0" dirty="0" smtClean="0">
                <a:ln>
                  <a:noFill/>
                </a:ln>
                <a:solidFill>
                  <a:srgbClr val="A31515"/>
                </a:solidFill>
                <a:effectLst/>
                <a:latin typeface="Courier New" pitchFamily="49" charset="0"/>
                <a:ea typeface="Calibri" pitchFamily="34" charset="0"/>
                <a:cs typeface="Courier New" pitchFamily="49" charset="0"/>
              </a:rPr>
              <a:t>"se </a:t>
            </a:r>
            <a:r>
              <a:rPr kumimoji="0" lang="es-CO" sz="1200" b="1" i="0" u="none" strike="noStrike" cap="none" normalizeH="0" baseline="0" dirty="0" err="1" smtClean="0">
                <a:ln>
                  <a:noFill/>
                </a:ln>
                <a:solidFill>
                  <a:srgbClr val="A31515"/>
                </a:solidFill>
                <a:effectLst/>
                <a:latin typeface="Courier New" pitchFamily="49" charset="0"/>
                <a:ea typeface="Calibri" pitchFamily="34" charset="0"/>
                <a:cs typeface="Courier New" pitchFamily="49" charset="0"/>
              </a:rPr>
              <a:t>cumplio</a:t>
            </a:r>
            <a:r>
              <a:rPr kumimoji="0" lang="es-CO" sz="1200" b="1" i="0" u="none" strike="noStrike" cap="none" normalizeH="0" baseline="0" dirty="0" smtClean="0">
                <a:ln>
                  <a:noFill/>
                </a:ln>
                <a:solidFill>
                  <a:srgbClr val="A31515"/>
                </a:solidFill>
                <a:effectLst/>
                <a:latin typeface="Courier New" pitchFamily="49" charset="0"/>
                <a:ea typeface="Calibri" pitchFamily="34" charset="0"/>
                <a:cs typeface="Courier New" pitchFamily="49" charset="0"/>
              </a:rPr>
              <a:t> el total de </a:t>
            </a:r>
            <a:r>
              <a:rPr kumimoji="0" lang="es-CO" sz="1200" b="1" i="0" u="none" strike="noStrike" cap="none" normalizeH="0" baseline="0" dirty="0" err="1" smtClean="0">
                <a:ln>
                  <a:noFill/>
                </a:ln>
                <a:solidFill>
                  <a:srgbClr val="A31515"/>
                </a:solidFill>
                <a:effectLst/>
                <a:latin typeface="Courier New" pitchFamily="49" charset="0"/>
                <a:ea typeface="Calibri" pitchFamily="34" charset="0"/>
                <a:cs typeface="Courier New" pitchFamily="49" charset="0"/>
              </a:rPr>
              <a:t>dias</a:t>
            </a:r>
            <a:r>
              <a:rPr kumimoji="0" lang="es-CO" sz="1200" b="1" i="0" u="none" strike="noStrike" cap="none" normalizeH="0" baseline="0" dirty="0" smtClean="0">
                <a:ln>
                  <a:noFill/>
                </a:ln>
                <a:solidFill>
                  <a:srgbClr val="A31515"/>
                </a:solidFill>
                <a:effectLst/>
                <a:latin typeface="Courier New" pitchFamily="49" charset="0"/>
                <a:ea typeface="Calibri" pitchFamily="34" charset="0"/>
                <a:cs typeface="Courier New" pitchFamily="49" charset="0"/>
              </a:rPr>
              <a:t>"</a:t>
            </a:r>
            <a:r>
              <a:rPr kumimoji="0" lang="es-CO" sz="12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endParaRPr kumimoji="0" lang="es-CO" sz="1200" b="1"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sz="12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s-CO" sz="1200" b="1" i="0" u="none" strike="noStrike" cap="none" normalizeH="0" baseline="0" dirty="0" smtClean="0">
                <a:ln>
                  <a:noFill/>
                </a:ln>
                <a:solidFill>
                  <a:schemeClr val="tx1"/>
                </a:solidFill>
                <a:effectLst/>
                <a:latin typeface="Courier New" pitchFamily="49" charset="0"/>
                <a:cs typeface="Courier New" pitchFamily="49" charset="0"/>
              </a:rPr>
              <a:t> </a:t>
            </a:r>
          </a:p>
        </p:txBody>
      </p:sp>
      <p:pic>
        <p:nvPicPr>
          <p:cNvPr id="38915" name="Picture 3" descr="D:\Documents\Mis Docs\Images\Presentaciones\Miscelaneous\Magic002.gif"/>
          <p:cNvPicPr>
            <a:picLocks noChangeAspect="1" noChangeArrowheads="1"/>
          </p:cNvPicPr>
          <p:nvPr/>
        </p:nvPicPr>
        <p:blipFill>
          <a:blip r:embed="rId2" cstate="print"/>
          <a:srcRect/>
          <a:stretch>
            <a:fillRect/>
          </a:stretch>
        </p:blipFill>
        <p:spPr bwMode="auto">
          <a:xfrm>
            <a:off x="6660232" y="4149080"/>
            <a:ext cx="2175625" cy="1268760"/>
          </a:xfrm>
          <a:prstGeom prst="rect">
            <a:avLst/>
          </a:prstGeom>
          <a:noFill/>
        </p:spPr>
      </p:pic>
      <p:sp>
        <p:nvSpPr>
          <p:cNvPr id="38916" name="Rectangle 4"/>
          <p:cNvSpPr>
            <a:spLocks noChangeArrowheads="1"/>
          </p:cNvSpPr>
          <p:nvPr/>
        </p:nvSpPr>
        <p:spPr bwMode="auto">
          <a:xfrm>
            <a:off x="827584" y="4077072"/>
            <a:ext cx="5616624" cy="969496"/>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CO" sz="1200"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if</a:t>
            </a:r>
            <a:r>
              <a:rPr kumimoji="0" lang="es-CO" sz="12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 </a:t>
            </a:r>
            <a:r>
              <a:rPr kumimoji="0" lang="es-CO" sz="12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CO" sz="12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numDias</a:t>
            </a:r>
            <a:r>
              <a:rPr kumimoji="0" lang="es-CO" sz="12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a:t>
            </a:r>
            <a:r>
              <a:rPr kumimoji="0" lang="es-CO" sz="1200" b="1" i="0" u="none" strike="noStrike" cap="none" normalizeH="0" baseline="0" dirty="0" smtClean="0">
                <a:ln>
                  <a:noFill/>
                </a:ln>
                <a:solidFill>
                  <a:srgbClr val="FF0000"/>
                </a:solidFill>
                <a:effectLst/>
                <a:latin typeface="Courier New" pitchFamily="49" charset="0"/>
                <a:ea typeface="Times New Roman" pitchFamily="18" charset="0"/>
                <a:cs typeface="Courier New" pitchFamily="49" charset="0"/>
              </a:rPr>
              <a:t>365</a:t>
            </a:r>
            <a:r>
              <a:rPr kumimoji="0" lang="es-CO" sz="12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s-CO" sz="12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s-CO" sz="12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CO" sz="1200" b="1"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//Validar si se </a:t>
            </a:r>
            <a:r>
              <a:rPr kumimoji="0" lang="es-CO" sz="1200" b="1" i="0" u="none" strike="noStrike" cap="none" normalizeH="0" baseline="0" dirty="0" err="1" smtClean="0">
                <a:ln>
                  <a:noFill/>
                </a:ln>
                <a:solidFill>
                  <a:srgbClr val="008000"/>
                </a:solidFill>
                <a:effectLst/>
                <a:latin typeface="Courier New" pitchFamily="49" charset="0"/>
                <a:ea typeface="Times New Roman" pitchFamily="18" charset="0"/>
                <a:cs typeface="Courier New" pitchFamily="49" charset="0"/>
              </a:rPr>
              <a:t>cumplio</a:t>
            </a:r>
            <a:r>
              <a:rPr kumimoji="0" lang="es-CO" sz="1200" b="1"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el total de </a:t>
            </a:r>
            <a:r>
              <a:rPr kumimoji="0" lang="es-CO" sz="1200" b="1" i="0" u="none" strike="noStrike" cap="none" normalizeH="0" baseline="0" dirty="0" err="1" smtClean="0">
                <a:ln>
                  <a:noFill/>
                </a:ln>
                <a:solidFill>
                  <a:srgbClr val="008000"/>
                </a:solidFill>
                <a:effectLst/>
                <a:latin typeface="Courier New" pitchFamily="49" charset="0"/>
                <a:ea typeface="Times New Roman" pitchFamily="18" charset="0"/>
                <a:cs typeface="Courier New" pitchFamily="49" charset="0"/>
              </a:rPr>
              <a:t>dias</a:t>
            </a:r>
            <a:r>
              <a:rPr kumimoji="0" lang="es-CO" sz="1200" b="1" i="0" u="none" strike="noStrike" cap="none" normalizeH="0" baseline="0" dirty="0" smtClean="0">
                <a:ln>
                  <a:noFill/>
                </a:ln>
                <a:solidFill>
                  <a:schemeClr val="tx1"/>
                </a:solidFill>
                <a:effectLst/>
                <a:latin typeface="Courier New" pitchFamily="49"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sz="12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s-CO" sz="1200" b="1"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System.Console.WriteLine</a:t>
            </a:r>
            <a:r>
              <a:rPr kumimoji="0" lang="es-CO" sz="12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r>
              <a:rPr kumimoji="0" lang="es-CO" sz="1200" b="1" i="0" u="none" strike="noStrike" cap="none" normalizeH="0" baseline="0" dirty="0" smtClean="0">
                <a:ln>
                  <a:noFill/>
                </a:ln>
                <a:solidFill>
                  <a:srgbClr val="A31515"/>
                </a:solidFill>
                <a:effectLst/>
                <a:latin typeface="Courier New" pitchFamily="49" charset="0"/>
                <a:ea typeface="Calibri" pitchFamily="34" charset="0"/>
                <a:cs typeface="Courier New" pitchFamily="49" charset="0"/>
              </a:rPr>
              <a:t>"se cumplió el total de días"</a:t>
            </a:r>
            <a:r>
              <a:rPr kumimoji="0" lang="es-CO" sz="12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endParaRPr kumimoji="0" lang="es-CO" sz="1200" b="1"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sz="12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s-CO" sz="1200" b="1" i="0" u="none" strike="noStrike" cap="none" normalizeH="0" baseline="0" dirty="0" smtClean="0">
                <a:ln>
                  <a:noFill/>
                </a:ln>
                <a:solidFill>
                  <a:schemeClr val="tx1"/>
                </a:solidFill>
                <a:effectLst/>
                <a:latin typeface="Courier New" pitchFamily="49" charset="0"/>
                <a:cs typeface="Courier New"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mph" presetSubtype="0" grpId="1" nodeType="clickEffect">
                                  <p:stCondLst>
                                    <p:cond delay="0"/>
                                  </p:stCondLst>
                                  <p:childTnLst>
                                    <p:set>
                                      <p:cBhvr rctx="PPT">
                                        <p:cTn id="12" dur="indefinite"/>
                                        <p:tgtEl>
                                          <p:spTgt spid="38916"/>
                                        </p:tgtEl>
                                        <p:attrNameLst>
                                          <p:attrName>style.opacity</p:attrName>
                                        </p:attrNameLst>
                                      </p:cBhvr>
                                      <p:to>
                                        <p:strVal val="0.5"/>
                                      </p:to>
                                    </p:set>
                                    <p:animEffect filter="image" prLst="opacity: 0.5">
                                      <p:cBhvr rctx="IE">
                                        <p:cTn id="13" dur="indefinite"/>
                                        <p:tgtEl>
                                          <p:spTgt spid="38916"/>
                                        </p:tgtEl>
                                      </p:cBhvr>
                                    </p:animEffec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389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p:bldP spid="38916" grpId="0"/>
      <p:bldP spid="38916"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Manejo de Constantes</a:t>
            </a:r>
            <a:endParaRPr lang="es-CO" dirty="0"/>
          </a:p>
        </p:txBody>
      </p:sp>
      <p:sp>
        <p:nvSpPr>
          <p:cNvPr id="3" name="Content Placeholder 2"/>
          <p:cNvSpPr>
            <a:spLocks noGrp="1"/>
          </p:cNvSpPr>
          <p:nvPr>
            <p:ph idx="1"/>
          </p:nvPr>
        </p:nvSpPr>
        <p:spPr>
          <a:xfrm>
            <a:off x="467544" y="1196753"/>
            <a:ext cx="8229600" cy="2592288"/>
          </a:xfrm>
        </p:spPr>
        <p:txBody>
          <a:bodyPr>
            <a:normAutofit/>
          </a:bodyPr>
          <a:lstStyle/>
          <a:p>
            <a:pPr algn="just"/>
            <a:r>
              <a:rPr lang="es-CO" dirty="0" smtClean="0"/>
              <a:t>Manejo de espacio de nombres denominado </a:t>
            </a:r>
            <a:r>
              <a:rPr lang="es-CO" b="1" dirty="0" smtClean="0">
                <a:solidFill>
                  <a:srgbClr val="FF0000"/>
                </a:solidFill>
              </a:rPr>
              <a:t>Define</a:t>
            </a:r>
            <a:r>
              <a:rPr lang="es-CO" dirty="0" smtClean="0"/>
              <a:t>, para las constantes y definiciones especiales (</a:t>
            </a:r>
            <a:r>
              <a:rPr lang="es-CO" dirty="0" err="1" smtClean="0"/>
              <a:t>enum</a:t>
            </a:r>
            <a:r>
              <a:rPr lang="es-CO" dirty="0" smtClean="0"/>
              <a:t>, </a:t>
            </a:r>
            <a:r>
              <a:rPr lang="es-CO" dirty="0" err="1" smtClean="0"/>
              <a:t>const</a:t>
            </a:r>
            <a:r>
              <a:rPr lang="es-CO" dirty="0" smtClean="0"/>
              <a:t>, </a:t>
            </a:r>
            <a:r>
              <a:rPr lang="es-CO" dirty="0" err="1" smtClean="0"/>
              <a:t>struct</a:t>
            </a:r>
            <a:r>
              <a:rPr lang="es-CO" dirty="0" smtClean="0"/>
              <a:t>)</a:t>
            </a:r>
          </a:p>
          <a:p>
            <a:pPr algn="just"/>
            <a:r>
              <a:rPr lang="es-CO" dirty="0" smtClean="0"/>
              <a:t>Utilizar el modificador </a:t>
            </a:r>
            <a:r>
              <a:rPr lang="es-CO" b="1" dirty="0" err="1" smtClean="0">
                <a:solidFill>
                  <a:srgbClr val="0000FF"/>
                </a:solidFill>
              </a:rPr>
              <a:t>readonly</a:t>
            </a:r>
            <a:r>
              <a:rPr lang="es-CO" dirty="0" smtClean="0"/>
              <a:t>.</a:t>
            </a:r>
            <a:endParaRPr lang="es-CO" b="1" dirty="0"/>
          </a:p>
        </p:txBody>
      </p:sp>
      <p:sp>
        <p:nvSpPr>
          <p:cNvPr id="40961" name="Rectangle 1"/>
          <p:cNvSpPr>
            <a:spLocks noChangeArrowheads="1"/>
          </p:cNvSpPr>
          <p:nvPr/>
        </p:nvSpPr>
        <p:spPr bwMode="auto">
          <a:xfrm>
            <a:off x="1043608" y="3573016"/>
            <a:ext cx="6012160" cy="1985159"/>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namespace </a:t>
            </a:r>
            <a:r>
              <a:rPr kumimoji="0" lang="en-US" sz="1400" b="1"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MiAplicacion.Define</a:t>
            </a:r>
            <a:endParaRPr kumimoji="0" lang="es-CO" sz="1400" b="1"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s-CO" sz="1400" b="1"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   public static class </a:t>
            </a:r>
            <a:r>
              <a:rPr kumimoji="0" lang="en-US" sz="1400" b="1" i="0" u="none" strike="noStrike" cap="none" normalizeH="0" baseline="0" dirty="0" err="1" smtClean="0">
                <a:ln>
                  <a:noFill/>
                </a:ln>
                <a:solidFill>
                  <a:srgbClr val="008080"/>
                </a:solidFill>
                <a:effectLst/>
                <a:latin typeface="Courier New" pitchFamily="49" charset="0"/>
                <a:ea typeface="Calibri" pitchFamily="34" charset="0"/>
                <a:cs typeface="Courier New" pitchFamily="49" charset="0"/>
              </a:rPr>
              <a:t>Constantes</a:t>
            </a:r>
            <a:endParaRPr kumimoji="0" lang="es-CO" sz="1400" b="1" i="0" u="none" strike="noStrike" cap="none" normalizeH="0" baseline="0" dirty="0" smtClean="0">
              <a:ln>
                <a:noFill/>
              </a:ln>
              <a:solidFill>
                <a:srgbClr val="008080"/>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public static </a:t>
            </a:r>
            <a:r>
              <a:rPr kumimoji="0" lang="en-US" sz="1400"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readonly</a:t>
            </a:r>
            <a:r>
              <a:rPr kumimoji="0" lang="en-US" sz="1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int</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MESES = 12;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public static </a:t>
            </a:r>
            <a:r>
              <a:rPr kumimoji="0" lang="en-US" sz="1400"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readonly</a:t>
            </a:r>
            <a:r>
              <a:rPr kumimoji="0" lang="en-US" sz="1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int</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SEMANAS = 52;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public static </a:t>
            </a:r>
            <a:r>
              <a:rPr kumimoji="0" lang="en-US" sz="1400"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readonly</a:t>
            </a:r>
            <a:r>
              <a:rPr kumimoji="0" lang="en-US" sz="1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int</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DIAS = 365;</a:t>
            </a:r>
            <a:r>
              <a:rPr kumimoji="0" lang="es-CO" sz="1400" b="1" i="0" u="none" strike="noStrike" cap="none" normalizeH="0" baseline="0" dirty="0" smtClean="0">
                <a:ln>
                  <a:noFill/>
                </a:ln>
                <a:solidFill>
                  <a:schemeClr val="tx1"/>
                </a:solidFill>
                <a:effectLst/>
                <a:latin typeface="Courier New" pitchFamily="49"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s-CO" sz="1400" b="1"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s-CO" sz="1400" b="1"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sz="1400" b="1"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s-CO" sz="1400" b="1"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7" name="Rectangle 2"/>
          <p:cNvSpPr>
            <a:spLocks noChangeArrowheads="1"/>
          </p:cNvSpPr>
          <p:nvPr/>
        </p:nvSpPr>
        <p:spPr bwMode="auto">
          <a:xfrm>
            <a:off x="1043608" y="5733256"/>
            <a:ext cx="5670142" cy="784830"/>
          </a:xfrm>
          <a:prstGeom prst="rect">
            <a:avLst/>
          </a:prstGeom>
          <a:noFill/>
          <a:ln w="9525">
            <a:noFill/>
            <a:miter lim="800000"/>
            <a:headEnd/>
            <a:tailEnd/>
          </a:ln>
          <a:effectLst/>
        </p:spPr>
        <p:txBody>
          <a:bodyPr vert="horz" wrap="non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CO" sz="1200"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if</a:t>
            </a:r>
            <a:r>
              <a:rPr kumimoji="0" lang="es-CO" sz="12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 </a:t>
            </a:r>
            <a:r>
              <a:rPr kumimoji="0" lang="es-CO" sz="12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CO" sz="12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numDias</a:t>
            </a:r>
            <a:r>
              <a:rPr kumimoji="0" lang="es-CO" sz="12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a:t>
            </a:r>
            <a:r>
              <a:rPr kumimoji="0" lang="es-CO" sz="1200" b="1" i="0" u="none" strike="noStrike" cap="none" normalizeH="0" baseline="0" dirty="0" err="1" smtClean="0">
                <a:ln>
                  <a:noFill/>
                </a:ln>
                <a:solidFill>
                  <a:srgbClr val="008080"/>
                </a:solidFill>
                <a:effectLst/>
                <a:latin typeface="Courier New" pitchFamily="49" charset="0"/>
                <a:ea typeface="Times New Roman" pitchFamily="18" charset="0"/>
                <a:cs typeface="Courier New" pitchFamily="49" charset="0"/>
              </a:rPr>
              <a:t>Constantes</a:t>
            </a:r>
            <a:r>
              <a:rPr kumimoji="0" lang="es-CO" sz="12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.DIAS</a:t>
            </a:r>
            <a:r>
              <a:rPr kumimoji="0" lang="es-CO" sz="12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s-CO" sz="12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CO" sz="1200" b="1"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//Validar si se </a:t>
            </a:r>
            <a:r>
              <a:rPr kumimoji="0" lang="es-CO" sz="1200" b="1" i="0" u="none" strike="noStrike" cap="none" normalizeH="0" baseline="0" dirty="0" err="1" smtClean="0">
                <a:ln>
                  <a:noFill/>
                </a:ln>
                <a:solidFill>
                  <a:srgbClr val="008000"/>
                </a:solidFill>
                <a:effectLst/>
                <a:latin typeface="Courier New" pitchFamily="49" charset="0"/>
                <a:ea typeface="Times New Roman" pitchFamily="18" charset="0"/>
                <a:cs typeface="Courier New" pitchFamily="49" charset="0"/>
              </a:rPr>
              <a:t>cumplio</a:t>
            </a:r>
            <a:r>
              <a:rPr kumimoji="0" lang="es-CO" sz="1200" b="1"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el total de </a:t>
            </a:r>
            <a:r>
              <a:rPr kumimoji="0" lang="es-CO" sz="1200" b="1" i="0" u="none" strike="noStrike" cap="none" normalizeH="0" baseline="0" dirty="0" err="1" smtClean="0">
                <a:ln>
                  <a:noFill/>
                </a:ln>
                <a:solidFill>
                  <a:srgbClr val="008000"/>
                </a:solidFill>
                <a:effectLst/>
                <a:latin typeface="Courier New" pitchFamily="49" charset="0"/>
                <a:ea typeface="Times New Roman" pitchFamily="18" charset="0"/>
                <a:cs typeface="Courier New" pitchFamily="49" charset="0"/>
              </a:rPr>
              <a:t>dias</a:t>
            </a:r>
            <a:r>
              <a:rPr kumimoji="0" lang="es-CO" sz="1200" b="1" i="0" u="none" strike="noStrike" cap="none" normalizeH="0" baseline="0" dirty="0" smtClean="0">
                <a:ln>
                  <a:noFill/>
                </a:ln>
                <a:solidFill>
                  <a:schemeClr val="tx1"/>
                </a:solidFill>
                <a:effectLst/>
                <a:latin typeface="Courier New" pitchFamily="49"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sz="12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s-CO" sz="1200" b="1"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System.Console.WriteLine</a:t>
            </a:r>
            <a:r>
              <a:rPr kumimoji="0" lang="es-CO" sz="12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r>
              <a:rPr kumimoji="0" lang="es-CO" sz="1200" b="1" i="0" u="none" strike="noStrike" cap="none" normalizeH="0" baseline="0" dirty="0" smtClean="0">
                <a:ln>
                  <a:noFill/>
                </a:ln>
                <a:solidFill>
                  <a:srgbClr val="A31515"/>
                </a:solidFill>
                <a:effectLst/>
                <a:latin typeface="Courier New" pitchFamily="49" charset="0"/>
                <a:ea typeface="Calibri" pitchFamily="34" charset="0"/>
                <a:cs typeface="Courier New" pitchFamily="49" charset="0"/>
              </a:rPr>
              <a:t>"se </a:t>
            </a:r>
            <a:r>
              <a:rPr kumimoji="0" lang="es-CO" sz="1200" b="1" i="0" u="none" strike="noStrike" cap="none" normalizeH="0" baseline="0" dirty="0" err="1" smtClean="0">
                <a:ln>
                  <a:noFill/>
                </a:ln>
                <a:solidFill>
                  <a:srgbClr val="A31515"/>
                </a:solidFill>
                <a:effectLst/>
                <a:latin typeface="Courier New" pitchFamily="49" charset="0"/>
                <a:ea typeface="Calibri" pitchFamily="34" charset="0"/>
                <a:cs typeface="Courier New" pitchFamily="49" charset="0"/>
              </a:rPr>
              <a:t>cumplio</a:t>
            </a:r>
            <a:r>
              <a:rPr kumimoji="0" lang="es-CO" sz="1200" b="1" i="0" u="none" strike="noStrike" cap="none" normalizeH="0" baseline="0" dirty="0" smtClean="0">
                <a:ln>
                  <a:noFill/>
                </a:ln>
                <a:solidFill>
                  <a:srgbClr val="A31515"/>
                </a:solidFill>
                <a:effectLst/>
                <a:latin typeface="Courier New" pitchFamily="49" charset="0"/>
                <a:ea typeface="Calibri" pitchFamily="34" charset="0"/>
                <a:cs typeface="Courier New" pitchFamily="49" charset="0"/>
              </a:rPr>
              <a:t> el total de </a:t>
            </a:r>
            <a:r>
              <a:rPr kumimoji="0" lang="es-CO" sz="1200" b="1" i="0" u="none" strike="noStrike" cap="none" normalizeH="0" baseline="0" dirty="0" err="1" smtClean="0">
                <a:ln>
                  <a:noFill/>
                </a:ln>
                <a:solidFill>
                  <a:srgbClr val="A31515"/>
                </a:solidFill>
                <a:effectLst/>
                <a:latin typeface="Courier New" pitchFamily="49" charset="0"/>
                <a:ea typeface="Calibri" pitchFamily="34" charset="0"/>
                <a:cs typeface="Courier New" pitchFamily="49" charset="0"/>
              </a:rPr>
              <a:t>dias</a:t>
            </a:r>
            <a:r>
              <a:rPr kumimoji="0" lang="es-CO" sz="1200" b="1" i="0" u="none" strike="noStrike" cap="none" normalizeH="0" baseline="0" dirty="0" smtClean="0">
                <a:ln>
                  <a:noFill/>
                </a:ln>
                <a:solidFill>
                  <a:srgbClr val="A31515"/>
                </a:solidFill>
                <a:effectLst/>
                <a:latin typeface="Courier New" pitchFamily="49" charset="0"/>
                <a:ea typeface="Calibri" pitchFamily="34" charset="0"/>
                <a:cs typeface="Courier New" pitchFamily="49" charset="0"/>
              </a:rPr>
              <a:t>"</a:t>
            </a:r>
            <a:r>
              <a:rPr kumimoji="0" lang="es-CO" sz="12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endParaRPr kumimoji="0" lang="es-CO" sz="1200" b="1"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sz="12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s-CO" sz="1200" b="1" i="0" u="none" strike="noStrike" cap="none" normalizeH="0" baseline="0" dirty="0" smtClean="0">
                <a:ln>
                  <a:noFill/>
                </a:ln>
                <a:solidFill>
                  <a:schemeClr val="tx1"/>
                </a:solidFill>
                <a:effectLst/>
                <a:latin typeface="Courier New" pitchFamily="49" charset="0"/>
                <a:cs typeface="Courier New" pitchFamily="49" charset="0"/>
              </a:rPr>
              <a:t> </a:t>
            </a:r>
          </a:p>
        </p:txBody>
      </p:sp>
      <p:sp>
        <p:nvSpPr>
          <p:cNvPr id="8" name="Rectangle 7"/>
          <p:cNvSpPr/>
          <p:nvPr/>
        </p:nvSpPr>
        <p:spPr>
          <a:xfrm>
            <a:off x="6647254" y="5777388"/>
            <a:ext cx="2533258" cy="1107996"/>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Define</a:t>
            </a:r>
            <a:endParaRPr lang="en-US" sz="66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1" grpId="0"/>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Manejo de Constantes</a:t>
            </a:r>
            <a:endParaRPr lang="es-CO" dirty="0"/>
          </a:p>
        </p:txBody>
      </p:sp>
      <p:sp>
        <p:nvSpPr>
          <p:cNvPr id="3" name="Content Placeholder 2"/>
          <p:cNvSpPr>
            <a:spLocks noGrp="1"/>
          </p:cNvSpPr>
          <p:nvPr>
            <p:ph idx="1"/>
          </p:nvPr>
        </p:nvSpPr>
        <p:spPr/>
        <p:txBody>
          <a:bodyPr>
            <a:normAutofit fontScale="85000" lnSpcReduction="20000"/>
          </a:bodyPr>
          <a:lstStyle/>
          <a:p>
            <a:pPr>
              <a:buNone/>
            </a:pPr>
            <a:r>
              <a:rPr lang="es-CO" b="1" dirty="0" err="1" smtClean="0"/>
              <a:t>Const</a:t>
            </a:r>
            <a:r>
              <a:rPr lang="es-CO" b="1" dirty="0" smtClean="0"/>
              <a:t> vs </a:t>
            </a:r>
            <a:r>
              <a:rPr lang="es-CO" b="1" dirty="0" err="1" smtClean="0"/>
              <a:t>ReadOnly</a:t>
            </a:r>
            <a:endParaRPr lang="es-CO" b="1" dirty="0" smtClean="0"/>
          </a:p>
          <a:p>
            <a:r>
              <a:rPr lang="es-CO" b="1" dirty="0" err="1" smtClean="0">
                <a:solidFill>
                  <a:srgbClr val="0000FF"/>
                </a:solidFill>
              </a:rPr>
              <a:t>const</a:t>
            </a:r>
            <a:r>
              <a:rPr lang="es-CO" dirty="0" smtClean="0"/>
              <a:t>:</a:t>
            </a:r>
          </a:p>
          <a:p>
            <a:pPr lvl="1"/>
            <a:r>
              <a:rPr lang="es-CO" dirty="0" smtClean="0"/>
              <a:t>No puede declararse como estática (</a:t>
            </a:r>
            <a:r>
              <a:rPr lang="es-CO" dirty="0" err="1" smtClean="0">
                <a:solidFill>
                  <a:srgbClr val="0000FF"/>
                </a:solidFill>
              </a:rPr>
              <a:t>static</a:t>
            </a:r>
            <a:r>
              <a:rPr lang="es-CO" dirty="0" smtClean="0"/>
              <a:t>).</a:t>
            </a:r>
          </a:p>
          <a:p>
            <a:pPr lvl="1"/>
            <a:r>
              <a:rPr lang="es-CO" dirty="0" smtClean="0"/>
              <a:t>El valor es reemplazado y evaluado </a:t>
            </a:r>
            <a:r>
              <a:rPr lang="es-CO" b="1" dirty="0" smtClean="0"/>
              <a:t>en tiempo de compilación</a:t>
            </a:r>
            <a:r>
              <a:rPr lang="es-CO" dirty="0" smtClean="0"/>
              <a:t>.</a:t>
            </a:r>
          </a:p>
          <a:p>
            <a:pPr lvl="1"/>
            <a:r>
              <a:rPr lang="es-CO" dirty="0" smtClean="0"/>
              <a:t>Debe ser inicializada solamente al declararse .</a:t>
            </a:r>
          </a:p>
          <a:p>
            <a:r>
              <a:rPr lang="es-CO" b="1" dirty="0" err="1" smtClean="0">
                <a:solidFill>
                  <a:srgbClr val="0000FF"/>
                </a:solidFill>
              </a:rPr>
              <a:t>readonly</a:t>
            </a:r>
            <a:endParaRPr lang="es-CO" b="1" dirty="0" smtClean="0">
              <a:solidFill>
                <a:srgbClr val="0000FF"/>
              </a:solidFill>
            </a:endParaRPr>
          </a:p>
          <a:p>
            <a:pPr lvl="1"/>
            <a:r>
              <a:rPr lang="es-CO" dirty="0" smtClean="0"/>
              <a:t>Puede declararse como estática o instancia normal.</a:t>
            </a:r>
          </a:p>
          <a:p>
            <a:pPr lvl="1"/>
            <a:r>
              <a:rPr lang="es-CO" dirty="0" smtClean="0"/>
              <a:t>El valor es evaluado y reemplazado </a:t>
            </a:r>
            <a:r>
              <a:rPr lang="es-CO" b="1" dirty="0" smtClean="0"/>
              <a:t>en tiempo de ejecución</a:t>
            </a:r>
            <a:r>
              <a:rPr lang="es-CO" dirty="0" smtClean="0"/>
              <a:t>.</a:t>
            </a:r>
          </a:p>
          <a:p>
            <a:pPr lvl="1"/>
            <a:r>
              <a:rPr lang="es-CO" dirty="0" smtClean="0"/>
              <a:t>Puede ser inicializada en su declaración o por medio del constructor de la clase.</a:t>
            </a:r>
          </a:p>
          <a:p>
            <a:endParaRPr lang="es-CO" dirty="0"/>
          </a:p>
        </p:txBody>
      </p:sp>
      <p:sp>
        <p:nvSpPr>
          <p:cNvPr id="4" name="Rectangle 3"/>
          <p:cNvSpPr/>
          <p:nvPr/>
        </p:nvSpPr>
        <p:spPr>
          <a:xfrm>
            <a:off x="5508104" y="5589240"/>
            <a:ext cx="3574248" cy="1200329"/>
          </a:xfrm>
          <a:prstGeom prst="rect">
            <a:avLst/>
          </a:prstGeom>
          <a:noFill/>
        </p:spPr>
        <p:txBody>
          <a:bodyPr wrap="none" lIns="91440" tIns="45720" rIns="91440" bIns="45720">
            <a:spAutoFit/>
          </a:bodyPr>
          <a:lstStyle/>
          <a:p>
            <a:pPr algn="ctr"/>
            <a:r>
              <a:rPr lang="en-US" sz="72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readonly</a:t>
            </a:r>
            <a:endParaRPr lang="en-US" sz="7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Documents\Mis Docs\Images\Presentaciones\Miscelaneous\stock-photo-8699441-check-mark.jpg"/>
          <p:cNvPicPr>
            <a:picLocks noChangeAspect="1" noChangeArrowheads="1"/>
          </p:cNvPicPr>
          <p:nvPr/>
        </p:nvPicPr>
        <p:blipFill>
          <a:blip r:embed="rId2" cstate="print"/>
          <a:srcRect/>
          <a:stretch>
            <a:fillRect/>
          </a:stretch>
        </p:blipFill>
        <p:spPr bwMode="auto">
          <a:xfrm>
            <a:off x="7155161" y="4869161"/>
            <a:ext cx="1988840" cy="1988840"/>
          </a:xfrm>
          <a:prstGeom prst="rect">
            <a:avLst/>
          </a:prstGeom>
          <a:noFill/>
        </p:spPr>
      </p:pic>
      <p:sp>
        <p:nvSpPr>
          <p:cNvPr id="2" name="Title 1"/>
          <p:cNvSpPr>
            <a:spLocks noGrp="1"/>
          </p:cNvSpPr>
          <p:nvPr>
            <p:ph type="title"/>
          </p:nvPr>
        </p:nvSpPr>
        <p:spPr/>
        <p:txBody>
          <a:bodyPr/>
          <a:lstStyle/>
          <a:p>
            <a:r>
              <a:rPr lang="es-CO" dirty="0" smtClean="0"/>
              <a:t>Manejo de Constantes</a:t>
            </a:r>
            <a:endParaRPr lang="es-CO" dirty="0"/>
          </a:p>
        </p:txBody>
      </p:sp>
      <p:sp>
        <p:nvSpPr>
          <p:cNvPr id="3" name="Content Placeholder 2"/>
          <p:cNvSpPr>
            <a:spLocks noGrp="1"/>
          </p:cNvSpPr>
          <p:nvPr>
            <p:ph idx="1"/>
          </p:nvPr>
        </p:nvSpPr>
        <p:spPr>
          <a:xfrm>
            <a:off x="467544" y="1196752"/>
            <a:ext cx="8229600" cy="4968552"/>
          </a:xfrm>
        </p:spPr>
        <p:txBody>
          <a:bodyPr>
            <a:normAutofit fontScale="92500" lnSpcReduction="10000"/>
          </a:bodyPr>
          <a:lstStyle/>
          <a:p>
            <a:r>
              <a:rPr lang="es-CO" dirty="0" smtClean="0"/>
              <a:t>Recomendación</a:t>
            </a:r>
          </a:p>
          <a:p>
            <a:pPr lvl="1" algn="just"/>
            <a:r>
              <a:rPr lang="es-CO" dirty="0" smtClean="0"/>
              <a:t>Cuando quiera definir constantes que sean globales a toda la aplicación la mejor opción es crear una librería con una o varias clases con variables de tipo </a:t>
            </a:r>
            <a:r>
              <a:rPr lang="es-CO" b="1" dirty="0" err="1" smtClean="0">
                <a:solidFill>
                  <a:srgbClr val="0000FF"/>
                </a:solidFill>
              </a:rPr>
              <a:t>readonly</a:t>
            </a:r>
            <a:r>
              <a:rPr lang="es-CO" dirty="0" smtClean="0"/>
              <a:t> que pueden cambiar cuando se necesiten, de este modo las librerías que ya han sido compiladas y que referencien a estas constantes asumen automáticamente los cambios </a:t>
            </a:r>
          </a:p>
          <a:p>
            <a:pPr>
              <a:buNone/>
            </a:pPr>
            <a:endParaRPr lang="es-CO" sz="2400" dirty="0" smtClean="0"/>
          </a:p>
          <a:p>
            <a:pPr>
              <a:buNone/>
            </a:pPr>
            <a:r>
              <a:rPr lang="es-CO" sz="2400" dirty="0" smtClean="0"/>
              <a:t>Para mayor información consulte los siguientes links:</a:t>
            </a:r>
          </a:p>
          <a:p>
            <a:pPr>
              <a:buNone/>
            </a:pPr>
            <a:r>
              <a:rPr lang="es-CO" sz="2400" u="sng" dirty="0" smtClean="0">
                <a:hlinkClick r:id="rId3"/>
              </a:rPr>
              <a:t>http://msdn.microsoft.com/es-es/library/e6w8fe1b(v=vs.80).aspx</a:t>
            </a:r>
            <a:endParaRPr lang="es-CO" sz="2400" dirty="0" smtClean="0"/>
          </a:p>
          <a:p>
            <a:pPr>
              <a:buNone/>
            </a:pPr>
            <a:r>
              <a:rPr lang="es-CO" sz="2400" u="sng" dirty="0" smtClean="0">
                <a:hlinkClick r:id="rId4"/>
              </a:rPr>
              <a:t>http://weblogs.asp.net/psteele/archive/2004/01/27/63416.aspx</a:t>
            </a:r>
            <a:endParaRPr lang="es-CO" sz="2400" dirty="0" smtClean="0"/>
          </a:p>
          <a:p>
            <a:pPr>
              <a:buNone/>
            </a:pPr>
            <a:r>
              <a:rPr lang="es-CO" sz="2400" u="sng" dirty="0" smtClean="0">
                <a:hlinkClick r:id="rId5"/>
              </a:rPr>
              <a:t>http://en.csharp-online.net/const,_static_and_readonly</a:t>
            </a:r>
            <a:endParaRPr lang="es-CO" sz="2400"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Documents\Mis Docs\Images\Presentaciones\Miscelaneous\Question.png"/>
          <p:cNvPicPr>
            <a:picLocks noChangeAspect="1" noChangeArrowheads="1"/>
          </p:cNvPicPr>
          <p:nvPr/>
        </p:nvPicPr>
        <p:blipFill>
          <a:blip r:embed="rId3" cstate="print"/>
          <a:srcRect/>
          <a:stretch>
            <a:fillRect/>
          </a:stretch>
        </p:blipFill>
        <p:spPr bwMode="auto">
          <a:xfrm>
            <a:off x="7594029" y="3799284"/>
            <a:ext cx="1514475" cy="3086100"/>
          </a:xfrm>
          <a:prstGeom prst="rect">
            <a:avLst/>
          </a:prstGeom>
          <a:noFill/>
        </p:spPr>
      </p:pic>
      <p:sp>
        <p:nvSpPr>
          <p:cNvPr id="2" name="Title 1"/>
          <p:cNvSpPr>
            <a:spLocks noGrp="1"/>
          </p:cNvSpPr>
          <p:nvPr>
            <p:ph type="title"/>
          </p:nvPr>
        </p:nvSpPr>
        <p:spPr/>
        <p:txBody>
          <a:bodyPr/>
          <a:lstStyle/>
          <a:p>
            <a:r>
              <a:rPr lang="es-CO" dirty="0" smtClean="0"/>
              <a:t>Tipos Anulables</a:t>
            </a:r>
            <a:endParaRPr lang="es-CO" dirty="0"/>
          </a:p>
        </p:txBody>
      </p:sp>
      <p:sp>
        <p:nvSpPr>
          <p:cNvPr id="3" name="Content Placeholder 2"/>
          <p:cNvSpPr>
            <a:spLocks noGrp="1"/>
          </p:cNvSpPr>
          <p:nvPr>
            <p:ph idx="1"/>
          </p:nvPr>
        </p:nvSpPr>
        <p:spPr>
          <a:xfrm>
            <a:off x="467544" y="1196752"/>
            <a:ext cx="8229600" cy="5400600"/>
          </a:xfrm>
        </p:spPr>
        <p:txBody>
          <a:bodyPr>
            <a:normAutofit/>
          </a:bodyPr>
          <a:lstStyle/>
          <a:p>
            <a:r>
              <a:rPr lang="es-CO" dirty="0" smtClean="0"/>
              <a:t>Un </a:t>
            </a:r>
            <a:r>
              <a:rPr lang="es-CO" b="1" dirty="0" smtClean="0">
                <a:solidFill>
                  <a:srgbClr val="FF0000"/>
                </a:solidFill>
              </a:rPr>
              <a:t>tipo anulable </a:t>
            </a:r>
            <a:r>
              <a:rPr lang="es-CO" dirty="0" smtClean="0"/>
              <a:t>puede </a:t>
            </a:r>
            <a:r>
              <a:rPr lang="es-CO" b="1" dirty="0" smtClean="0">
                <a:solidFill>
                  <a:srgbClr val="00B050"/>
                </a:solidFill>
              </a:rPr>
              <a:t>representar</a:t>
            </a:r>
            <a:r>
              <a:rPr lang="es-CO" dirty="0" smtClean="0"/>
              <a:t> todos los </a:t>
            </a:r>
            <a:r>
              <a:rPr lang="es-CO" b="1" dirty="0" smtClean="0">
                <a:solidFill>
                  <a:srgbClr val="FFC000"/>
                </a:solidFill>
              </a:rPr>
              <a:t>valores</a:t>
            </a:r>
            <a:r>
              <a:rPr lang="es-CO" dirty="0" smtClean="0"/>
              <a:t> de determinado </a:t>
            </a:r>
            <a:r>
              <a:rPr lang="es-CO" b="1" dirty="0" smtClean="0">
                <a:solidFill>
                  <a:schemeClr val="accent5">
                    <a:lumMod val="75000"/>
                  </a:schemeClr>
                </a:solidFill>
              </a:rPr>
              <a:t>tipo</a:t>
            </a:r>
            <a:r>
              <a:rPr lang="es-CO" dirty="0" smtClean="0"/>
              <a:t> más la </a:t>
            </a:r>
            <a:r>
              <a:rPr lang="es-CO" b="1" dirty="0" smtClean="0">
                <a:solidFill>
                  <a:srgbClr val="7030A0"/>
                </a:solidFill>
              </a:rPr>
              <a:t>capacidad</a:t>
            </a:r>
            <a:r>
              <a:rPr lang="es-CO" dirty="0" smtClean="0"/>
              <a:t> de poder </a:t>
            </a:r>
            <a:r>
              <a:rPr lang="es-CO" b="1" dirty="0" smtClean="0">
                <a:solidFill>
                  <a:srgbClr val="C00000"/>
                </a:solidFill>
              </a:rPr>
              <a:t>contener</a:t>
            </a:r>
            <a:r>
              <a:rPr lang="es-CO" dirty="0" smtClean="0"/>
              <a:t> un valor </a:t>
            </a:r>
            <a:r>
              <a:rPr lang="es-CO" b="1" dirty="0" err="1" smtClean="0">
                <a:solidFill>
                  <a:srgbClr val="0000FF"/>
                </a:solidFill>
              </a:rPr>
              <a:t>null</a:t>
            </a:r>
            <a:r>
              <a:rPr lang="es-CO" dirty="0" smtClean="0"/>
              <a:t>.</a:t>
            </a:r>
          </a:p>
          <a:p>
            <a:r>
              <a:rPr lang="es-CO" dirty="0" smtClean="0"/>
              <a:t>Para su definición se usa el carácter </a:t>
            </a:r>
            <a:r>
              <a:rPr lang="es-CO" b="1" dirty="0" smtClean="0">
                <a:solidFill>
                  <a:srgbClr val="FF0000"/>
                </a:solidFill>
              </a:rPr>
              <a:t>?</a:t>
            </a:r>
            <a:endParaRPr lang="es-CO" dirty="0" smtClean="0"/>
          </a:p>
          <a:p>
            <a:endParaRPr lang="es-CO" dirty="0" smtClean="0">
              <a:solidFill>
                <a:srgbClr val="FF0000"/>
              </a:solidFill>
            </a:endParaRPr>
          </a:p>
          <a:p>
            <a:endParaRPr lang="es-CO" dirty="0" smtClean="0">
              <a:solidFill>
                <a:srgbClr val="FF0000"/>
              </a:solidFill>
            </a:endParaRPr>
          </a:p>
          <a:p>
            <a:endParaRPr lang="es-CO" dirty="0" smtClean="0"/>
          </a:p>
          <a:p>
            <a:r>
              <a:rPr lang="es-CO" dirty="0" smtClean="0"/>
              <a:t>Si una variable es de tipo </a:t>
            </a:r>
            <a:r>
              <a:rPr lang="es-CO" b="1" dirty="0" smtClean="0">
                <a:solidFill>
                  <a:srgbClr val="7030A0"/>
                </a:solidFill>
              </a:rPr>
              <a:t>booleano</a:t>
            </a:r>
            <a:r>
              <a:rPr lang="es-CO" dirty="0" smtClean="0"/>
              <a:t> esta</a:t>
            </a:r>
          </a:p>
          <a:p>
            <a:pPr>
              <a:buNone/>
            </a:pPr>
            <a:r>
              <a:rPr lang="es-CO" dirty="0" smtClean="0"/>
              <a:t>	puede contener el valor </a:t>
            </a:r>
            <a:r>
              <a:rPr lang="es-CO" b="1" dirty="0" smtClean="0">
                <a:solidFill>
                  <a:srgbClr val="008000"/>
                </a:solidFill>
              </a:rPr>
              <a:t>true</a:t>
            </a:r>
            <a:r>
              <a:rPr lang="es-CO" dirty="0" smtClean="0"/>
              <a:t>, </a:t>
            </a:r>
            <a:r>
              <a:rPr lang="es-CO" b="1" dirty="0" smtClean="0">
                <a:solidFill>
                  <a:srgbClr val="FF0000"/>
                </a:solidFill>
              </a:rPr>
              <a:t>false</a:t>
            </a:r>
            <a:r>
              <a:rPr lang="es-CO" dirty="0" smtClean="0"/>
              <a:t> y </a:t>
            </a:r>
            <a:r>
              <a:rPr lang="es-CO" b="1" dirty="0" err="1" smtClean="0">
                <a:solidFill>
                  <a:srgbClr val="0000FF"/>
                </a:solidFill>
              </a:rPr>
              <a:t>null</a:t>
            </a:r>
            <a:r>
              <a:rPr lang="es-CO" dirty="0" smtClean="0"/>
              <a:t>.</a:t>
            </a:r>
          </a:p>
        </p:txBody>
      </p:sp>
      <p:sp>
        <p:nvSpPr>
          <p:cNvPr id="9217" name="Rectangle 1"/>
          <p:cNvSpPr>
            <a:spLocks noChangeArrowheads="1"/>
          </p:cNvSpPr>
          <p:nvPr/>
        </p:nvSpPr>
        <p:spPr bwMode="auto">
          <a:xfrm>
            <a:off x="1187624" y="3591887"/>
            <a:ext cx="5904656" cy="1277273"/>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lvl="0" fontAlgn="base">
              <a:spcBef>
                <a:spcPct val="0"/>
              </a:spcBef>
              <a:spcAft>
                <a:spcPct val="0"/>
              </a:spcAft>
            </a:pPr>
            <a:r>
              <a:rPr lang="es-CO" sz="1600" b="1" i="1" dirty="0" smtClean="0">
                <a:solidFill>
                  <a:srgbClr val="008000"/>
                </a:solidFill>
                <a:latin typeface="Courier New" pitchFamily="49" charset="0"/>
                <a:ea typeface="Times New Roman" pitchFamily="18" charset="0"/>
                <a:cs typeface="Courier New" pitchFamily="49" charset="0"/>
              </a:rPr>
              <a:t>// 1era manera</a:t>
            </a:r>
            <a:endParaRPr kumimoji="0" lang="es-CO" sz="1600" b="1"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CO" sz="1600" b="1" i="0" u="none" strike="noStrike" cap="none" normalizeH="0" baseline="0" dirty="0" err="1" smtClean="0">
                <a:ln>
                  <a:noFill/>
                </a:ln>
                <a:solidFill>
                  <a:srgbClr val="2B91AF"/>
                </a:solidFill>
                <a:effectLst/>
                <a:latin typeface="Courier New" pitchFamily="49" charset="0"/>
                <a:ea typeface="Times New Roman" pitchFamily="18" charset="0"/>
                <a:cs typeface="Courier New" pitchFamily="49" charset="0"/>
              </a:rPr>
              <a:t>System</a:t>
            </a:r>
            <a:r>
              <a:rPr kumimoji="0" lang="es-CO" sz="16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a:t>
            </a:r>
            <a:r>
              <a:rPr kumimoji="0" lang="es-CO" sz="1600" b="1"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Nullable</a:t>
            </a:r>
            <a:r>
              <a:rPr kumimoji="0" lang="es-CO" sz="16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&lt;T&gt; variable;</a:t>
            </a:r>
            <a:endParaRPr kumimoji="0" lang="es-CO" sz="1600" b="1" i="1" u="none" strike="noStrike" cap="none" normalizeH="0" baseline="0" dirty="0" smtClean="0">
              <a:ln>
                <a:noFill/>
              </a:ln>
              <a:solidFill>
                <a:srgbClr val="008080"/>
              </a:solidFill>
              <a:effectLst/>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s-CO" sz="1600" b="1" dirty="0" smtClean="0">
              <a:latin typeface="Courier New" pitchFamily="49" charset="0"/>
              <a:ea typeface="Times New Roman" pitchFamily="18" charset="0"/>
              <a:cs typeface="Courier New" pitchFamily="49" charset="0"/>
            </a:endParaRPr>
          </a:p>
          <a:p>
            <a:pPr lvl="0" fontAlgn="base">
              <a:spcBef>
                <a:spcPct val="0"/>
              </a:spcBef>
              <a:spcAft>
                <a:spcPct val="0"/>
              </a:spcAft>
            </a:pPr>
            <a:r>
              <a:rPr lang="es-CO" sz="1600" b="1" i="1" dirty="0" smtClean="0">
                <a:solidFill>
                  <a:srgbClr val="008000"/>
                </a:solidFill>
                <a:latin typeface="Courier New" pitchFamily="49" charset="0"/>
                <a:ea typeface="Times New Roman" pitchFamily="18" charset="0"/>
                <a:cs typeface="Courier New" pitchFamily="49" charset="0"/>
              </a:rPr>
              <a:t>// 2nda manera</a:t>
            </a:r>
            <a:endParaRPr kumimoji="0" lang="es-CO" sz="1600" b="1"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CO" sz="16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T? </a:t>
            </a:r>
            <a:r>
              <a:rPr kumimoji="0" lang="es-CO" sz="16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variableName</a:t>
            </a:r>
            <a:r>
              <a:rPr kumimoji="0" lang="es-CO" sz="16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endParaRPr kumimoji="0" lang="es-CO" sz="4400" b="1" i="0" u="none" strike="noStrike" cap="none" normalizeH="0" baseline="0" dirty="0" smtClean="0">
              <a:ln>
                <a:noFill/>
              </a:ln>
              <a:solidFill>
                <a:schemeClr val="tx1"/>
              </a:solidFill>
              <a:effectLst/>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Tipos Anulables</a:t>
            </a:r>
            <a:endParaRPr lang="es-CO" dirty="0"/>
          </a:p>
        </p:txBody>
      </p:sp>
      <p:sp>
        <p:nvSpPr>
          <p:cNvPr id="3" name="Content Placeholder 2"/>
          <p:cNvSpPr>
            <a:spLocks noGrp="1"/>
          </p:cNvSpPr>
          <p:nvPr>
            <p:ph idx="1"/>
          </p:nvPr>
        </p:nvSpPr>
        <p:spPr>
          <a:xfrm>
            <a:off x="467544" y="1196752"/>
            <a:ext cx="8229600" cy="4392487"/>
          </a:xfrm>
        </p:spPr>
        <p:txBody>
          <a:bodyPr>
            <a:normAutofit/>
          </a:bodyPr>
          <a:lstStyle/>
          <a:p>
            <a:pPr algn="just"/>
            <a:r>
              <a:rPr lang="es-CO" dirty="0" smtClean="0"/>
              <a:t>El uso de variables anulables, permiten asignar valores nulos a variables de cualquier tipo.</a:t>
            </a:r>
          </a:p>
          <a:p>
            <a:pPr algn="just"/>
            <a:endParaRPr lang="es-CO" dirty="0" smtClean="0"/>
          </a:p>
          <a:p>
            <a:pPr algn="just"/>
            <a:endParaRPr lang="es-CO" dirty="0" smtClean="0"/>
          </a:p>
          <a:p>
            <a:pPr algn="just"/>
            <a:r>
              <a:rPr lang="es-CO" dirty="0" smtClean="0"/>
              <a:t>Ejemplos</a:t>
            </a:r>
          </a:p>
        </p:txBody>
      </p:sp>
      <p:sp>
        <p:nvSpPr>
          <p:cNvPr id="2049" name="Rectangle 1"/>
          <p:cNvSpPr>
            <a:spLocks noChangeArrowheads="1"/>
          </p:cNvSpPr>
          <p:nvPr/>
        </p:nvSpPr>
        <p:spPr bwMode="auto">
          <a:xfrm>
            <a:off x="827584" y="4536703"/>
            <a:ext cx="6192688" cy="692497"/>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CO" sz="1400" b="1" i="0" u="none" strike="noStrike" cap="none" normalizeH="0" baseline="0" dirty="0" err="1" smtClean="0">
                <a:ln>
                  <a:noFill/>
                </a:ln>
                <a:solidFill>
                  <a:srgbClr val="0600FF"/>
                </a:solidFill>
                <a:effectLst/>
                <a:latin typeface="Courier New" pitchFamily="49" charset="0"/>
                <a:ea typeface="Times New Roman" pitchFamily="18" charset="0"/>
                <a:cs typeface="Courier New" pitchFamily="49" charset="0"/>
              </a:rPr>
              <a:t>int</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CO"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varA</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a:t>
            </a:r>
            <a:r>
              <a:rPr kumimoji="0" lang="es-CO" sz="1400" b="1" i="0" u="none" strike="noStrike" cap="none" normalizeH="0" baseline="0" dirty="0" err="1" smtClean="0">
                <a:ln>
                  <a:noFill/>
                </a:ln>
                <a:solidFill>
                  <a:srgbClr val="0600FF"/>
                </a:solidFill>
                <a:effectLst/>
                <a:latin typeface="Courier New" pitchFamily="49" charset="0"/>
                <a:ea typeface="Times New Roman" pitchFamily="18" charset="0"/>
                <a:cs typeface="Courier New" pitchFamily="49" charset="0"/>
              </a:rPr>
              <a:t>null</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s-CO" sz="1400" b="1"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Error: no se puede convertir en nulo </a:t>
            </a:r>
          </a:p>
          <a:p>
            <a:pPr marL="0" marR="0" lvl="0" indent="0" algn="l" defTabSz="914400" rtl="0" eaLnBrk="1" fontAlgn="base" latinLnBrk="0" hangingPunct="1">
              <a:lnSpc>
                <a:spcPct val="100000"/>
              </a:lnSpc>
              <a:spcBef>
                <a:spcPct val="0"/>
              </a:spcBef>
              <a:spcAft>
                <a:spcPct val="0"/>
              </a:spcAft>
              <a:buClrTx/>
              <a:buSzTx/>
              <a:buFontTx/>
              <a:buNone/>
              <a:tabLst/>
            </a:pPr>
            <a:r>
              <a:rPr kumimoji="0" lang="es-CO" sz="1400" b="1"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a:t>
            </a:r>
            <a:r>
              <a:rPr kumimoji="0" lang="es-CO" sz="1400" b="1" u="none" strike="noStrike" cap="none" normalizeH="0" baseline="0" dirty="0" err="1" smtClean="0">
                <a:ln>
                  <a:noFill/>
                </a:ln>
                <a:solidFill>
                  <a:srgbClr val="008000"/>
                </a:solidFill>
                <a:effectLst/>
                <a:latin typeface="Courier New" pitchFamily="49" charset="0"/>
                <a:ea typeface="Times New Roman" pitchFamily="18" charset="0"/>
                <a:cs typeface="Courier New" pitchFamily="49" charset="0"/>
              </a:rPr>
              <a:t>int</a:t>
            </a:r>
            <a:r>
              <a:rPr kumimoji="0" lang="es-CO" sz="1400" b="1"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porque es un tipo por valor que no es anulable </a:t>
            </a:r>
            <a:endParaRPr kumimoji="0" lang="es-CO" sz="4000" b="1"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5" name="Rectangle 1"/>
          <p:cNvSpPr>
            <a:spLocks noChangeArrowheads="1"/>
          </p:cNvSpPr>
          <p:nvPr/>
        </p:nvSpPr>
        <p:spPr bwMode="auto">
          <a:xfrm>
            <a:off x="827584" y="5544234"/>
            <a:ext cx="6192688" cy="477054"/>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CO" sz="1400" b="1" i="0" u="none" strike="noStrike" cap="none" normalizeH="0" baseline="0" dirty="0" err="1" smtClean="0">
                <a:ln>
                  <a:noFill/>
                </a:ln>
                <a:solidFill>
                  <a:srgbClr val="0600FF"/>
                </a:solidFill>
                <a:effectLst/>
                <a:latin typeface="Courier New" pitchFamily="49" charset="0"/>
                <a:ea typeface="Times New Roman" pitchFamily="18" charset="0"/>
                <a:cs typeface="Courier New" pitchFamily="49" charset="0"/>
              </a:rPr>
              <a:t>Int</a:t>
            </a:r>
            <a:r>
              <a:rPr kumimoji="0" lang="es-CO" sz="1400" b="1" i="0" u="none" strike="noStrike" cap="none" normalizeH="0" baseline="0" dirty="0" smtClean="0">
                <a:ln>
                  <a:noFill/>
                </a:ln>
                <a:solidFill>
                  <a:srgbClr val="0600FF"/>
                </a:solidFill>
                <a:effectLst/>
                <a:latin typeface="Courier New" pitchFamily="49" charset="0"/>
                <a:ea typeface="Times New Roman" pitchFamily="18" charset="0"/>
                <a:cs typeface="Courier New" pitchFamily="49" charset="0"/>
              </a:rPr>
              <a:t>?</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CO"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varA</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a:t>
            </a:r>
            <a:r>
              <a:rPr kumimoji="0" lang="es-CO" sz="1400" b="1" i="0" u="none" strike="noStrike" cap="none" normalizeH="0" baseline="0" dirty="0" err="1" smtClean="0">
                <a:ln>
                  <a:noFill/>
                </a:ln>
                <a:solidFill>
                  <a:srgbClr val="0600FF"/>
                </a:solidFill>
                <a:effectLst/>
                <a:latin typeface="Courier New" pitchFamily="49" charset="0"/>
                <a:ea typeface="Times New Roman" pitchFamily="18" charset="0"/>
                <a:cs typeface="Courier New" pitchFamily="49" charset="0"/>
              </a:rPr>
              <a:t>null</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s-CO" sz="1400" b="1"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a:t>
            </a:r>
            <a:r>
              <a:rPr kumimoji="0" lang="es-CO" sz="1400" b="1" u="none" strike="noStrike" cap="none" normalizeH="0" dirty="0" smtClean="0">
                <a:ln>
                  <a:noFill/>
                </a:ln>
                <a:solidFill>
                  <a:srgbClr val="008000"/>
                </a:solidFill>
                <a:effectLst/>
                <a:latin typeface="Courier New" pitchFamily="49" charset="0"/>
                <a:ea typeface="Times New Roman" pitchFamily="18" charset="0"/>
                <a:cs typeface="Courier New" pitchFamily="49" charset="0"/>
              </a:rPr>
              <a:t> </a:t>
            </a:r>
            <a:r>
              <a:rPr lang="es-CO" sz="1400" b="1" dirty="0" smtClean="0">
                <a:solidFill>
                  <a:srgbClr val="008000"/>
                </a:solidFill>
                <a:latin typeface="Courier New" pitchFamily="49" charset="0"/>
                <a:ea typeface="Times New Roman" pitchFamily="18" charset="0"/>
                <a:cs typeface="Courier New" pitchFamily="49" charset="0"/>
              </a:rPr>
              <a:t>La variable es entera y anulable al tiempo</a:t>
            </a:r>
            <a:endParaRPr kumimoji="0" lang="es-CO" sz="1400" b="1"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endParaRPr>
          </a:p>
        </p:txBody>
      </p:sp>
      <p:pic>
        <p:nvPicPr>
          <p:cNvPr id="6" name="Picture 2" descr="D:\Documents\Mis Docs\Images\Presentaciones\Miscelaneous\Question.png"/>
          <p:cNvPicPr>
            <a:picLocks noChangeAspect="1" noChangeArrowheads="1"/>
          </p:cNvPicPr>
          <p:nvPr/>
        </p:nvPicPr>
        <p:blipFill>
          <a:blip r:embed="rId2" cstate="print"/>
          <a:srcRect/>
          <a:stretch>
            <a:fillRect/>
          </a:stretch>
        </p:blipFill>
        <p:spPr bwMode="auto">
          <a:xfrm>
            <a:off x="7594029" y="3799284"/>
            <a:ext cx="1514475" cy="3086100"/>
          </a:xfrm>
          <a:prstGeom prst="rect">
            <a:avLst/>
          </a:prstGeom>
          <a:noFill/>
        </p:spPr>
      </p:pic>
      <p:sp>
        <p:nvSpPr>
          <p:cNvPr id="2050" name="Rectangle 2"/>
          <p:cNvSpPr>
            <a:spLocks noChangeArrowheads="1"/>
          </p:cNvSpPr>
          <p:nvPr/>
        </p:nvSpPr>
        <p:spPr bwMode="auto">
          <a:xfrm>
            <a:off x="899592" y="2780928"/>
            <a:ext cx="3528392" cy="1123384"/>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rgbClr val="0600FF"/>
                </a:solidFill>
                <a:effectLst/>
                <a:latin typeface="Courier New" pitchFamily="49" charset="0"/>
                <a:ea typeface="Times New Roman" pitchFamily="18" charset="0"/>
                <a:cs typeface="Courier New" pitchFamily="49" charset="0"/>
              </a:rPr>
              <a:t>int</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i</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10;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600FF"/>
                </a:solidFill>
                <a:effectLst/>
                <a:latin typeface="Courier New" pitchFamily="49" charset="0"/>
                <a:ea typeface="Times New Roman" pitchFamily="18" charset="0"/>
                <a:cs typeface="Courier New" pitchFamily="49" charset="0"/>
              </a:rPr>
              <a:t>double</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d1 = 3.14;</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rgbClr val="0600FF"/>
                </a:solidFill>
                <a:effectLst/>
                <a:latin typeface="Courier New" pitchFamily="49" charset="0"/>
                <a:ea typeface="Times New Roman" pitchFamily="18" charset="0"/>
                <a:cs typeface="Courier New" pitchFamily="49" charset="0"/>
              </a:rPr>
              <a:t>bool</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bandera</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a:t>
            </a:r>
            <a:r>
              <a:rPr kumimoji="0" lang="en-US" sz="1400" b="1" i="0" u="none" strike="noStrike" cap="none" normalizeH="0" baseline="0" dirty="0" smtClean="0">
                <a:ln>
                  <a:noFill/>
                </a:ln>
                <a:solidFill>
                  <a:srgbClr val="0600FF"/>
                </a:solidFill>
                <a:effectLst/>
                <a:latin typeface="Courier New" pitchFamily="49" charset="0"/>
                <a:ea typeface="Times New Roman" pitchFamily="18" charset="0"/>
                <a:cs typeface="Courier New" pitchFamily="49" charset="0"/>
              </a:rPr>
              <a:t>null</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600FF"/>
                </a:solidFill>
                <a:effectLst/>
                <a:latin typeface="Courier New" pitchFamily="49" charset="0"/>
                <a:ea typeface="Times New Roman" pitchFamily="18" charset="0"/>
                <a:cs typeface="Courier New" pitchFamily="49" charset="0"/>
              </a:rPr>
              <a:t>char</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letra</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a:t>
            </a:r>
            <a:r>
              <a:rPr kumimoji="0" lang="en-US" sz="1400" b="1" i="0" u="none" strike="noStrike" cap="none" normalizeH="0" baseline="0" dirty="0" smtClean="0">
                <a:ln>
                  <a:noFill/>
                </a:ln>
                <a:solidFill>
                  <a:srgbClr val="A31515"/>
                </a:solidFill>
                <a:effectLst/>
                <a:latin typeface="Courier New" pitchFamily="49" charset="0"/>
                <a:ea typeface="Times New Roman" pitchFamily="18" charset="0"/>
                <a:cs typeface="Courier New" pitchFamily="49" charset="0"/>
              </a:rPr>
              <a:t>'a'</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rgbClr val="0600FF"/>
                </a:solidFill>
                <a:effectLst/>
                <a:latin typeface="Courier New" pitchFamily="49" charset="0"/>
                <a:ea typeface="Times New Roman" pitchFamily="18" charset="0"/>
                <a:cs typeface="Courier New" pitchFamily="49" charset="0"/>
              </a:rPr>
              <a:t>int</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n-US"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arr</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a:t>
            </a:r>
            <a:r>
              <a:rPr kumimoji="0" lang="en-US" sz="1400" b="1" i="0" u="none" strike="noStrike" cap="none" normalizeH="0" baseline="0" dirty="0" smtClean="0">
                <a:ln>
                  <a:noFill/>
                </a:ln>
                <a:solidFill>
                  <a:srgbClr val="0600FF"/>
                </a:solidFill>
                <a:effectLst/>
                <a:latin typeface="Courier New" pitchFamily="49" charset="0"/>
                <a:ea typeface="Times New Roman" pitchFamily="18" charset="0"/>
                <a:cs typeface="Courier New" pitchFamily="49" charset="0"/>
              </a:rPr>
              <a:t>new</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err="1" smtClean="0">
                <a:ln>
                  <a:noFill/>
                </a:ln>
                <a:solidFill>
                  <a:srgbClr val="0600FF"/>
                </a:solidFill>
                <a:effectLst/>
                <a:latin typeface="Courier New" pitchFamily="49" charset="0"/>
                <a:ea typeface="Times New Roman" pitchFamily="18" charset="0"/>
                <a:cs typeface="Courier New" pitchFamily="49" charset="0"/>
              </a:rPr>
              <a:t>int</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n-US"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10</a:t>
            </a:r>
            <a:r>
              <a:rPr kumimoji="0" lang="en-US" sz="14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s-CO" sz="1400" b="1" i="0" u="none" strike="noStrike" cap="none" normalizeH="0" baseline="0" dirty="0" smtClean="0">
                <a:ln>
                  <a:noFill/>
                </a:ln>
                <a:solidFill>
                  <a:schemeClr val="tx1"/>
                </a:solidFill>
                <a:effectLst/>
                <a:latin typeface="Courier New" pitchFamily="49" charset="0"/>
                <a:cs typeface="Courier New" pitchFamily="49" charset="0"/>
              </a:rPr>
              <a:t> </a:t>
            </a:r>
            <a:endParaRPr kumimoji="0" lang="es-CO" sz="4000" b="1" i="0" u="none" strike="noStrike" cap="none" normalizeH="0" baseline="0" dirty="0" smtClean="0">
              <a:ln>
                <a:noFill/>
              </a:ln>
              <a:solidFill>
                <a:schemeClr val="tx1"/>
              </a:solidFill>
              <a:effectLst/>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mph" presetSubtype="0" grpId="1" nodeType="clickEffect">
                                  <p:stCondLst>
                                    <p:cond delay="0"/>
                                  </p:stCondLst>
                                  <p:childTnLst>
                                    <p:set>
                                      <p:cBhvr rctx="PPT">
                                        <p:cTn id="18" dur="indefinite"/>
                                        <p:tgtEl>
                                          <p:spTgt spid="2049"/>
                                        </p:tgtEl>
                                        <p:attrNameLst>
                                          <p:attrName>style.opacity</p:attrName>
                                        </p:attrNameLst>
                                      </p:cBhvr>
                                      <p:to>
                                        <p:strVal val="0.5"/>
                                      </p:to>
                                    </p:set>
                                    <p:animEffect filter="image" prLst="opacity: 0.5">
                                      <p:cBhvr rctx="IE">
                                        <p:cTn id="19" dur="indefinite"/>
                                        <p:tgtEl>
                                          <p:spTgt spid="2049"/>
                                        </p:tgtEl>
                                      </p:cBhvr>
                                    </p:animEffec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 grpId="0"/>
      <p:bldP spid="2049" grpId="1"/>
      <p:bldP spid="5" grpId="0"/>
      <p:bldP spid="205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Tipos Anulables</a:t>
            </a:r>
            <a:endParaRPr lang="es-CO" dirty="0"/>
          </a:p>
        </p:txBody>
      </p:sp>
      <p:sp>
        <p:nvSpPr>
          <p:cNvPr id="3" name="Content Placeholder 2"/>
          <p:cNvSpPr>
            <a:spLocks noGrp="1"/>
          </p:cNvSpPr>
          <p:nvPr>
            <p:ph idx="1"/>
          </p:nvPr>
        </p:nvSpPr>
        <p:spPr/>
        <p:txBody>
          <a:bodyPr/>
          <a:lstStyle/>
          <a:p>
            <a:r>
              <a:rPr lang="es-CO" dirty="0" smtClean="0"/>
              <a:t>Uso de Anulables</a:t>
            </a:r>
          </a:p>
          <a:p>
            <a:pPr lvl="1"/>
            <a:r>
              <a:rPr lang="es-CO" dirty="0" smtClean="0"/>
              <a:t>Si se quiere especificar un valor predeterminado, se puede usar el operador ??.  </a:t>
            </a:r>
          </a:p>
          <a:p>
            <a:pPr lvl="1"/>
            <a:r>
              <a:rPr lang="es-CO" dirty="0" smtClean="0"/>
              <a:t>El operador ?? devolverá el valor de la declaración de la izquierda si este no es nulo y si lo es devolverá el valor dado del lado derecho del ??.</a:t>
            </a:r>
          </a:p>
          <a:p>
            <a:pPr lvl="1"/>
            <a:r>
              <a:rPr lang="es-CO" dirty="0" smtClean="0"/>
              <a:t>Ejemplo:</a:t>
            </a:r>
          </a:p>
          <a:p>
            <a:pPr lvl="1"/>
            <a:endParaRPr lang="es-CO" dirty="0"/>
          </a:p>
        </p:txBody>
      </p:sp>
      <p:sp>
        <p:nvSpPr>
          <p:cNvPr id="46083" name="Rectangle 3"/>
          <p:cNvSpPr>
            <a:spLocks noChangeArrowheads="1"/>
          </p:cNvSpPr>
          <p:nvPr/>
        </p:nvSpPr>
        <p:spPr bwMode="auto">
          <a:xfrm>
            <a:off x="611560" y="4797152"/>
            <a:ext cx="8208912" cy="1769715"/>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CO" sz="1400" b="1"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Declarar un numero anulable</a:t>
            </a:r>
          </a:p>
          <a:p>
            <a:pPr marL="0" marR="0" lvl="0" indent="0" algn="l" defTabSz="914400" rtl="0" eaLnBrk="1" fontAlgn="base" latinLnBrk="0" hangingPunct="1">
              <a:lnSpc>
                <a:spcPct val="100000"/>
              </a:lnSpc>
              <a:spcBef>
                <a:spcPct val="0"/>
              </a:spcBef>
              <a:spcAft>
                <a:spcPct val="0"/>
              </a:spcAft>
              <a:buClrTx/>
              <a:buSzTx/>
              <a:buFontTx/>
              <a:buNone/>
              <a:tabLst/>
            </a:pPr>
            <a:r>
              <a:rPr kumimoji="0" lang="es-CO" sz="1400" b="1" i="0" u="none" strike="noStrike" cap="none" normalizeH="0" baseline="0" dirty="0" err="1" smtClean="0">
                <a:ln>
                  <a:noFill/>
                </a:ln>
                <a:solidFill>
                  <a:srgbClr val="0600FF"/>
                </a:solidFill>
                <a:effectLst/>
                <a:latin typeface="Courier New" pitchFamily="49" charset="0"/>
                <a:ea typeface="Times New Roman" pitchFamily="18" charset="0"/>
                <a:cs typeface="Courier New" pitchFamily="49" charset="0"/>
              </a:rPr>
              <a:t>int</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CO"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NumeroN</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a:t>
            </a:r>
            <a:r>
              <a:rPr kumimoji="0" lang="es-CO" sz="1400" b="1" i="0" u="none" strike="noStrike" cap="none" normalizeH="0" baseline="0" dirty="0" err="1" smtClean="0">
                <a:ln>
                  <a:noFill/>
                </a:ln>
                <a:solidFill>
                  <a:srgbClr val="0600FF"/>
                </a:solidFill>
                <a:effectLst/>
                <a:latin typeface="Courier New" pitchFamily="49" charset="0"/>
                <a:ea typeface="Times New Roman" pitchFamily="18" charset="0"/>
                <a:cs typeface="Courier New" pitchFamily="49" charset="0"/>
              </a:rPr>
              <a:t>null</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s-CO" sz="1400" b="1"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Evaluar si la variable es nula y si lo es asignar el valor de -1</a:t>
            </a:r>
          </a:p>
          <a:p>
            <a:pPr marL="0" marR="0" lvl="0" indent="0" algn="l" defTabSz="914400" rtl="0" eaLnBrk="1" fontAlgn="base" latinLnBrk="0" hangingPunct="1">
              <a:lnSpc>
                <a:spcPct val="100000"/>
              </a:lnSpc>
              <a:spcBef>
                <a:spcPct val="0"/>
              </a:spcBef>
              <a:spcAft>
                <a:spcPct val="0"/>
              </a:spcAft>
              <a:buClrTx/>
              <a:buSzTx/>
              <a:buFontTx/>
              <a:buNone/>
              <a:tabLst/>
            </a:pPr>
            <a:r>
              <a:rPr kumimoji="0" lang="es-CO" sz="1400" b="1" i="0" u="none" strike="noStrike" cap="none" normalizeH="0" baseline="0" dirty="0" err="1" smtClean="0">
                <a:ln>
                  <a:noFill/>
                </a:ln>
                <a:solidFill>
                  <a:srgbClr val="0600FF"/>
                </a:solidFill>
                <a:effectLst/>
                <a:latin typeface="Courier New" pitchFamily="49" charset="0"/>
                <a:ea typeface="Times New Roman" pitchFamily="18" charset="0"/>
                <a:cs typeface="Courier New" pitchFamily="49" charset="0"/>
              </a:rPr>
              <a:t>int</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Numero = </a:t>
            </a:r>
            <a:r>
              <a:rPr kumimoji="0" lang="es-CO"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NumeroN</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a:t>
            </a:r>
            <a:r>
              <a:rPr kumimoji="0" lang="es-CO" sz="1400" b="1" i="0" u="none" strike="noStrike" cap="none" normalizeH="0" baseline="0" dirty="0" smtClean="0">
                <a:ln>
                  <a:noFill/>
                </a:ln>
                <a:solidFill>
                  <a:srgbClr val="FF0000"/>
                </a:solidFill>
                <a:effectLst/>
                <a:latin typeface="Courier New" pitchFamily="49" charset="0"/>
                <a:ea typeface="Times New Roman" pitchFamily="18" charset="0"/>
                <a:cs typeface="Courier New" pitchFamily="49" charset="0"/>
              </a:rPr>
              <a:t>-1</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CO" sz="1400" b="1"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Numero es -1</a:t>
            </a:r>
          </a:p>
          <a:p>
            <a:pPr marL="0" marR="0" lvl="0" indent="0" algn="l" defTabSz="914400" rtl="0" eaLnBrk="1" fontAlgn="base" latinLnBrk="0" hangingPunct="1">
              <a:lnSpc>
                <a:spcPct val="100000"/>
              </a:lnSpc>
              <a:spcBef>
                <a:spcPct val="0"/>
              </a:spcBef>
              <a:spcAft>
                <a:spcPct val="0"/>
              </a:spcAft>
              <a:buClrTx/>
              <a:buSzTx/>
              <a:buFontTx/>
              <a:buNone/>
              <a:tabLst/>
            </a:pPr>
            <a:r>
              <a:rPr kumimoji="0" lang="es-CO" sz="1400" b="1"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Asignar e la variable anulable un valor</a:t>
            </a:r>
          </a:p>
          <a:p>
            <a:pPr marL="0" marR="0" lvl="0" indent="0" algn="l" defTabSz="914400" rtl="0" eaLnBrk="1" fontAlgn="base" latinLnBrk="0" hangingPunct="1">
              <a:lnSpc>
                <a:spcPct val="100000"/>
              </a:lnSpc>
              <a:spcBef>
                <a:spcPct val="0"/>
              </a:spcBef>
              <a:spcAft>
                <a:spcPct val="0"/>
              </a:spcAft>
              <a:buClrTx/>
              <a:buSzTx/>
              <a:buFontTx/>
              <a:buNone/>
              <a:tabLst/>
            </a:pPr>
            <a:r>
              <a:rPr kumimoji="0" lang="es-CO"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NumeroN</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a:t>
            </a:r>
            <a:r>
              <a:rPr kumimoji="0" lang="es-CO" sz="1400" b="1" i="0" u="none" strike="noStrike" cap="none" normalizeH="0" baseline="0" dirty="0" smtClean="0">
                <a:ln>
                  <a:noFill/>
                </a:ln>
                <a:solidFill>
                  <a:srgbClr val="FF0000"/>
                </a:solidFill>
                <a:effectLst/>
                <a:latin typeface="Courier New" pitchFamily="49" charset="0"/>
                <a:ea typeface="Times New Roman" pitchFamily="18" charset="0"/>
                <a:cs typeface="Courier New" pitchFamily="49" charset="0"/>
              </a:rPr>
              <a:t>146</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s-CO" sz="1400" b="1"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Evaluar si la variable es nula y como no lo es retorna el valor de 146</a:t>
            </a:r>
          </a:p>
          <a:p>
            <a:pPr marL="0" marR="0" lvl="0" indent="0" algn="l" defTabSz="914400" rtl="0" eaLnBrk="1" fontAlgn="base" latinLnBrk="0" hangingPunct="1">
              <a:lnSpc>
                <a:spcPct val="100000"/>
              </a:lnSpc>
              <a:spcBef>
                <a:spcPct val="0"/>
              </a:spcBef>
              <a:spcAft>
                <a:spcPct val="0"/>
              </a:spcAft>
              <a:buClrTx/>
              <a:buSzTx/>
              <a:buFontTx/>
              <a:buNone/>
              <a:tabLst/>
            </a:pP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Numero = </a:t>
            </a:r>
            <a:r>
              <a:rPr kumimoji="0" lang="es-CO"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NumeroN</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a:t>
            </a:r>
            <a:r>
              <a:rPr kumimoji="0" lang="es-CO" sz="1400" b="1" i="0" u="none" strike="noStrike" cap="none" normalizeH="0" baseline="0" dirty="0" smtClean="0">
                <a:ln>
                  <a:noFill/>
                </a:ln>
                <a:solidFill>
                  <a:srgbClr val="FF0000"/>
                </a:solidFill>
                <a:effectLst/>
                <a:latin typeface="Courier New" pitchFamily="49" charset="0"/>
                <a:ea typeface="Times New Roman" pitchFamily="18" charset="0"/>
                <a:cs typeface="Courier New" pitchFamily="49" charset="0"/>
              </a:rPr>
              <a:t>-1</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CO" sz="1400" b="1"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Numero es 146</a:t>
            </a:r>
            <a:r>
              <a:rPr kumimoji="0" lang="es-CO" sz="1400" b="1" i="1" u="none" strike="noStrike" cap="none" normalizeH="0" baseline="0" dirty="0" smtClean="0">
                <a:ln>
                  <a:noFill/>
                </a:ln>
                <a:solidFill>
                  <a:srgbClr val="008080"/>
                </a:solidFill>
                <a:effectLst/>
                <a:latin typeface="Courier New" pitchFamily="49" charset="0"/>
                <a:ea typeface="Times New Roman" pitchFamily="18" charset="0"/>
                <a:cs typeface="Courier New" pitchFamily="49" charset="0"/>
              </a:rPr>
              <a:t> </a:t>
            </a:r>
            <a:endParaRPr kumimoji="0" lang="es-CO" sz="4000" b="1" i="0" u="none" strike="noStrike" cap="none" normalizeH="0" baseline="0" dirty="0" smtClean="0">
              <a:ln>
                <a:noFill/>
              </a:ln>
              <a:solidFill>
                <a:schemeClr val="tx1"/>
              </a:solidFill>
              <a:effectLst/>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Tipos Anulables</a:t>
            </a:r>
            <a:endParaRPr lang="es-CO" dirty="0"/>
          </a:p>
        </p:txBody>
      </p:sp>
      <p:sp>
        <p:nvSpPr>
          <p:cNvPr id="3" name="Content Placeholder 2"/>
          <p:cNvSpPr>
            <a:spLocks noGrp="1"/>
          </p:cNvSpPr>
          <p:nvPr>
            <p:ph idx="1"/>
          </p:nvPr>
        </p:nvSpPr>
        <p:spPr>
          <a:xfrm>
            <a:off x="467544" y="1196752"/>
            <a:ext cx="8229600" cy="5184576"/>
          </a:xfrm>
        </p:spPr>
        <p:txBody>
          <a:bodyPr>
            <a:noAutofit/>
          </a:bodyPr>
          <a:lstStyle/>
          <a:p>
            <a:r>
              <a:rPr lang="es-CO" sz="2800" dirty="0" smtClean="0"/>
              <a:t>Características</a:t>
            </a:r>
          </a:p>
          <a:p>
            <a:pPr lvl="1"/>
            <a:r>
              <a:rPr lang="es-CO" sz="2000" dirty="0" smtClean="0"/>
              <a:t>Los tipos que aceptan valores NULL representan variables de tipo de valor a las que se puede asignar el valor </a:t>
            </a:r>
            <a:r>
              <a:rPr lang="es-CO" sz="2000" dirty="0" err="1" smtClean="0"/>
              <a:t>null</a:t>
            </a:r>
            <a:r>
              <a:rPr lang="es-CO" sz="2000" dirty="0" smtClean="0"/>
              <a:t>. No se puede crear un tipo que acepta valores NULL basado en un tipo de referencia. (Los tipos de referencia ya admiten el valor </a:t>
            </a:r>
            <a:r>
              <a:rPr lang="es-CO" sz="2000" dirty="0" err="1" smtClean="0"/>
              <a:t>null</a:t>
            </a:r>
            <a:r>
              <a:rPr lang="es-CO" sz="2000" dirty="0" smtClean="0"/>
              <a:t>.)</a:t>
            </a:r>
          </a:p>
          <a:p>
            <a:pPr lvl="1"/>
            <a:r>
              <a:rPr lang="es-CO" sz="2000" dirty="0" smtClean="0"/>
              <a:t>La sintaxis T? es la forma abreviada de </a:t>
            </a:r>
            <a:r>
              <a:rPr lang="es-CO" sz="2000" dirty="0" err="1" smtClean="0"/>
              <a:t>System.Nullable</a:t>
            </a:r>
            <a:r>
              <a:rPr lang="es-CO" sz="2000" dirty="0" smtClean="0"/>
              <a:t> &lt; T &gt;, donde T es un tipo de valor. Las dos formas son intercambiables.</a:t>
            </a:r>
          </a:p>
          <a:p>
            <a:pPr lvl="1"/>
            <a:r>
              <a:rPr lang="es-CO" sz="2000" dirty="0" smtClean="0"/>
              <a:t>Asigne un valor a un tipo que acepte valores NULL como si se tratara de un tipo de valor normal, por ejemplo, </a:t>
            </a:r>
            <a:r>
              <a:rPr lang="es-CO" sz="2000" dirty="0" err="1" smtClean="0"/>
              <a:t>int</a:t>
            </a:r>
            <a:r>
              <a:rPr lang="es-CO" sz="2000" dirty="0" smtClean="0"/>
              <a:t>? x = 10; o </a:t>
            </a:r>
            <a:r>
              <a:rPr lang="es-CO" sz="2000" dirty="0" err="1" smtClean="0"/>
              <a:t>double</a:t>
            </a:r>
            <a:r>
              <a:rPr lang="es-CO" sz="2000" dirty="0" smtClean="0"/>
              <a:t>? d = 4.108;</a:t>
            </a:r>
          </a:p>
          <a:p>
            <a:pPr lvl="1"/>
            <a:r>
              <a:rPr lang="es-CO" sz="2000" dirty="0" smtClean="0"/>
              <a:t>Utilice la propiedad </a:t>
            </a:r>
            <a:r>
              <a:rPr lang="es-CO" sz="2000" dirty="0" err="1" smtClean="0"/>
              <a:t>System.Nullable.GetValueOrDefault</a:t>
            </a:r>
            <a:r>
              <a:rPr lang="es-CO" sz="2000" dirty="0" smtClean="0"/>
              <a:t> para devolver el valor asignado o el valor predeterminado del tipo subyacente si el valor es </a:t>
            </a:r>
            <a:r>
              <a:rPr lang="es-CO" sz="2000" dirty="0" err="1" smtClean="0"/>
              <a:t>null</a:t>
            </a:r>
            <a:r>
              <a:rPr lang="es-CO" sz="2000" dirty="0" smtClean="0"/>
              <a:t>, por ejemplo </a:t>
            </a:r>
            <a:r>
              <a:rPr lang="es-CO" sz="2000" dirty="0" err="1" smtClean="0"/>
              <a:t>int</a:t>
            </a:r>
            <a:r>
              <a:rPr lang="es-CO" sz="2000" dirty="0" smtClean="0"/>
              <a:t> j = </a:t>
            </a:r>
            <a:r>
              <a:rPr lang="es-CO" sz="2000" dirty="0" err="1" smtClean="0"/>
              <a:t>x.GetValueOrDefault</a:t>
            </a:r>
            <a:r>
              <a:rPr lang="es-CO" sz="20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Convención de Nombres </a:t>
            </a:r>
            <a:endParaRPr lang="es-ES" dirty="0"/>
          </a:p>
        </p:txBody>
      </p:sp>
      <p:pic>
        <p:nvPicPr>
          <p:cNvPr id="4" name="Imagen 3"/>
          <p:cNvPicPr>
            <a:picLocks noChangeAspect="1"/>
          </p:cNvPicPr>
          <p:nvPr/>
        </p:nvPicPr>
        <p:blipFill>
          <a:blip r:embed="rId2"/>
          <a:stretch>
            <a:fillRect/>
          </a:stretch>
        </p:blipFill>
        <p:spPr>
          <a:xfrm>
            <a:off x="7308304" y="5013176"/>
            <a:ext cx="1800200" cy="1800200"/>
          </a:xfrm>
          <a:prstGeom prst="rect">
            <a:avLst/>
          </a:prstGeom>
        </p:spPr>
      </p:pic>
      <p:sp>
        <p:nvSpPr>
          <p:cNvPr id="3" name="Marcador de contenido 2"/>
          <p:cNvSpPr>
            <a:spLocks noGrp="1"/>
          </p:cNvSpPr>
          <p:nvPr>
            <p:ph idx="1"/>
          </p:nvPr>
        </p:nvSpPr>
        <p:spPr/>
        <p:txBody>
          <a:bodyPr>
            <a:normAutofit fontScale="92500" lnSpcReduction="10000"/>
          </a:bodyPr>
          <a:lstStyle/>
          <a:p>
            <a:pPr algn="just"/>
            <a:r>
              <a:rPr lang="es-CO" dirty="0"/>
              <a:t>Con el objetivo de desarrollar y mantener aplicaciones perdurables en el tiempo, se hace necesario el </a:t>
            </a:r>
            <a:r>
              <a:rPr lang="es-CO" b="1" dirty="0">
                <a:solidFill>
                  <a:srgbClr val="800000"/>
                </a:solidFill>
              </a:rPr>
              <a:t>uso</a:t>
            </a:r>
            <a:r>
              <a:rPr lang="es-CO" dirty="0">
                <a:solidFill>
                  <a:srgbClr val="800000"/>
                </a:solidFill>
              </a:rPr>
              <a:t> </a:t>
            </a:r>
            <a:r>
              <a:rPr lang="es-CO" dirty="0"/>
              <a:t>de un </a:t>
            </a:r>
            <a:r>
              <a:rPr lang="es-CO" b="1" dirty="0">
                <a:solidFill>
                  <a:srgbClr val="660066"/>
                </a:solidFill>
              </a:rPr>
              <a:t>estandar</a:t>
            </a:r>
            <a:r>
              <a:rPr lang="es-CO" dirty="0">
                <a:solidFill>
                  <a:srgbClr val="660066"/>
                </a:solidFill>
              </a:rPr>
              <a:t> </a:t>
            </a:r>
            <a:r>
              <a:rPr lang="es-CO" dirty="0"/>
              <a:t>de </a:t>
            </a:r>
            <a:r>
              <a:rPr lang="es-CO" b="1" dirty="0">
                <a:solidFill>
                  <a:srgbClr val="008000"/>
                </a:solidFill>
              </a:rPr>
              <a:t>programación</a:t>
            </a:r>
            <a:r>
              <a:rPr lang="es-CO" dirty="0">
                <a:solidFill>
                  <a:srgbClr val="008000"/>
                </a:solidFill>
              </a:rPr>
              <a:t> </a:t>
            </a:r>
            <a:r>
              <a:rPr lang="es-CO" dirty="0"/>
              <a:t>que permita que todos los desarrolladores esten alineados con el estilo de programación y cumplan con las normas basicas del lenguaje. </a:t>
            </a:r>
            <a:endParaRPr lang="es-CO" dirty="0" smtClean="0"/>
          </a:p>
          <a:p>
            <a:pPr marL="0" indent="0" algn="just">
              <a:buNone/>
            </a:pPr>
            <a:r>
              <a:rPr lang="es-CO" b="1" dirty="0" smtClean="0"/>
              <a:t>Referencia:</a:t>
            </a:r>
            <a:endParaRPr lang="es-ES" b="1" dirty="0" smtClean="0"/>
          </a:p>
          <a:p>
            <a:pPr lvl="1" algn="just"/>
            <a:r>
              <a:rPr lang="es-CO" dirty="0"/>
              <a:t>MSDN: C# Programming </a:t>
            </a:r>
            <a:r>
              <a:rPr lang="es-CO" dirty="0" smtClean="0"/>
              <a:t>Guide</a:t>
            </a:r>
          </a:p>
          <a:p>
            <a:pPr marL="457200" lvl="1" indent="0" algn="just">
              <a:buNone/>
            </a:pPr>
            <a:r>
              <a:rPr lang="es-CO" u="sng" dirty="0" smtClean="0">
                <a:hlinkClick r:id="rId3"/>
              </a:rPr>
              <a:t>https</a:t>
            </a:r>
            <a:r>
              <a:rPr lang="es-CO" u="sng" dirty="0">
                <a:hlinkClick r:id="rId3"/>
              </a:rPr>
              <a:t>://msdn.microsoft.com/es-co/library/67ef8sbd.aspx</a:t>
            </a:r>
            <a:r>
              <a:rPr lang="es-CO" dirty="0"/>
              <a:t>)</a:t>
            </a:r>
            <a:endParaRPr lang="es-ES_tradnl" dirty="0"/>
          </a:p>
          <a:p>
            <a:pPr lvl="1" algn="just"/>
            <a:endParaRPr lang="es-CO" dirty="0" smtClean="0"/>
          </a:p>
        </p:txBody>
      </p:sp>
    </p:spTree>
    <p:extLst>
      <p:ext uri="{BB962C8B-B14F-4D97-AF65-F5344CB8AC3E}">
        <p14:creationId xmlns:p14="http://schemas.microsoft.com/office/powerpoint/2010/main" val="39545888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Tipos Anulables</a:t>
            </a:r>
            <a:endParaRPr lang="es-CO" dirty="0"/>
          </a:p>
        </p:txBody>
      </p:sp>
      <p:sp>
        <p:nvSpPr>
          <p:cNvPr id="3" name="Content Placeholder 2"/>
          <p:cNvSpPr>
            <a:spLocks noGrp="1"/>
          </p:cNvSpPr>
          <p:nvPr>
            <p:ph idx="1"/>
          </p:nvPr>
        </p:nvSpPr>
        <p:spPr>
          <a:xfrm>
            <a:off x="467544" y="1196752"/>
            <a:ext cx="8229600" cy="5472608"/>
          </a:xfrm>
        </p:spPr>
        <p:txBody>
          <a:bodyPr>
            <a:noAutofit/>
          </a:bodyPr>
          <a:lstStyle/>
          <a:p>
            <a:r>
              <a:rPr lang="es-CO" sz="2800" dirty="0" smtClean="0"/>
              <a:t>Características</a:t>
            </a:r>
          </a:p>
          <a:p>
            <a:pPr lvl="1"/>
            <a:r>
              <a:rPr lang="es-CO" sz="2000" dirty="0" smtClean="0"/>
              <a:t>Utilice las propiedades de sólo lectura </a:t>
            </a:r>
            <a:r>
              <a:rPr lang="es-CO" sz="2000" dirty="0" err="1" smtClean="0"/>
              <a:t>HasValue</a:t>
            </a:r>
            <a:r>
              <a:rPr lang="es-CO" sz="2000" dirty="0" smtClean="0"/>
              <a:t> y </a:t>
            </a:r>
            <a:r>
              <a:rPr lang="es-CO" sz="2000" dirty="0" err="1" smtClean="0"/>
              <a:t>Value</a:t>
            </a:r>
            <a:r>
              <a:rPr lang="es-CO" sz="2000" dirty="0" smtClean="0"/>
              <a:t> para comprobar si el valor es NULL y recuperar el valor, por ejemplo </a:t>
            </a:r>
            <a:r>
              <a:rPr lang="es-CO" sz="2000" dirty="0" err="1" smtClean="0"/>
              <a:t>if</a:t>
            </a:r>
            <a:r>
              <a:rPr lang="es-CO" sz="2000" dirty="0" smtClean="0"/>
              <a:t>(</a:t>
            </a:r>
            <a:r>
              <a:rPr lang="es-CO" sz="2000" dirty="0" err="1" smtClean="0"/>
              <a:t>x.HasValue</a:t>
            </a:r>
            <a:r>
              <a:rPr lang="es-CO" sz="2000" dirty="0" smtClean="0"/>
              <a:t>) j = </a:t>
            </a:r>
            <a:r>
              <a:rPr lang="es-CO" sz="2000" dirty="0" err="1" smtClean="0"/>
              <a:t>x.Value</a:t>
            </a:r>
            <a:r>
              <a:rPr lang="es-CO" sz="2000" dirty="0" smtClean="0"/>
              <a:t>;</a:t>
            </a:r>
          </a:p>
          <a:p>
            <a:pPr lvl="2"/>
            <a:r>
              <a:rPr lang="es-CO" sz="1800" dirty="0" smtClean="0"/>
              <a:t>La propiedad </a:t>
            </a:r>
            <a:r>
              <a:rPr lang="es-CO" sz="1800" dirty="0" err="1" smtClean="0"/>
              <a:t>HasValue</a:t>
            </a:r>
            <a:r>
              <a:rPr lang="es-CO" sz="1800" dirty="0" smtClean="0"/>
              <a:t> devuelve el valor verdadero si la variable contiene un valor, o falso si es NULL.</a:t>
            </a:r>
          </a:p>
          <a:p>
            <a:pPr lvl="2"/>
            <a:r>
              <a:rPr lang="es-CO" sz="1800" dirty="0" smtClean="0"/>
              <a:t>La propiedad </a:t>
            </a:r>
            <a:r>
              <a:rPr lang="es-CO" sz="1800" dirty="0" err="1" smtClean="0"/>
              <a:t>Value</a:t>
            </a:r>
            <a:r>
              <a:rPr lang="es-CO" sz="1800" dirty="0" smtClean="0"/>
              <a:t> devuelve un valor si se ha asignado uno; de lo contrario, devuelve </a:t>
            </a:r>
            <a:r>
              <a:rPr lang="es-CO" sz="1800" dirty="0" err="1" smtClean="0"/>
              <a:t>System.InvalidOperationException</a:t>
            </a:r>
            <a:r>
              <a:rPr lang="es-CO" sz="1800" dirty="0" smtClean="0"/>
              <a:t>.</a:t>
            </a:r>
          </a:p>
          <a:p>
            <a:pPr lvl="2"/>
            <a:r>
              <a:rPr lang="es-CO" sz="1800" dirty="0" smtClean="0"/>
              <a:t>El valor predeterminado para una variable de tipo que acepta valores NULL establece </a:t>
            </a:r>
            <a:r>
              <a:rPr lang="es-CO" sz="1800" dirty="0" err="1" smtClean="0"/>
              <a:t>HasValue</a:t>
            </a:r>
            <a:r>
              <a:rPr lang="es-CO" sz="1800" dirty="0" smtClean="0"/>
              <a:t> a false. El </a:t>
            </a:r>
            <a:r>
              <a:rPr lang="es-CO" sz="1800" dirty="0" err="1" smtClean="0"/>
              <a:t>Value</a:t>
            </a:r>
            <a:r>
              <a:rPr lang="es-CO" sz="1800" dirty="0" smtClean="0"/>
              <a:t> es indefinido.</a:t>
            </a:r>
          </a:p>
          <a:p>
            <a:pPr lvl="1"/>
            <a:r>
              <a:rPr lang="es-CO" sz="2000" dirty="0" smtClean="0"/>
              <a:t>Utilice el operador ?? para asignar un valor predeterminado que se aplicará cuando un tipo que acepta valores NULL cuyo valor actual sea NULL se asigne a una tipo que no acepte valore NULL, por ejemplo</a:t>
            </a:r>
          </a:p>
          <a:p>
            <a:pPr lvl="1">
              <a:buNone/>
            </a:pPr>
            <a:r>
              <a:rPr lang="es-CO" sz="1400" dirty="0" smtClean="0">
                <a:latin typeface="Courier New" pitchFamily="49" charset="0"/>
                <a:cs typeface="Courier New" pitchFamily="49" charset="0"/>
              </a:rPr>
              <a:t>	 	</a:t>
            </a:r>
            <a:r>
              <a:rPr lang="es-CO" sz="1400" dirty="0" err="1" smtClean="0">
                <a:latin typeface="Courier New" pitchFamily="49" charset="0"/>
                <a:cs typeface="Courier New" pitchFamily="49" charset="0"/>
              </a:rPr>
              <a:t>int</a:t>
            </a:r>
            <a:r>
              <a:rPr lang="es-CO" sz="1400" dirty="0" smtClean="0">
                <a:latin typeface="Courier New" pitchFamily="49" charset="0"/>
                <a:cs typeface="Courier New" pitchFamily="49" charset="0"/>
              </a:rPr>
              <a:t>? x = </a:t>
            </a:r>
            <a:r>
              <a:rPr lang="es-CO" sz="1400" dirty="0" err="1" smtClean="0">
                <a:latin typeface="Courier New" pitchFamily="49" charset="0"/>
                <a:cs typeface="Courier New" pitchFamily="49" charset="0"/>
              </a:rPr>
              <a:t>null</a:t>
            </a:r>
            <a:r>
              <a:rPr lang="es-CO" sz="1400" dirty="0" smtClean="0">
                <a:latin typeface="Courier New" pitchFamily="49" charset="0"/>
                <a:cs typeface="Courier New" pitchFamily="49" charset="0"/>
              </a:rPr>
              <a:t>; </a:t>
            </a:r>
          </a:p>
          <a:p>
            <a:pPr lvl="1">
              <a:buNone/>
            </a:pPr>
            <a:r>
              <a:rPr lang="es-CO" sz="1400" dirty="0" smtClean="0">
                <a:latin typeface="Courier New" pitchFamily="49" charset="0"/>
                <a:cs typeface="Courier New" pitchFamily="49" charset="0"/>
              </a:rPr>
              <a:t>		</a:t>
            </a:r>
            <a:r>
              <a:rPr lang="es-CO" sz="1400" dirty="0" err="1" smtClean="0">
                <a:latin typeface="Courier New" pitchFamily="49" charset="0"/>
                <a:cs typeface="Courier New" pitchFamily="49" charset="0"/>
              </a:rPr>
              <a:t>int</a:t>
            </a:r>
            <a:r>
              <a:rPr lang="es-CO" sz="1400" dirty="0" smtClean="0">
                <a:latin typeface="Courier New" pitchFamily="49" charset="0"/>
                <a:cs typeface="Courier New" pitchFamily="49" charset="0"/>
              </a:rPr>
              <a:t> y = x ?? -1;</a:t>
            </a:r>
          </a:p>
          <a:p>
            <a:pPr lvl="1"/>
            <a:r>
              <a:rPr lang="es-CO" sz="2000" dirty="0" smtClean="0"/>
              <a:t>No se permite la anidación de tipos que aceptan valores NULL. La línea siguiente no se compilará: </a:t>
            </a:r>
            <a:r>
              <a:rPr lang="es-CO" sz="2000" dirty="0" err="1" smtClean="0"/>
              <a:t>Nullable</a:t>
            </a:r>
            <a:r>
              <a:rPr lang="es-CO" sz="2000" dirty="0" smtClean="0"/>
              <a:t>&lt;</a:t>
            </a:r>
            <a:r>
              <a:rPr lang="es-CO" sz="2000" dirty="0" err="1" smtClean="0"/>
              <a:t>Nullable</a:t>
            </a:r>
            <a:r>
              <a:rPr lang="es-CO" sz="2000" dirty="0" smtClean="0"/>
              <a:t>&lt;</a:t>
            </a:r>
            <a:r>
              <a:rPr lang="es-CO" sz="2000" dirty="0" err="1" smtClean="0"/>
              <a:t>int</a:t>
            </a:r>
            <a:r>
              <a:rPr lang="es-CO" sz="2000" dirty="0" smtClean="0"/>
              <a:t>&gt;&gt; n;</a:t>
            </a:r>
          </a:p>
          <a:p>
            <a:endParaRPr lang="es-CO"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Documents\Mis Docs\Images\Presentaciones\Miscelaneous\stock-photo-8699441-check-mark.jpg"/>
          <p:cNvPicPr>
            <a:picLocks noChangeAspect="1" noChangeArrowheads="1"/>
          </p:cNvPicPr>
          <p:nvPr/>
        </p:nvPicPr>
        <p:blipFill>
          <a:blip r:embed="rId2" cstate="print"/>
          <a:srcRect/>
          <a:stretch>
            <a:fillRect/>
          </a:stretch>
        </p:blipFill>
        <p:spPr bwMode="auto">
          <a:xfrm>
            <a:off x="7155161" y="4869161"/>
            <a:ext cx="1988840" cy="1988840"/>
          </a:xfrm>
          <a:prstGeom prst="rect">
            <a:avLst/>
          </a:prstGeom>
          <a:noFill/>
        </p:spPr>
      </p:pic>
      <p:sp>
        <p:nvSpPr>
          <p:cNvPr id="2" name="Title 1"/>
          <p:cNvSpPr>
            <a:spLocks noGrp="1"/>
          </p:cNvSpPr>
          <p:nvPr>
            <p:ph type="title"/>
          </p:nvPr>
        </p:nvSpPr>
        <p:spPr/>
        <p:txBody>
          <a:bodyPr/>
          <a:lstStyle/>
          <a:p>
            <a:r>
              <a:rPr lang="es-CO" dirty="0" smtClean="0"/>
              <a:t>Tipos Anulables</a:t>
            </a:r>
            <a:endParaRPr lang="es-CO" dirty="0"/>
          </a:p>
        </p:txBody>
      </p:sp>
      <p:sp>
        <p:nvSpPr>
          <p:cNvPr id="3" name="Content Placeholder 2"/>
          <p:cNvSpPr>
            <a:spLocks noGrp="1"/>
          </p:cNvSpPr>
          <p:nvPr>
            <p:ph idx="1"/>
          </p:nvPr>
        </p:nvSpPr>
        <p:spPr/>
        <p:txBody>
          <a:bodyPr>
            <a:normAutofit fontScale="92500" lnSpcReduction="10000"/>
          </a:bodyPr>
          <a:lstStyle/>
          <a:p>
            <a:r>
              <a:rPr lang="es-CO" dirty="0" smtClean="0"/>
              <a:t>Recomendación</a:t>
            </a:r>
          </a:p>
          <a:p>
            <a:pPr lvl="1" algn="just"/>
            <a:r>
              <a:rPr lang="es-CO" dirty="0" smtClean="0"/>
              <a:t>Utilice tipos Anulables cuando desee tener una variable que  tenga que interactuar con campos de una base de datos o cuando no tenga claro que valor inicial puede tomar la variable, de esta forma puede inicializarla con </a:t>
            </a:r>
            <a:r>
              <a:rPr lang="es-CO" b="1" dirty="0" err="1" smtClean="0"/>
              <a:t>null</a:t>
            </a:r>
            <a:r>
              <a:rPr lang="es-CO" dirty="0" smtClean="0"/>
              <a:t> sin tener que preocuparse por su primer valor.</a:t>
            </a:r>
          </a:p>
          <a:p>
            <a:pPr>
              <a:buNone/>
            </a:pPr>
            <a:endParaRPr lang="es-CO" dirty="0" smtClean="0"/>
          </a:p>
          <a:p>
            <a:pPr>
              <a:buNone/>
            </a:pPr>
            <a:r>
              <a:rPr lang="es-CO" sz="2200" dirty="0" smtClean="0"/>
              <a:t>Para mayor información consulte los siguientes links:</a:t>
            </a:r>
          </a:p>
          <a:p>
            <a:pPr>
              <a:buNone/>
            </a:pPr>
            <a:r>
              <a:rPr lang="es-CO" sz="2200" u="sng" dirty="0" smtClean="0">
                <a:hlinkClick r:id="rId3"/>
              </a:rPr>
              <a:t>http://msdn.microsoft.com/en-us/library/1t3y8s4s(v=vs.80).aspx</a:t>
            </a:r>
            <a:endParaRPr lang="es-CO" sz="2200" dirty="0" smtClean="0"/>
          </a:p>
          <a:p>
            <a:pPr>
              <a:buNone/>
            </a:pPr>
            <a:r>
              <a:rPr lang="es-CO" sz="2200" u="sng" dirty="0" smtClean="0">
                <a:hlinkClick r:id="rId4"/>
              </a:rPr>
              <a:t>http://msdn.microsoft.com/en-us/library/2cf62fcy(v=vs.80).aspx</a:t>
            </a:r>
            <a:endParaRPr lang="es-CO" sz="2200" dirty="0" smtClean="0"/>
          </a:p>
          <a:p>
            <a:pPr lvl="1"/>
            <a:endParaRPr lang="es-CO"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D:\Documents\Mis Docs\Images\Presentaciones\Miscelaneous\System-Box-Empty-icon.png"/>
          <p:cNvPicPr>
            <a:picLocks noChangeAspect="1" noChangeArrowheads="1"/>
          </p:cNvPicPr>
          <p:nvPr/>
        </p:nvPicPr>
        <p:blipFill>
          <a:blip r:embed="rId2" cstate="print"/>
          <a:srcRect/>
          <a:stretch>
            <a:fillRect/>
          </a:stretch>
        </p:blipFill>
        <p:spPr bwMode="auto">
          <a:xfrm>
            <a:off x="6889196" y="4725144"/>
            <a:ext cx="2219308" cy="2088232"/>
          </a:xfrm>
          <a:prstGeom prst="rect">
            <a:avLst/>
          </a:prstGeom>
          <a:noFill/>
        </p:spPr>
      </p:pic>
      <p:sp>
        <p:nvSpPr>
          <p:cNvPr id="2" name="Title 1"/>
          <p:cNvSpPr>
            <a:spLocks noGrp="1"/>
          </p:cNvSpPr>
          <p:nvPr>
            <p:ph type="title"/>
          </p:nvPr>
        </p:nvSpPr>
        <p:spPr/>
        <p:txBody>
          <a:bodyPr/>
          <a:lstStyle/>
          <a:p>
            <a:r>
              <a:rPr lang="es-CO" dirty="0" err="1" smtClean="0"/>
              <a:t>Boxing</a:t>
            </a:r>
            <a:r>
              <a:rPr lang="es-CO" dirty="0" smtClean="0"/>
              <a:t>/</a:t>
            </a:r>
            <a:r>
              <a:rPr lang="es-CO" dirty="0" err="1" smtClean="0"/>
              <a:t>UnBoxing</a:t>
            </a:r>
            <a:endParaRPr lang="es-CO" dirty="0"/>
          </a:p>
        </p:txBody>
      </p:sp>
      <p:sp>
        <p:nvSpPr>
          <p:cNvPr id="3" name="Content Placeholder 2"/>
          <p:cNvSpPr>
            <a:spLocks noGrp="1"/>
          </p:cNvSpPr>
          <p:nvPr>
            <p:ph idx="1"/>
          </p:nvPr>
        </p:nvSpPr>
        <p:spPr>
          <a:xfrm>
            <a:off x="467544" y="1196752"/>
            <a:ext cx="8229600" cy="4536504"/>
          </a:xfrm>
        </p:spPr>
        <p:txBody>
          <a:bodyPr>
            <a:normAutofit fontScale="85000" lnSpcReduction="10000"/>
          </a:bodyPr>
          <a:lstStyle/>
          <a:p>
            <a:pPr algn="just"/>
            <a:r>
              <a:rPr lang="es-CO" dirty="0" smtClean="0"/>
              <a:t>Dado que toda estructura deriva de </a:t>
            </a:r>
            <a:r>
              <a:rPr lang="es-CO" b="1" dirty="0" err="1" smtClean="0">
                <a:solidFill>
                  <a:srgbClr val="008080"/>
                </a:solidFill>
              </a:rPr>
              <a:t>System.Object</a:t>
            </a:r>
            <a:r>
              <a:rPr lang="es-CO" dirty="0" smtClean="0"/>
              <a:t> es posible a través del polimorfismo almacenar cualquier valor en una variable de tipo </a:t>
            </a:r>
            <a:r>
              <a:rPr lang="es-CO" b="1" dirty="0" err="1" smtClean="0">
                <a:solidFill>
                  <a:srgbClr val="0000FF"/>
                </a:solidFill>
              </a:rPr>
              <a:t>object</a:t>
            </a:r>
            <a:r>
              <a:rPr lang="es-CO" dirty="0" smtClean="0"/>
              <a:t>. </a:t>
            </a:r>
          </a:p>
          <a:p>
            <a:pPr algn="just">
              <a:buNone/>
            </a:pPr>
            <a:endParaRPr lang="es-CO" dirty="0" smtClean="0"/>
          </a:p>
          <a:p>
            <a:pPr lvl="1" algn="just"/>
            <a:r>
              <a:rPr lang="es-CO" b="1" dirty="0" err="1" smtClean="0"/>
              <a:t>Boxing</a:t>
            </a:r>
            <a:r>
              <a:rPr lang="es-CO" b="1" dirty="0" smtClean="0"/>
              <a:t>: </a:t>
            </a:r>
            <a:r>
              <a:rPr lang="es-CO" dirty="0" smtClean="0"/>
              <a:t>Es el proceso de convertir el </a:t>
            </a:r>
            <a:r>
              <a:rPr lang="es-CO" b="1" dirty="0" smtClean="0">
                <a:solidFill>
                  <a:srgbClr val="008000"/>
                </a:solidFill>
              </a:rPr>
              <a:t>valor</a:t>
            </a:r>
            <a:r>
              <a:rPr lang="es-CO" dirty="0" smtClean="0"/>
              <a:t> de una variable a un tipo de datos </a:t>
            </a:r>
            <a:r>
              <a:rPr lang="es-CO" b="1" dirty="0" err="1" smtClean="0">
                <a:solidFill>
                  <a:srgbClr val="0000FF"/>
                </a:solidFill>
              </a:rPr>
              <a:t>object</a:t>
            </a:r>
            <a:r>
              <a:rPr lang="es-CO" dirty="0" smtClean="0"/>
              <a:t>.</a:t>
            </a:r>
          </a:p>
          <a:p>
            <a:pPr lvl="1" algn="just">
              <a:buNone/>
            </a:pPr>
            <a:endParaRPr lang="es-CO" dirty="0" smtClean="0"/>
          </a:p>
          <a:p>
            <a:pPr lvl="1" algn="just">
              <a:buNone/>
            </a:pPr>
            <a:endParaRPr lang="es-CO" dirty="0" smtClean="0"/>
          </a:p>
          <a:p>
            <a:pPr lvl="1" algn="just"/>
            <a:r>
              <a:rPr lang="es-CO" b="1" dirty="0" err="1" smtClean="0"/>
              <a:t>UnBoxing</a:t>
            </a:r>
            <a:r>
              <a:rPr lang="es-CO" b="1" dirty="0" smtClean="0"/>
              <a:t>: </a:t>
            </a:r>
            <a:r>
              <a:rPr lang="es-CO" dirty="0" smtClean="0"/>
              <a:t>Es el proceso de convertir el valor de una variable de tipo </a:t>
            </a:r>
            <a:r>
              <a:rPr lang="es-CO" b="1" dirty="0" err="1" smtClean="0">
                <a:solidFill>
                  <a:srgbClr val="0000FF"/>
                </a:solidFill>
              </a:rPr>
              <a:t>object</a:t>
            </a:r>
            <a:r>
              <a:rPr lang="es-CO" dirty="0" smtClean="0"/>
              <a:t> a un </a:t>
            </a:r>
            <a:r>
              <a:rPr lang="es-CO" b="1" dirty="0" smtClean="0">
                <a:solidFill>
                  <a:srgbClr val="008000"/>
                </a:solidFill>
              </a:rPr>
              <a:t>valor</a:t>
            </a:r>
            <a:r>
              <a:rPr lang="es-CO" dirty="0" smtClean="0"/>
              <a:t> de un tipo determinado.</a:t>
            </a:r>
          </a:p>
        </p:txBody>
      </p:sp>
      <p:sp>
        <p:nvSpPr>
          <p:cNvPr id="47107" name="Rectangle 3"/>
          <p:cNvSpPr>
            <a:spLocks noChangeArrowheads="1"/>
          </p:cNvSpPr>
          <p:nvPr/>
        </p:nvSpPr>
        <p:spPr bwMode="auto">
          <a:xfrm>
            <a:off x="1187624" y="3645024"/>
            <a:ext cx="3888432" cy="477054"/>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int</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i</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123;</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object</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o = (</a:t>
            </a:r>
            <a:r>
              <a:rPr kumimoji="0" lang="en-US" sz="1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object</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i</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a:t>
            </a:r>
            <a:r>
              <a:rPr kumimoji="0" lang="en-US" sz="1400" b="1"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boxing</a:t>
            </a:r>
            <a:r>
              <a:rPr kumimoji="0" lang="es-CO" sz="1400" b="1" i="0" u="none" strike="noStrike" cap="none" normalizeH="0" baseline="0" dirty="0" smtClean="0">
                <a:ln>
                  <a:noFill/>
                </a:ln>
                <a:solidFill>
                  <a:schemeClr val="tx1"/>
                </a:solidFill>
                <a:effectLst/>
                <a:latin typeface="Courier New" pitchFamily="49" charset="0"/>
                <a:cs typeface="Courier New" pitchFamily="49" charset="0"/>
              </a:rPr>
              <a:t> </a:t>
            </a:r>
          </a:p>
        </p:txBody>
      </p:sp>
      <p:sp>
        <p:nvSpPr>
          <p:cNvPr id="47108" name="Rectangle 4"/>
          <p:cNvSpPr>
            <a:spLocks noChangeArrowheads="1"/>
          </p:cNvSpPr>
          <p:nvPr/>
        </p:nvSpPr>
        <p:spPr bwMode="auto">
          <a:xfrm>
            <a:off x="1187624" y="5229200"/>
            <a:ext cx="2869696" cy="477054"/>
          </a:xfrm>
          <a:prstGeom prst="rect">
            <a:avLst/>
          </a:prstGeom>
          <a:noFill/>
          <a:ln w="9525">
            <a:noFill/>
            <a:miter lim="800000"/>
            <a:headEnd/>
            <a:tailEnd/>
          </a:ln>
          <a:effectLst/>
        </p:spPr>
        <p:txBody>
          <a:bodyPr vert="horz" wrap="non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o = 123;</a:t>
            </a:r>
          </a:p>
          <a:p>
            <a:pPr marL="0" marR="0" lvl="0" indent="0" algn="l" defTabSz="914400" rtl="0" eaLnBrk="1" fontAlgn="base" latinLnBrk="0" hangingPunct="1">
              <a:lnSpc>
                <a:spcPct val="100000"/>
              </a:lnSpc>
              <a:spcBef>
                <a:spcPct val="0"/>
              </a:spcBef>
              <a:spcAft>
                <a:spcPct val="0"/>
              </a:spcAft>
              <a:buClrTx/>
              <a:buSzTx/>
              <a:buFontTx/>
              <a:buNone/>
              <a:tabLst/>
            </a:pP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i = (</a:t>
            </a:r>
            <a:r>
              <a:rPr kumimoji="0" lang="es-CO" sz="1400"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int</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)o;  </a:t>
            </a:r>
            <a:r>
              <a:rPr kumimoji="0" lang="es-CO" sz="1400" b="1"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a:t>
            </a:r>
            <a:r>
              <a:rPr kumimoji="0" lang="es-CO" sz="1400" b="1" i="0" u="none" strike="noStrike" cap="none" normalizeH="0" baseline="0" dirty="0" err="1" smtClean="0">
                <a:ln>
                  <a:noFill/>
                </a:ln>
                <a:solidFill>
                  <a:srgbClr val="008000"/>
                </a:solidFill>
                <a:effectLst/>
                <a:latin typeface="Courier New" pitchFamily="49" charset="0"/>
                <a:ea typeface="Times New Roman" pitchFamily="18" charset="0"/>
                <a:cs typeface="Courier New" pitchFamily="49" charset="0"/>
              </a:rPr>
              <a:t>unboxing</a:t>
            </a:r>
            <a:r>
              <a:rPr kumimoji="0" lang="es-CO" sz="1400" b="1" i="0" u="none" strike="noStrike" cap="none" normalizeH="0" baseline="0" dirty="0" smtClean="0">
                <a:ln>
                  <a:noFill/>
                </a:ln>
                <a:solidFill>
                  <a:schemeClr val="tx1"/>
                </a:solidFill>
                <a:effectLst/>
                <a:latin typeface="Courier New" pitchFamily="49" charset="0"/>
                <a:cs typeface="Courier New"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p:bldP spid="4710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smtClean="0"/>
              <a:t>Boxing/UnBoxing</a:t>
            </a:r>
            <a:endParaRPr lang="es-CO"/>
          </a:p>
        </p:txBody>
      </p:sp>
      <p:sp>
        <p:nvSpPr>
          <p:cNvPr id="3" name="Content Placeholder 2"/>
          <p:cNvSpPr>
            <a:spLocks noGrp="1"/>
          </p:cNvSpPr>
          <p:nvPr>
            <p:ph idx="1"/>
          </p:nvPr>
        </p:nvSpPr>
        <p:spPr/>
        <p:txBody>
          <a:bodyPr>
            <a:normAutofit lnSpcReduction="10000"/>
          </a:bodyPr>
          <a:lstStyle/>
          <a:p>
            <a:r>
              <a:rPr lang="es-CO" dirty="0" smtClean="0"/>
              <a:t>Las conversiones </a:t>
            </a:r>
            <a:r>
              <a:rPr lang="es-CO" b="1" dirty="0" err="1" smtClean="0">
                <a:solidFill>
                  <a:srgbClr val="0000FF"/>
                </a:solidFill>
              </a:rPr>
              <a:t>boxing</a:t>
            </a:r>
            <a:r>
              <a:rPr lang="es-CO" dirty="0" smtClean="0"/>
              <a:t> y </a:t>
            </a:r>
            <a:r>
              <a:rPr lang="es-CO" b="1" dirty="0" err="1" smtClean="0">
                <a:solidFill>
                  <a:srgbClr val="0000FF"/>
                </a:solidFill>
              </a:rPr>
              <a:t>unboxing</a:t>
            </a:r>
            <a:r>
              <a:rPr lang="es-CO" dirty="0" smtClean="0"/>
              <a:t> permiten tratar los tipos de valor como objetos. </a:t>
            </a:r>
          </a:p>
          <a:p>
            <a:r>
              <a:rPr lang="es-CO" dirty="0" smtClean="0"/>
              <a:t>La aplicación de la conversión </a:t>
            </a:r>
            <a:r>
              <a:rPr lang="es-CO" b="1" dirty="0" err="1" smtClean="0">
                <a:solidFill>
                  <a:srgbClr val="0000FF"/>
                </a:solidFill>
              </a:rPr>
              <a:t>boxing</a:t>
            </a:r>
            <a:r>
              <a:rPr lang="es-CO" dirty="0" smtClean="0"/>
              <a:t> a un tipo de valor empaqueta el tipo en una instancia del tipo de referencia </a:t>
            </a:r>
            <a:r>
              <a:rPr lang="es-CO" b="1" dirty="0" err="1" smtClean="0">
                <a:solidFill>
                  <a:srgbClr val="0000FF"/>
                </a:solidFill>
              </a:rPr>
              <a:t>Object</a:t>
            </a:r>
            <a:r>
              <a:rPr lang="es-CO" dirty="0" smtClean="0"/>
              <a:t>. </a:t>
            </a:r>
          </a:p>
          <a:p>
            <a:pPr lvl="1"/>
            <a:r>
              <a:rPr lang="es-CO" dirty="0" smtClean="0"/>
              <a:t>Esto permite almacenar el tipo de valor en el montón del recolector de elementos no utilizados. </a:t>
            </a:r>
          </a:p>
          <a:p>
            <a:r>
              <a:rPr lang="es-CO" dirty="0" smtClean="0"/>
              <a:t>La conversión </a:t>
            </a:r>
            <a:r>
              <a:rPr lang="es-CO" b="1" dirty="0" err="1" smtClean="0">
                <a:solidFill>
                  <a:srgbClr val="0000FF"/>
                </a:solidFill>
              </a:rPr>
              <a:t>unboxing</a:t>
            </a:r>
            <a:r>
              <a:rPr lang="es-CO" dirty="0" smtClean="0"/>
              <a:t> extrae el tipo de valor del objeto. </a:t>
            </a:r>
          </a:p>
          <a:p>
            <a:endParaRPr lang="es-CO"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Documents\Mis Docs\Images\Presentaciones\Miscelaneous\stock-photo-8699441-check-mark.jpg"/>
          <p:cNvPicPr>
            <a:picLocks noChangeAspect="1" noChangeArrowheads="1"/>
          </p:cNvPicPr>
          <p:nvPr/>
        </p:nvPicPr>
        <p:blipFill>
          <a:blip r:embed="rId2" cstate="print"/>
          <a:srcRect/>
          <a:stretch>
            <a:fillRect/>
          </a:stretch>
        </p:blipFill>
        <p:spPr bwMode="auto">
          <a:xfrm>
            <a:off x="7155161" y="4869161"/>
            <a:ext cx="1988840" cy="1988840"/>
          </a:xfrm>
          <a:prstGeom prst="rect">
            <a:avLst/>
          </a:prstGeom>
          <a:noFill/>
        </p:spPr>
      </p:pic>
      <p:sp>
        <p:nvSpPr>
          <p:cNvPr id="2" name="Title 1"/>
          <p:cNvSpPr>
            <a:spLocks noGrp="1"/>
          </p:cNvSpPr>
          <p:nvPr>
            <p:ph type="title"/>
          </p:nvPr>
        </p:nvSpPr>
        <p:spPr/>
        <p:txBody>
          <a:bodyPr/>
          <a:lstStyle/>
          <a:p>
            <a:r>
              <a:rPr lang="es-CO" dirty="0" err="1" smtClean="0"/>
              <a:t>Bonxing</a:t>
            </a:r>
            <a:r>
              <a:rPr lang="es-CO" dirty="0" smtClean="0"/>
              <a:t>/</a:t>
            </a:r>
            <a:r>
              <a:rPr lang="es-CO" dirty="0" err="1" smtClean="0"/>
              <a:t>UnBoxing</a:t>
            </a:r>
            <a:endParaRPr lang="es-CO" dirty="0"/>
          </a:p>
        </p:txBody>
      </p:sp>
      <p:sp>
        <p:nvSpPr>
          <p:cNvPr id="3" name="Content Placeholder 2"/>
          <p:cNvSpPr>
            <a:spLocks noGrp="1"/>
          </p:cNvSpPr>
          <p:nvPr>
            <p:ph idx="1"/>
          </p:nvPr>
        </p:nvSpPr>
        <p:spPr>
          <a:xfrm>
            <a:off x="467544" y="1196752"/>
            <a:ext cx="8229600" cy="5184576"/>
          </a:xfrm>
        </p:spPr>
        <p:txBody>
          <a:bodyPr>
            <a:normAutofit fontScale="77500" lnSpcReduction="20000"/>
          </a:bodyPr>
          <a:lstStyle/>
          <a:p>
            <a:r>
              <a:rPr lang="es-CO" b="1" dirty="0" smtClean="0"/>
              <a:t>Recomendación</a:t>
            </a:r>
          </a:p>
          <a:p>
            <a:pPr lvl="1" algn="just"/>
            <a:r>
              <a:rPr lang="es-CO" dirty="0" smtClean="0"/>
              <a:t>Estas operaciones no son recomendadas, pues son demasiado costosas, la recomendación es no utilizar tipos </a:t>
            </a:r>
            <a:r>
              <a:rPr lang="es-CO" b="1" dirty="0" err="1" smtClean="0"/>
              <a:t>object</a:t>
            </a:r>
            <a:r>
              <a:rPr lang="es-CO" dirty="0" smtClean="0"/>
              <a:t>, a no ser que sea completamente necesario, de ser posible utilice genéricos para bajar el acoplamiento.</a:t>
            </a:r>
          </a:p>
          <a:p>
            <a:pPr lvl="1" algn="just"/>
            <a:r>
              <a:rPr lang="es-CO" dirty="0" smtClean="0"/>
              <a:t>Las operaciones de </a:t>
            </a:r>
            <a:r>
              <a:rPr lang="es-CO" dirty="0" err="1" smtClean="0"/>
              <a:t>cast</a:t>
            </a:r>
            <a:r>
              <a:rPr lang="es-CO" dirty="0" smtClean="0"/>
              <a:t> explicito también realizan internamente </a:t>
            </a:r>
            <a:r>
              <a:rPr lang="es-CO" dirty="0" err="1" smtClean="0"/>
              <a:t>boxing</a:t>
            </a:r>
            <a:r>
              <a:rPr lang="es-CO" dirty="0" smtClean="0"/>
              <a:t>/</a:t>
            </a:r>
            <a:r>
              <a:rPr lang="es-CO" dirty="0" err="1" smtClean="0"/>
              <a:t>unboxing</a:t>
            </a:r>
            <a:r>
              <a:rPr lang="es-CO" dirty="0" smtClean="0"/>
              <a:t>. Se recomienda utilizar conversiones de forma segura mediante el operador </a:t>
            </a:r>
            <a:r>
              <a:rPr lang="es-CO" b="1" dirty="0" smtClean="0"/>
              <a:t>AS</a:t>
            </a:r>
            <a:r>
              <a:rPr lang="es-CO" dirty="0" smtClean="0"/>
              <a:t>.</a:t>
            </a:r>
          </a:p>
          <a:p>
            <a:pPr>
              <a:buNone/>
            </a:pPr>
            <a:endParaRPr lang="es-CO" dirty="0" smtClean="0"/>
          </a:p>
          <a:p>
            <a:pPr>
              <a:buNone/>
            </a:pPr>
            <a:r>
              <a:rPr lang="es-CO" sz="2600" dirty="0" smtClean="0"/>
              <a:t>Para mayor información consulte los siguientes links:</a:t>
            </a:r>
          </a:p>
          <a:p>
            <a:pPr>
              <a:buNone/>
            </a:pPr>
            <a:r>
              <a:rPr lang="es-CO" sz="2600" u="sng" dirty="0" smtClean="0">
                <a:hlinkClick r:id="rId3"/>
              </a:rPr>
              <a:t>http://msdn.microsoft.com/es-es/library/25z57t8s(v=vs.80).aspx</a:t>
            </a:r>
            <a:endParaRPr lang="es-CO" sz="2600" dirty="0" smtClean="0"/>
          </a:p>
          <a:p>
            <a:pPr>
              <a:buNone/>
            </a:pPr>
            <a:r>
              <a:rPr lang="es-CO" sz="2600" u="sng" dirty="0" smtClean="0">
                <a:hlinkClick r:id="rId4"/>
              </a:rPr>
              <a:t>http://msdn.microsoft.com/es-es/library/yz2be5wk.aspx</a:t>
            </a:r>
            <a:endParaRPr lang="es-CO" sz="2600" dirty="0" smtClean="0"/>
          </a:p>
          <a:p>
            <a:pPr>
              <a:buNone/>
            </a:pPr>
            <a:r>
              <a:rPr lang="es-CO" sz="2600" u="sng" dirty="0" smtClean="0">
                <a:hlinkClick r:id="rId5"/>
              </a:rPr>
              <a:t>http://www.clikear.com/manuales/csharp/c105.aspx</a:t>
            </a:r>
            <a:endParaRPr lang="es-CO" sz="2600" dirty="0" smtClean="0"/>
          </a:p>
          <a:p>
            <a:pPr>
              <a:buNone/>
            </a:pPr>
            <a:r>
              <a:rPr lang="es-CO" sz="2600" u="sng" dirty="0" smtClean="0">
                <a:hlinkClick r:id="rId6"/>
              </a:rPr>
              <a:t>http://www.dijksterhuis.org/exploring-boxing/</a:t>
            </a:r>
            <a:endParaRPr lang="es-CO" sz="2600" u="sng" dirty="0" smtClean="0"/>
          </a:p>
          <a:p>
            <a:pPr>
              <a:buNone/>
            </a:pPr>
            <a:endParaRPr lang="es-CO" sz="2000" b="1" dirty="0" smtClean="0"/>
          </a:p>
          <a:p>
            <a:pPr>
              <a:buNone/>
            </a:pPr>
            <a:r>
              <a:rPr lang="es-CO" sz="2600" b="1" dirty="0" err="1" smtClean="0"/>
              <a:t>Cast</a:t>
            </a:r>
            <a:r>
              <a:rPr lang="es-CO" sz="2600" b="1" dirty="0" smtClean="0"/>
              <a:t> :</a:t>
            </a:r>
            <a:r>
              <a:rPr lang="es-CO" sz="2600" dirty="0" smtClean="0"/>
              <a:t> conversión de tipos de forma segura</a:t>
            </a:r>
          </a:p>
          <a:p>
            <a:pPr>
              <a:buNone/>
            </a:pPr>
            <a:r>
              <a:rPr lang="es-CO" sz="2600" u="sng" dirty="0" smtClean="0">
                <a:hlinkClick r:id="rId7"/>
              </a:rPr>
              <a:t>http://msdn.microsoft.com/en-us/library/cc488006.aspx</a:t>
            </a:r>
            <a:endParaRPr lang="es-CO" sz="2600" dirty="0" smtClean="0"/>
          </a:p>
          <a:p>
            <a:pPr>
              <a:buNone/>
            </a:pPr>
            <a:endParaRPr lang="es-CO" sz="2200"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Ciclos </a:t>
            </a:r>
            <a:r>
              <a:rPr lang="es-CO" dirty="0" err="1" smtClean="0"/>
              <a:t>ForEach</a:t>
            </a:r>
            <a:r>
              <a:rPr lang="es-CO" dirty="0" smtClean="0"/>
              <a:t>/</a:t>
            </a:r>
            <a:r>
              <a:rPr lang="es-CO" dirty="0" err="1" smtClean="0"/>
              <a:t>For</a:t>
            </a:r>
            <a:endParaRPr lang="es-CO" dirty="0"/>
          </a:p>
        </p:txBody>
      </p:sp>
      <p:sp>
        <p:nvSpPr>
          <p:cNvPr id="3" name="Content Placeholder 2"/>
          <p:cNvSpPr>
            <a:spLocks noGrp="1"/>
          </p:cNvSpPr>
          <p:nvPr>
            <p:ph idx="1"/>
          </p:nvPr>
        </p:nvSpPr>
        <p:spPr>
          <a:xfrm>
            <a:off x="467544" y="1196753"/>
            <a:ext cx="8229600" cy="3528392"/>
          </a:xfrm>
        </p:spPr>
        <p:txBody>
          <a:bodyPr>
            <a:normAutofit fontScale="85000" lnSpcReduction="10000"/>
          </a:bodyPr>
          <a:lstStyle/>
          <a:p>
            <a:pPr algn="just"/>
            <a:r>
              <a:rPr lang="es-CO" dirty="0" smtClean="0"/>
              <a:t>La instrucción </a:t>
            </a:r>
            <a:r>
              <a:rPr lang="es-CO" b="1" dirty="0" err="1" smtClean="0"/>
              <a:t>foreach</a:t>
            </a:r>
            <a:r>
              <a:rPr lang="es-CO" dirty="0" smtClean="0"/>
              <a:t> repite un grupo de instrucciones incluidas en el ciclo para cada elemento de una matriz o de un objeto </a:t>
            </a:r>
            <a:r>
              <a:rPr lang="es-CO" dirty="0" err="1" smtClean="0"/>
              <a:t>collection</a:t>
            </a:r>
            <a:r>
              <a:rPr lang="es-CO" dirty="0" smtClean="0"/>
              <a:t>. </a:t>
            </a:r>
          </a:p>
          <a:p>
            <a:pPr algn="just"/>
            <a:r>
              <a:rPr lang="es-CO" dirty="0" smtClean="0"/>
              <a:t>La instrucción </a:t>
            </a:r>
            <a:r>
              <a:rPr lang="es-CO" b="1" dirty="0" err="1" smtClean="0"/>
              <a:t>foreach</a:t>
            </a:r>
            <a:r>
              <a:rPr lang="es-CO" dirty="0" smtClean="0"/>
              <a:t> se utiliza para recorrer en iteración una colección de elementos y obtener la información deseada, pero no se debe utilizar para cambiar el contenido de la colección, ya que se pueden producir efectos secundarios imprevisibles.</a:t>
            </a:r>
          </a:p>
          <a:p>
            <a:endParaRPr lang="es-CO" dirty="0"/>
          </a:p>
        </p:txBody>
      </p:sp>
      <p:pic>
        <p:nvPicPr>
          <p:cNvPr id="8193" name="Picture 1" descr="D:\Documents\Mis Docs\Images\Presentaciones\OOP\foreach.png"/>
          <p:cNvPicPr>
            <a:picLocks noChangeAspect="1" noChangeArrowheads="1"/>
          </p:cNvPicPr>
          <p:nvPr/>
        </p:nvPicPr>
        <p:blipFill>
          <a:blip r:embed="rId3" cstate="print"/>
          <a:srcRect/>
          <a:stretch>
            <a:fillRect/>
          </a:stretch>
        </p:blipFill>
        <p:spPr bwMode="auto">
          <a:xfrm>
            <a:off x="6727254" y="5794201"/>
            <a:ext cx="2381250" cy="1019175"/>
          </a:xfrm>
          <a:prstGeom prst="rect">
            <a:avLst/>
          </a:prstGeom>
          <a:noFill/>
        </p:spPr>
      </p:pic>
      <p:sp>
        <p:nvSpPr>
          <p:cNvPr id="8194" name="Rectangle 2"/>
          <p:cNvSpPr>
            <a:spLocks noChangeArrowheads="1"/>
          </p:cNvSpPr>
          <p:nvPr/>
        </p:nvSpPr>
        <p:spPr bwMode="auto">
          <a:xfrm>
            <a:off x="1043608" y="4397330"/>
            <a:ext cx="6840760" cy="2416046"/>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class</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err="1" smtClean="0">
                <a:ln>
                  <a:noFill/>
                </a:ln>
                <a:solidFill>
                  <a:srgbClr val="008080"/>
                </a:solidFill>
                <a:effectLst/>
                <a:latin typeface="Courier New" pitchFamily="49" charset="0"/>
                <a:ea typeface="Times New Roman" pitchFamily="18" charset="0"/>
                <a:cs typeface="Courier New" pitchFamily="49" charset="0"/>
              </a:rPr>
              <a:t>ForEachTest</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400" b="1" dirty="0" smtClean="0">
                <a:latin typeface="Courier New" pitchFamily="49" charset="0"/>
                <a:ea typeface="Times New Roman" pitchFamily="18" charset="0"/>
                <a:cs typeface="Courier New" pitchFamily="49" charset="0"/>
              </a:rPr>
              <a:t>   </a:t>
            </a:r>
            <a:r>
              <a:rPr kumimoji="0" lang="en-US" sz="1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static</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void</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Main(</a:t>
            </a:r>
            <a:r>
              <a:rPr kumimoji="0" lang="en-US" sz="1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string</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args</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int</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fibarray</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a:t>
            </a:r>
            <a:r>
              <a:rPr kumimoji="0" lang="en-US" sz="1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new</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int</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0, 1, 2, 3, 5, 8, 13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foreach</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int</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i</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in</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fibarray</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System.</a:t>
            </a:r>
            <a:r>
              <a:rPr kumimoji="0" lang="en-US" sz="1400" b="1" i="0" u="none" strike="noStrike" cap="none" normalizeH="0" baseline="0" dirty="0" err="1" smtClean="0">
                <a:ln>
                  <a:noFill/>
                </a:ln>
                <a:solidFill>
                  <a:srgbClr val="008080"/>
                </a:solidFill>
                <a:effectLst/>
                <a:latin typeface="Courier New" pitchFamily="49" charset="0"/>
                <a:ea typeface="Times New Roman" pitchFamily="18" charset="0"/>
                <a:cs typeface="Courier New" pitchFamily="49" charset="0"/>
              </a:rPr>
              <a:t>Console</a:t>
            </a:r>
            <a:r>
              <a:rPr kumimoji="0" lang="en-US"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.WriteLine</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n-US"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i</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s-CO" sz="1400" b="1" i="0" u="none" strike="noStrike" cap="none" normalizeH="0" baseline="0" dirty="0" smtClean="0">
                <a:ln>
                  <a:noFill/>
                </a:ln>
                <a:solidFill>
                  <a:schemeClr val="tx1"/>
                </a:solidFill>
                <a:effectLst/>
                <a:latin typeface="Courier New" pitchFamily="49" charset="0"/>
                <a:cs typeface="Courier New" pitchFamily="49" charset="0"/>
              </a:rPr>
              <a:t> </a:t>
            </a:r>
            <a:endParaRPr kumimoji="0" lang="es-CO" sz="4000" b="1" i="0" u="none" strike="noStrike" cap="none" normalizeH="0" baseline="0" dirty="0" smtClean="0">
              <a:ln>
                <a:noFill/>
              </a:ln>
              <a:solidFill>
                <a:schemeClr val="tx1"/>
              </a:solidFill>
              <a:effectLst/>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Ciclos </a:t>
            </a:r>
            <a:r>
              <a:rPr lang="es-CO" dirty="0" err="1" smtClean="0"/>
              <a:t>ForEach</a:t>
            </a:r>
            <a:r>
              <a:rPr lang="es-CO" dirty="0" smtClean="0"/>
              <a:t>/</a:t>
            </a:r>
            <a:r>
              <a:rPr lang="es-CO" dirty="0" err="1" smtClean="0"/>
              <a:t>For</a:t>
            </a:r>
            <a:endParaRPr lang="es-CO" dirty="0"/>
          </a:p>
        </p:txBody>
      </p:sp>
      <p:sp>
        <p:nvSpPr>
          <p:cNvPr id="3" name="Content Placeholder 2"/>
          <p:cNvSpPr>
            <a:spLocks noGrp="1"/>
          </p:cNvSpPr>
          <p:nvPr>
            <p:ph idx="1"/>
          </p:nvPr>
        </p:nvSpPr>
        <p:spPr>
          <a:xfrm>
            <a:off x="467544" y="1196752"/>
            <a:ext cx="8229600" cy="4896544"/>
          </a:xfrm>
        </p:spPr>
        <p:txBody>
          <a:bodyPr>
            <a:normAutofit fontScale="92500" lnSpcReduction="20000"/>
          </a:bodyPr>
          <a:lstStyle/>
          <a:p>
            <a:pPr algn="just"/>
            <a:r>
              <a:rPr lang="es-CO" dirty="0" smtClean="0"/>
              <a:t>Es preferible utilizar ciclos </a:t>
            </a:r>
            <a:r>
              <a:rPr lang="es-CO" b="1" dirty="0" err="1" smtClean="0"/>
              <a:t>for</a:t>
            </a:r>
            <a:r>
              <a:rPr lang="es-CO" dirty="0" smtClean="0"/>
              <a:t> sencillos para evitar el alto consumo de memoria.</a:t>
            </a:r>
          </a:p>
          <a:p>
            <a:pPr algn="just"/>
            <a:endParaRPr lang="es-CO" dirty="0" smtClean="0"/>
          </a:p>
          <a:p>
            <a:pPr algn="just"/>
            <a:endParaRPr lang="es-CO" dirty="0" smtClean="0"/>
          </a:p>
          <a:p>
            <a:pPr algn="just"/>
            <a:endParaRPr lang="es-CO" dirty="0" smtClean="0"/>
          </a:p>
          <a:p>
            <a:pPr algn="just"/>
            <a:r>
              <a:rPr lang="es-CO" dirty="0" smtClean="0"/>
              <a:t>En este caso se utiliza una variable interna dentro del ciclo para hacer referencia al contenido de la colección, de la misma forma como lo realiza el ciclo </a:t>
            </a:r>
            <a:r>
              <a:rPr lang="es-CO" b="1" dirty="0" err="1" smtClean="0"/>
              <a:t>foreach</a:t>
            </a:r>
            <a:r>
              <a:rPr lang="es-CO" dirty="0" smtClean="0"/>
              <a:t>. De igual manera se utiliza la propiedad </a:t>
            </a:r>
            <a:r>
              <a:rPr lang="es-CO" b="1" dirty="0" err="1" smtClean="0"/>
              <a:t>Count</a:t>
            </a:r>
            <a:r>
              <a:rPr lang="es-CO" dirty="0" smtClean="0"/>
              <a:t> de la colección para determinar el límite de la misma.</a:t>
            </a:r>
          </a:p>
        </p:txBody>
      </p:sp>
      <p:pic>
        <p:nvPicPr>
          <p:cNvPr id="52226" name="Picture 2" descr="D:\Documents\Mis Docs\Images\Presentaciones\OOP\for.png"/>
          <p:cNvPicPr>
            <a:picLocks noChangeAspect="1" noChangeArrowheads="1"/>
          </p:cNvPicPr>
          <p:nvPr/>
        </p:nvPicPr>
        <p:blipFill>
          <a:blip r:embed="rId3" cstate="print"/>
          <a:srcRect/>
          <a:stretch>
            <a:fillRect/>
          </a:stretch>
        </p:blipFill>
        <p:spPr bwMode="auto">
          <a:xfrm>
            <a:off x="7060629" y="5613226"/>
            <a:ext cx="2047875" cy="1200150"/>
          </a:xfrm>
          <a:prstGeom prst="rect">
            <a:avLst/>
          </a:prstGeom>
          <a:noFill/>
        </p:spPr>
      </p:pic>
      <p:sp>
        <p:nvSpPr>
          <p:cNvPr id="52227" name="Rectangle 3"/>
          <p:cNvSpPr>
            <a:spLocks noChangeArrowheads="1"/>
          </p:cNvSpPr>
          <p:nvPr/>
        </p:nvSpPr>
        <p:spPr bwMode="auto">
          <a:xfrm>
            <a:off x="864096" y="2060848"/>
            <a:ext cx="6804248" cy="1338828"/>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int</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fibarray</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a:t>
            </a:r>
            <a:r>
              <a:rPr kumimoji="0" lang="en-US" sz="1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new</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int</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0, 1, 2, 3, 5, 8, 13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for</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n-US" sz="1400"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int</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i</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i</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&lt; </a:t>
            </a:r>
            <a:r>
              <a:rPr kumimoji="0" lang="en-US"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fibarray.Count</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i</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int</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dato</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a:t>
            </a:r>
            <a:r>
              <a:rPr kumimoji="0" lang="en-US"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fibarray</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n-US"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i</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System.Console.WriteLine</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n-US"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dato</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s-CO" sz="1400" b="1" i="0" u="none" strike="noStrike" cap="none" normalizeH="0" baseline="0" dirty="0" smtClean="0">
                <a:ln>
                  <a:noFill/>
                </a:ln>
                <a:solidFill>
                  <a:schemeClr val="tx1"/>
                </a:solidFill>
                <a:effectLst/>
                <a:latin typeface="Courier New" pitchFamily="49" charset="0"/>
                <a:cs typeface="Courier New" pitchFamily="49" charset="0"/>
              </a:rPr>
              <a:t> </a:t>
            </a:r>
            <a:endParaRPr kumimoji="0" lang="es-CO" sz="4000" b="1" i="0" u="none" strike="noStrike" cap="none" normalizeH="0" baseline="0" dirty="0" smtClean="0">
              <a:ln>
                <a:noFill/>
              </a:ln>
              <a:solidFill>
                <a:schemeClr val="tx1"/>
              </a:solidFill>
              <a:effectLst/>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Ciclos </a:t>
            </a:r>
            <a:r>
              <a:rPr lang="es-CO" dirty="0" err="1" smtClean="0"/>
              <a:t>ForEach</a:t>
            </a:r>
            <a:r>
              <a:rPr lang="es-CO" dirty="0" smtClean="0"/>
              <a:t>/</a:t>
            </a:r>
            <a:r>
              <a:rPr lang="es-CO" dirty="0" err="1" smtClean="0"/>
              <a:t>For</a:t>
            </a:r>
            <a:endParaRPr lang="es-CO" dirty="0"/>
          </a:p>
        </p:txBody>
      </p:sp>
      <p:sp>
        <p:nvSpPr>
          <p:cNvPr id="3" name="Content Placeholder 2"/>
          <p:cNvSpPr>
            <a:spLocks noGrp="1"/>
          </p:cNvSpPr>
          <p:nvPr>
            <p:ph idx="1"/>
          </p:nvPr>
        </p:nvSpPr>
        <p:spPr/>
        <p:txBody>
          <a:bodyPr/>
          <a:lstStyle/>
          <a:p>
            <a:r>
              <a:rPr lang="es-CO" dirty="0" smtClean="0"/>
              <a:t>La forma correcta de implementar este ciclo usando la sentencia </a:t>
            </a:r>
            <a:r>
              <a:rPr lang="es-CO" b="1" dirty="0" err="1" smtClean="0"/>
              <a:t>for</a:t>
            </a:r>
            <a:r>
              <a:rPr lang="es-CO" b="1" dirty="0" smtClean="0"/>
              <a:t> </a:t>
            </a:r>
            <a:r>
              <a:rPr lang="es-CO" dirty="0" smtClean="0"/>
              <a:t>sería la siguiente:</a:t>
            </a:r>
          </a:p>
          <a:p>
            <a:pPr>
              <a:buNone/>
            </a:pPr>
            <a:endParaRPr lang="es-CO" dirty="0"/>
          </a:p>
        </p:txBody>
      </p:sp>
      <p:sp>
        <p:nvSpPr>
          <p:cNvPr id="55297" name="Rectangle 1"/>
          <p:cNvSpPr>
            <a:spLocks noChangeArrowheads="1"/>
          </p:cNvSpPr>
          <p:nvPr/>
        </p:nvSpPr>
        <p:spPr bwMode="auto">
          <a:xfrm>
            <a:off x="395536" y="2276872"/>
            <a:ext cx="8454559" cy="4139595"/>
          </a:xfrm>
          <a:prstGeom prst="rect">
            <a:avLst/>
          </a:prstGeom>
          <a:noFill/>
          <a:ln w="9525">
            <a:noFill/>
            <a:miter lim="800000"/>
            <a:headEnd/>
            <a:tailEnd/>
          </a:ln>
          <a:effectLst/>
        </p:spPr>
        <p:txBody>
          <a:bodyPr vert="horz" wrap="non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CO" sz="1400"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int</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CO"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fibarray</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a:t>
            </a:r>
            <a:r>
              <a:rPr kumimoji="0" lang="es-CO" sz="1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new</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CO" sz="1400"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int</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0, 1, 2, 3, 5, 8, 13 };</a:t>
            </a:r>
          </a:p>
          <a:p>
            <a:pPr marL="0" marR="0" lvl="0" indent="0" algn="l" defTabSz="914400" rtl="0" eaLnBrk="1" fontAlgn="base" latinLnBrk="0" hangingPunct="1">
              <a:lnSpc>
                <a:spcPct val="100000"/>
              </a:lnSpc>
              <a:spcBef>
                <a:spcPct val="0"/>
              </a:spcBef>
              <a:spcAft>
                <a:spcPct val="0"/>
              </a:spcAft>
              <a:buClrTx/>
              <a:buSzTx/>
              <a:buFontTx/>
              <a:buNone/>
              <a:tabLst/>
            </a:pPr>
            <a:endParaRPr lang="es-CO" sz="1400" b="1" dirty="0" smtClean="0">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CO" sz="1400" b="1"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Variable para obtener el contenido de la colección</a:t>
            </a:r>
          </a:p>
          <a:p>
            <a:pPr marL="0" marR="0" lvl="0" indent="0" algn="l" defTabSz="914400" rtl="0" eaLnBrk="1" fontAlgn="base" latinLnBrk="0" hangingPunct="1">
              <a:lnSpc>
                <a:spcPct val="100000"/>
              </a:lnSpc>
              <a:spcBef>
                <a:spcPct val="0"/>
              </a:spcBef>
              <a:spcAft>
                <a:spcPct val="0"/>
              </a:spcAft>
              <a:buClrTx/>
              <a:buSzTx/>
              <a:buFontTx/>
              <a:buNone/>
              <a:tabLst/>
            </a:pPr>
            <a:r>
              <a:rPr kumimoji="0" lang="es-CO" sz="1400"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int</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dato=0;</a:t>
            </a:r>
          </a:p>
          <a:p>
            <a:pPr marL="0" marR="0" lvl="0" indent="0" algn="l" defTabSz="914400" rtl="0" eaLnBrk="1" fontAlgn="base" latinLnBrk="0" hangingPunct="1">
              <a:lnSpc>
                <a:spcPct val="100000"/>
              </a:lnSpc>
              <a:spcBef>
                <a:spcPct val="0"/>
              </a:spcBef>
              <a:spcAft>
                <a:spcPct val="0"/>
              </a:spcAft>
              <a:buClrTx/>
              <a:buSzTx/>
              <a:buFontTx/>
              <a:buNone/>
              <a:tabLst/>
            </a:pPr>
            <a:endParaRPr lang="es-CO" sz="1400" b="1" dirty="0" smtClean="0">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CO" sz="1400" b="1"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Obtener la cantidad de elementos de la colección o la longitud de la misma</a:t>
            </a:r>
          </a:p>
          <a:p>
            <a:pPr marL="0" marR="0" lvl="0" indent="0" algn="l" defTabSz="914400" rtl="0" eaLnBrk="1" fontAlgn="base" latinLnBrk="0" hangingPunct="1">
              <a:lnSpc>
                <a:spcPct val="100000"/>
              </a:lnSpc>
              <a:spcBef>
                <a:spcPct val="0"/>
              </a:spcBef>
              <a:spcAft>
                <a:spcPct val="0"/>
              </a:spcAft>
              <a:buClrTx/>
              <a:buSzTx/>
              <a:buFontTx/>
              <a:buNone/>
              <a:tabLst/>
            </a:pPr>
            <a:r>
              <a:rPr kumimoji="0" lang="es-CO" sz="1400"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int</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CO"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cant</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a:t>
            </a:r>
            <a:r>
              <a:rPr kumimoji="0" lang="es-CO"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fibarray.Count</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s-CO" sz="1400" b="1" dirty="0" smtClean="0">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CO" sz="1400" b="1"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Ciclo para recorrer los datos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for</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n-US" sz="1400"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int</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i</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i</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&lt; cant; </a:t>
            </a:r>
            <a:r>
              <a:rPr kumimoji="0" lang="en-US"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i</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CO" sz="1400" b="1"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Obtener el contenido de la colección reusando la misma variable para no</a:t>
            </a:r>
          </a:p>
          <a:p>
            <a:pPr marL="0" marR="0" lvl="0" indent="0" algn="l" defTabSz="914400" rtl="0" eaLnBrk="1" fontAlgn="base" latinLnBrk="0" hangingPunct="1">
              <a:lnSpc>
                <a:spcPct val="100000"/>
              </a:lnSpc>
              <a:spcBef>
                <a:spcPct val="0"/>
              </a:spcBef>
              <a:spcAft>
                <a:spcPct val="0"/>
              </a:spcAft>
              <a:buClrTx/>
              <a:buSzTx/>
              <a:buFontTx/>
              <a:buNone/>
              <a:tabLst/>
            </a:pPr>
            <a:r>
              <a:rPr kumimoji="0" lang="es-CO" sz="1400" b="1"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 consumir memoria adicional sino reutilizar el mismo espacio de memoria</a:t>
            </a:r>
          </a:p>
          <a:p>
            <a:pPr marL="0" marR="0" lvl="0" indent="0" algn="l" defTabSz="914400" rtl="0" eaLnBrk="1" fontAlgn="base" latinLnBrk="0" hangingPunct="1">
              <a:lnSpc>
                <a:spcPct val="100000"/>
              </a:lnSpc>
              <a:spcBef>
                <a:spcPct val="0"/>
              </a:spcBef>
              <a:spcAft>
                <a:spcPct val="0"/>
              </a:spcAft>
              <a:buClrTx/>
              <a:buSzTx/>
              <a:buFontTx/>
              <a:buNone/>
              <a:tabLst/>
            </a:pPr>
            <a:r>
              <a:rPr kumimoji="0" lang="es-CO" sz="1400" b="1"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 varias veces</a:t>
            </a:r>
          </a:p>
          <a:p>
            <a:pPr marL="0" marR="0" lvl="0" indent="0" algn="l" defTabSz="914400" rtl="0" eaLnBrk="1" fontAlgn="base" latinLnBrk="0" hangingPunct="1">
              <a:lnSpc>
                <a:spcPct val="100000"/>
              </a:lnSpc>
              <a:spcBef>
                <a:spcPct val="0"/>
              </a:spcBef>
              <a:spcAft>
                <a:spcPct val="0"/>
              </a:spcAft>
              <a:buClrTx/>
              <a:buSzTx/>
              <a:buFontTx/>
              <a:buNone/>
              <a:tabLst/>
            </a:pP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dato = </a:t>
            </a:r>
            <a:r>
              <a:rPr kumimoji="0" lang="es-CO"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fibarray</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[i];</a:t>
            </a:r>
          </a:p>
          <a:p>
            <a:pPr marL="0" marR="0" lvl="0" indent="0" algn="l" defTabSz="914400" rtl="0" eaLnBrk="1" fontAlgn="base" latinLnBrk="0" hangingPunct="1">
              <a:lnSpc>
                <a:spcPct val="100000"/>
              </a:lnSpc>
              <a:spcBef>
                <a:spcPct val="0"/>
              </a:spcBef>
              <a:spcAft>
                <a:spcPct val="0"/>
              </a:spcAft>
              <a:buClrTx/>
              <a:buSzTx/>
              <a:buFontTx/>
              <a:buNone/>
              <a:tabLst/>
            </a:pPr>
            <a:endParaRPr lang="es-CO" sz="1400" b="1" dirty="0" smtClean="0">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CO" sz="1400" b="1"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Mostrar el dato</a:t>
            </a:r>
          </a:p>
          <a:p>
            <a:pPr marL="0" marR="0" lvl="0" indent="0" algn="l" defTabSz="914400" rtl="0" eaLnBrk="1" fontAlgn="base" latinLnBrk="0" hangingPunct="1">
              <a:lnSpc>
                <a:spcPct val="100000"/>
              </a:lnSpc>
              <a:spcBef>
                <a:spcPct val="0"/>
              </a:spcBef>
              <a:spcAft>
                <a:spcPct val="0"/>
              </a:spcAft>
              <a:buClrTx/>
              <a:buSzTx/>
              <a:buFontTx/>
              <a:buNone/>
              <a:tabLst/>
            </a:pP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CO"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System.Console.WriteLine</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(dato);</a:t>
            </a:r>
          </a:p>
          <a:p>
            <a:pPr marL="0" marR="0" lvl="0" indent="0" algn="l" defTabSz="914400" rtl="0" eaLnBrk="1" fontAlgn="base" latinLnBrk="0" hangingPunct="1">
              <a:lnSpc>
                <a:spcPct val="100000"/>
              </a:lnSpc>
              <a:spcBef>
                <a:spcPct val="0"/>
              </a:spcBef>
              <a:spcAft>
                <a:spcPct val="0"/>
              </a:spcAft>
              <a:buClrTx/>
              <a:buSzTx/>
              <a:buFontTx/>
              <a:buNone/>
              <a:tabLst/>
            </a:pP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s-CO" sz="1400" b="1" i="0" u="none" strike="noStrike" cap="none" normalizeH="0" baseline="0" dirty="0" smtClean="0">
                <a:ln>
                  <a:noFill/>
                </a:ln>
                <a:solidFill>
                  <a:schemeClr val="tx1"/>
                </a:solidFill>
                <a:effectLst/>
                <a:latin typeface="Courier New" pitchFamily="49" charset="0"/>
                <a:cs typeface="Courier New" pitchFamily="49" charset="0"/>
              </a:rPr>
              <a:t> </a:t>
            </a:r>
            <a:endParaRPr kumimoji="0" lang="es-CO" sz="4000" b="1" i="0" u="none" strike="noStrike" cap="none" normalizeH="0" baseline="0" dirty="0" smtClean="0">
              <a:ln>
                <a:noFill/>
              </a:ln>
              <a:solidFill>
                <a:schemeClr val="tx1"/>
              </a:solidFill>
              <a:effectLst/>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Documents\Mis Docs\Images\Presentaciones\Miscelaneous\stock-photo-8699441-check-mark.jpg"/>
          <p:cNvPicPr>
            <a:picLocks noChangeAspect="1" noChangeArrowheads="1"/>
          </p:cNvPicPr>
          <p:nvPr/>
        </p:nvPicPr>
        <p:blipFill>
          <a:blip r:embed="rId2" cstate="print"/>
          <a:srcRect/>
          <a:stretch>
            <a:fillRect/>
          </a:stretch>
        </p:blipFill>
        <p:spPr bwMode="auto">
          <a:xfrm>
            <a:off x="7155161" y="4869161"/>
            <a:ext cx="1988840" cy="1988840"/>
          </a:xfrm>
          <a:prstGeom prst="rect">
            <a:avLst/>
          </a:prstGeom>
          <a:noFill/>
        </p:spPr>
      </p:pic>
      <p:sp>
        <p:nvSpPr>
          <p:cNvPr id="2" name="Title 1"/>
          <p:cNvSpPr>
            <a:spLocks noGrp="1"/>
          </p:cNvSpPr>
          <p:nvPr>
            <p:ph type="title"/>
          </p:nvPr>
        </p:nvSpPr>
        <p:spPr/>
        <p:txBody>
          <a:bodyPr/>
          <a:lstStyle/>
          <a:p>
            <a:r>
              <a:rPr lang="es-CO" dirty="0" smtClean="0"/>
              <a:t>Ciclos </a:t>
            </a:r>
            <a:r>
              <a:rPr lang="es-CO" dirty="0" err="1" smtClean="0"/>
              <a:t>ForEach</a:t>
            </a:r>
            <a:r>
              <a:rPr lang="es-CO" dirty="0" smtClean="0"/>
              <a:t>/</a:t>
            </a:r>
            <a:r>
              <a:rPr lang="es-CO" dirty="0" err="1" smtClean="0"/>
              <a:t>For</a:t>
            </a:r>
            <a:endParaRPr lang="es-CO" dirty="0"/>
          </a:p>
        </p:txBody>
      </p:sp>
      <p:sp>
        <p:nvSpPr>
          <p:cNvPr id="3" name="Content Placeholder 2"/>
          <p:cNvSpPr>
            <a:spLocks noGrp="1"/>
          </p:cNvSpPr>
          <p:nvPr>
            <p:ph idx="1"/>
          </p:nvPr>
        </p:nvSpPr>
        <p:spPr/>
        <p:txBody>
          <a:bodyPr>
            <a:normAutofit fontScale="92500" lnSpcReduction="20000"/>
          </a:bodyPr>
          <a:lstStyle/>
          <a:p>
            <a:r>
              <a:rPr lang="es-CO" dirty="0" smtClean="0"/>
              <a:t>Recomendación</a:t>
            </a:r>
          </a:p>
          <a:p>
            <a:pPr lvl="1" algn="just"/>
            <a:r>
              <a:rPr lang="es-CO" dirty="0" smtClean="0"/>
              <a:t>Utilice ciclos </a:t>
            </a:r>
            <a:r>
              <a:rPr lang="es-CO" b="1" dirty="0" err="1" smtClean="0"/>
              <a:t>foreach</a:t>
            </a:r>
            <a:r>
              <a:rPr lang="es-CO" dirty="0" smtClean="0"/>
              <a:t>, solamente si la cantidad de datos de la colección es muy pequeña y los tipos de datos son simples, de lo contrario use siempre ciclos </a:t>
            </a:r>
            <a:r>
              <a:rPr lang="es-CO" b="1" dirty="0" err="1" smtClean="0"/>
              <a:t>for</a:t>
            </a:r>
            <a:r>
              <a:rPr lang="es-CO" dirty="0" smtClean="0"/>
              <a:t>, obteniendo la longitud de la colección y reutilizando una variable dentro del ciclo para obtener el valor de la colección.</a:t>
            </a:r>
          </a:p>
          <a:p>
            <a:pPr algn="just">
              <a:buNone/>
            </a:pPr>
            <a:endParaRPr lang="es-CO" dirty="0" smtClean="0"/>
          </a:p>
          <a:p>
            <a:pPr>
              <a:buNone/>
            </a:pPr>
            <a:r>
              <a:rPr lang="es-CO" sz="2200" dirty="0" smtClean="0"/>
              <a:t>Para mayor información consulte los siguientes links:</a:t>
            </a:r>
          </a:p>
          <a:p>
            <a:pPr>
              <a:buNone/>
            </a:pPr>
            <a:r>
              <a:rPr lang="es-CO" sz="2200" u="sng" dirty="0" smtClean="0">
                <a:hlinkClick r:id="rId3"/>
              </a:rPr>
              <a:t>http://www.codeproject.com/KB/cs/foreach.aspx</a:t>
            </a:r>
            <a:endParaRPr lang="es-CO" sz="2200" dirty="0" smtClean="0"/>
          </a:p>
          <a:p>
            <a:pPr>
              <a:buNone/>
            </a:pPr>
            <a:r>
              <a:rPr lang="es-CO" sz="2200" u="sng" dirty="0" smtClean="0">
                <a:hlinkClick r:id="rId4"/>
              </a:rPr>
              <a:t>http://www.david-amador.com/2009/12/csharp-foreach-vs-for-loop/</a:t>
            </a:r>
            <a:endParaRPr lang="es-CO" sz="2200" dirty="0" smtClean="0"/>
          </a:p>
          <a:p>
            <a:pPr>
              <a:buNone/>
            </a:pPr>
            <a:r>
              <a:rPr lang="es-CO" sz="2200" u="sng" dirty="0" smtClean="0">
                <a:hlinkClick r:id="rId5"/>
              </a:rPr>
              <a:t>http://diditwith.net/2006/10/05/PerformanceOfForeachVsListForEach.aspx</a:t>
            </a:r>
            <a:endParaRPr lang="es-CO" sz="2200" dirty="0" smtClean="0"/>
          </a:p>
          <a:p>
            <a:endParaRPr lang="es-CO"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err="1" smtClean="0"/>
              <a:t>DataSets</a:t>
            </a:r>
            <a:endParaRPr lang="es-CO" dirty="0"/>
          </a:p>
        </p:txBody>
      </p:sp>
      <p:sp>
        <p:nvSpPr>
          <p:cNvPr id="3" name="Content Placeholder 2"/>
          <p:cNvSpPr>
            <a:spLocks noGrp="1"/>
          </p:cNvSpPr>
          <p:nvPr>
            <p:ph idx="1"/>
          </p:nvPr>
        </p:nvSpPr>
        <p:spPr/>
        <p:txBody>
          <a:bodyPr>
            <a:normAutofit lnSpcReduction="10000"/>
          </a:bodyPr>
          <a:lstStyle/>
          <a:p>
            <a:pPr algn="just"/>
            <a:r>
              <a:rPr lang="es-CO" dirty="0" smtClean="0"/>
              <a:t>El </a:t>
            </a:r>
            <a:r>
              <a:rPr lang="es-CO" b="1" dirty="0" err="1" smtClean="0"/>
              <a:t>DataSet</a:t>
            </a:r>
            <a:r>
              <a:rPr lang="es-CO" dirty="0" smtClean="0"/>
              <a:t> es una representación de datos residente en memoria que proporciona un modelo de programación relacional coherente independientemente del origen de datos que contiene. </a:t>
            </a:r>
          </a:p>
          <a:p>
            <a:pPr algn="just"/>
            <a:r>
              <a:rPr lang="es-CO" dirty="0" smtClean="0"/>
              <a:t>Un </a:t>
            </a:r>
            <a:r>
              <a:rPr lang="es-CO" b="1" dirty="0" err="1" smtClean="0"/>
              <a:t>DataSet</a:t>
            </a:r>
            <a:r>
              <a:rPr lang="es-CO" dirty="0" smtClean="0"/>
              <a:t> representa un conjunto completo de datos, incluyendo las tablas que contienen, ordenan y restringen los datos, así como las relaciones entre las tablas.</a:t>
            </a:r>
          </a:p>
          <a:p>
            <a:pPr>
              <a:buNone/>
            </a:pPr>
            <a:endParaRPr lang="es-CO" dirty="0"/>
          </a:p>
        </p:txBody>
      </p:sp>
      <p:pic>
        <p:nvPicPr>
          <p:cNvPr id="7169" name="Picture 1" descr="D:\Documents\Mis Docs\Images\Presentaciones\Miscelaneous\table_1.png"/>
          <p:cNvPicPr>
            <a:picLocks noChangeAspect="1" noChangeArrowheads="1"/>
          </p:cNvPicPr>
          <p:nvPr/>
        </p:nvPicPr>
        <p:blipFill>
          <a:blip r:embed="rId2" cstate="print"/>
          <a:srcRect/>
          <a:stretch>
            <a:fillRect/>
          </a:stretch>
        </p:blipFill>
        <p:spPr bwMode="auto">
          <a:xfrm>
            <a:off x="6804248" y="4774704"/>
            <a:ext cx="2083296" cy="2083296"/>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Guías de Nombramiento</a:t>
            </a:r>
            <a:endParaRPr lang="es-ES" dirty="0"/>
          </a:p>
        </p:txBody>
      </p:sp>
      <p:sp>
        <p:nvSpPr>
          <p:cNvPr id="3" name="Marcador de contenido 2"/>
          <p:cNvSpPr>
            <a:spLocks noGrp="1"/>
          </p:cNvSpPr>
          <p:nvPr>
            <p:ph idx="1"/>
          </p:nvPr>
        </p:nvSpPr>
        <p:spPr/>
        <p:txBody>
          <a:bodyPr>
            <a:normAutofit/>
          </a:bodyPr>
          <a:lstStyle/>
          <a:p>
            <a:r>
              <a:rPr lang="es-ES" dirty="0" smtClean="0"/>
              <a:t>Estilos de Capitalización de Nombres</a:t>
            </a:r>
          </a:p>
          <a:p>
            <a:pPr lvl="1"/>
            <a:r>
              <a:rPr lang="es-CO" dirty="0" smtClean="0"/>
              <a:t>Se </a:t>
            </a:r>
            <a:r>
              <a:rPr lang="es-CO" dirty="0"/>
              <a:t>tienen identificados tres (3) estilos principales de capitalización, definidos para C# que son</a:t>
            </a:r>
            <a:r>
              <a:rPr lang="es-CO" dirty="0" smtClean="0"/>
              <a:t>:</a:t>
            </a:r>
          </a:p>
          <a:p>
            <a:pPr lvl="2"/>
            <a:r>
              <a:rPr lang="es-CO" b="1" dirty="0"/>
              <a:t>Pascal Case:</a:t>
            </a:r>
            <a:r>
              <a:rPr lang="es-CO" dirty="0"/>
              <a:t> La primera letra de cada palabra es en mayuscula. </a:t>
            </a:r>
            <a:endParaRPr lang="es-ES_tradnl" dirty="0"/>
          </a:p>
          <a:p>
            <a:pPr lvl="2"/>
            <a:r>
              <a:rPr lang="es-CO" b="1" dirty="0"/>
              <a:t>Camel Case:</a:t>
            </a:r>
            <a:r>
              <a:rPr lang="es-CO" dirty="0"/>
              <a:t> La primero letra minuscula y luego la primera letra de cada palabra en mayuscula.</a:t>
            </a:r>
            <a:endParaRPr lang="es-ES_tradnl" dirty="0"/>
          </a:p>
          <a:p>
            <a:pPr lvl="2"/>
            <a:r>
              <a:rPr lang="es-CO" b="1" dirty="0"/>
              <a:t>Upper Case:</a:t>
            </a:r>
            <a:r>
              <a:rPr lang="es-CO" dirty="0"/>
              <a:t> Todas las letras en mayúsculas.</a:t>
            </a:r>
            <a:endParaRPr lang="es-ES_tradnl" dirty="0"/>
          </a:p>
          <a:p>
            <a:pPr lvl="2"/>
            <a:endParaRPr lang="es-ES_tradnl" dirty="0"/>
          </a:p>
          <a:p>
            <a:pPr lvl="1"/>
            <a:endParaRPr lang="es-ES" dirty="0"/>
          </a:p>
        </p:txBody>
      </p:sp>
      <p:pic>
        <p:nvPicPr>
          <p:cNvPr id="5" name="Imagen 4"/>
          <p:cNvPicPr>
            <a:picLocks noChangeAspect="1"/>
          </p:cNvPicPr>
          <p:nvPr/>
        </p:nvPicPr>
        <p:blipFill>
          <a:blip r:embed="rId2"/>
          <a:stretch>
            <a:fillRect/>
          </a:stretch>
        </p:blipFill>
        <p:spPr>
          <a:xfrm>
            <a:off x="5080000" y="5157192"/>
            <a:ext cx="4064000" cy="1701800"/>
          </a:xfrm>
          <a:prstGeom prst="rect">
            <a:avLst/>
          </a:prstGeom>
        </p:spPr>
      </p:pic>
    </p:spTree>
    <p:extLst>
      <p:ext uri="{BB962C8B-B14F-4D97-AF65-F5344CB8AC3E}">
        <p14:creationId xmlns:p14="http://schemas.microsoft.com/office/powerpoint/2010/main" val="231651399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err="1" smtClean="0"/>
              <a:t>DataSets</a:t>
            </a:r>
            <a:endParaRPr lang="es-CO" dirty="0"/>
          </a:p>
        </p:txBody>
      </p:sp>
      <p:sp>
        <p:nvSpPr>
          <p:cNvPr id="3" name="Content Placeholder 2"/>
          <p:cNvSpPr>
            <a:spLocks noGrp="1"/>
          </p:cNvSpPr>
          <p:nvPr>
            <p:ph idx="1"/>
          </p:nvPr>
        </p:nvSpPr>
        <p:spPr/>
        <p:txBody>
          <a:bodyPr>
            <a:normAutofit fontScale="92500" lnSpcReduction="20000"/>
          </a:bodyPr>
          <a:lstStyle/>
          <a:p>
            <a:r>
              <a:rPr lang="es-CO" dirty="0" smtClean="0"/>
              <a:t>Hay varias maneras de trabajar con un </a:t>
            </a:r>
            <a:r>
              <a:rPr lang="es-CO" dirty="0" err="1" smtClean="0"/>
              <a:t>DataSet</a:t>
            </a:r>
            <a:r>
              <a:rPr lang="es-CO" dirty="0" smtClean="0"/>
              <a:t>, que se pueden aplicar de forma independiente o conjuntamente. </a:t>
            </a:r>
          </a:p>
          <a:p>
            <a:r>
              <a:rPr lang="es-CO" dirty="0" smtClean="0"/>
              <a:t>Puede:</a:t>
            </a:r>
          </a:p>
          <a:p>
            <a:pPr lvl="1"/>
            <a:r>
              <a:rPr lang="es-CO" dirty="0" smtClean="0"/>
              <a:t>Crear mediante programación una </a:t>
            </a:r>
            <a:r>
              <a:rPr lang="es-CO" dirty="0" err="1" smtClean="0"/>
              <a:t>DataTable</a:t>
            </a:r>
            <a:r>
              <a:rPr lang="es-CO" dirty="0" smtClean="0"/>
              <a:t>, </a:t>
            </a:r>
            <a:r>
              <a:rPr lang="es-CO" dirty="0" err="1" smtClean="0"/>
              <a:t>DataRelation</a:t>
            </a:r>
            <a:r>
              <a:rPr lang="es-CO" dirty="0" smtClean="0"/>
              <a:t> y una </a:t>
            </a:r>
            <a:r>
              <a:rPr lang="es-CO" dirty="0" err="1" smtClean="0"/>
              <a:t>Constraint</a:t>
            </a:r>
            <a:r>
              <a:rPr lang="es-CO" dirty="0" smtClean="0"/>
              <a:t> en un </a:t>
            </a:r>
            <a:r>
              <a:rPr lang="es-CO" dirty="0" err="1" smtClean="0"/>
              <a:t>DataSet</a:t>
            </a:r>
            <a:r>
              <a:rPr lang="es-CO" dirty="0" smtClean="0"/>
              <a:t> y rellenar las tablas con datos.</a:t>
            </a:r>
          </a:p>
          <a:p>
            <a:pPr lvl="1"/>
            <a:r>
              <a:rPr lang="es-CO" dirty="0" smtClean="0"/>
              <a:t>Llenar el </a:t>
            </a:r>
            <a:r>
              <a:rPr lang="es-CO" dirty="0" err="1" smtClean="0"/>
              <a:t>DataSet</a:t>
            </a:r>
            <a:r>
              <a:rPr lang="es-CO" dirty="0" smtClean="0"/>
              <a:t> con tablas de datos de un origen de datos relacional existente mediante </a:t>
            </a:r>
            <a:r>
              <a:rPr lang="es-CO" dirty="0" err="1" smtClean="0"/>
              <a:t>DataAdapter</a:t>
            </a:r>
            <a:r>
              <a:rPr lang="es-CO" dirty="0" smtClean="0"/>
              <a:t>.</a:t>
            </a:r>
          </a:p>
          <a:p>
            <a:pPr lvl="1"/>
            <a:r>
              <a:rPr lang="es-CO" dirty="0" smtClean="0"/>
              <a:t>Cargar y hacer persistente el contenido de </a:t>
            </a:r>
            <a:r>
              <a:rPr lang="es-CO" dirty="0" err="1" smtClean="0"/>
              <a:t>DataSet</a:t>
            </a:r>
            <a:r>
              <a:rPr lang="es-CO" dirty="0" smtClean="0"/>
              <a:t> mediante XML</a:t>
            </a:r>
            <a:r>
              <a:rPr lang="es-CO" smtClean="0"/>
              <a:t>. </a:t>
            </a:r>
            <a:endParaRPr lang="es-CO" dirty="0" smtClean="0"/>
          </a:p>
          <a:p>
            <a:endParaRPr lang="es-CO" dirty="0"/>
          </a:p>
        </p:txBody>
      </p:sp>
      <p:pic>
        <p:nvPicPr>
          <p:cNvPr id="56322" name="Picture 2" descr="D:\Documents\Mis Docs\Images\Presentaciones\Miscelaneous\table.png"/>
          <p:cNvPicPr>
            <a:picLocks noChangeAspect="1" noChangeArrowheads="1"/>
          </p:cNvPicPr>
          <p:nvPr/>
        </p:nvPicPr>
        <p:blipFill>
          <a:blip r:embed="rId2" cstate="print"/>
          <a:srcRect/>
          <a:stretch>
            <a:fillRect/>
          </a:stretch>
        </p:blipFill>
        <p:spPr bwMode="auto">
          <a:xfrm>
            <a:off x="7569696" y="5283696"/>
            <a:ext cx="1574304" cy="1574304"/>
          </a:xfrm>
          <a:prstGeom prst="rect">
            <a:avLst/>
          </a:prstGeom>
          <a:noFill/>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err="1" smtClean="0"/>
              <a:t>DataSets</a:t>
            </a:r>
            <a:endParaRPr lang="es-CO" dirty="0"/>
          </a:p>
        </p:txBody>
      </p:sp>
      <p:sp>
        <p:nvSpPr>
          <p:cNvPr id="3" name="Content Placeholder 2"/>
          <p:cNvSpPr>
            <a:spLocks noGrp="1"/>
          </p:cNvSpPr>
          <p:nvPr>
            <p:ph idx="1"/>
          </p:nvPr>
        </p:nvSpPr>
        <p:spPr/>
        <p:txBody>
          <a:bodyPr/>
          <a:lstStyle/>
          <a:p>
            <a:pPr algn="just"/>
            <a:r>
              <a:rPr lang="es-CO" dirty="0" smtClean="0"/>
              <a:t>El </a:t>
            </a:r>
            <a:r>
              <a:rPr lang="es-CO" b="1" dirty="0" err="1" smtClean="0"/>
              <a:t>DataSet</a:t>
            </a:r>
            <a:r>
              <a:rPr lang="es-CO" dirty="0" smtClean="0"/>
              <a:t> es idóneo para cuando necesitamos  un modelo desconectado de la base de datos, pues podemos hacer cambios en el lado del cliente sin que se repliquen inmediatamente en el servidor.</a:t>
            </a:r>
          </a:p>
          <a:p>
            <a:endParaRPr lang="es-CO" dirty="0"/>
          </a:p>
        </p:txBody>
      </p:sp>
      <p:sp>
        <p:nvSpPr>
          <p:cNvPr id="58369" name="Rectangle 1"/>
          <p:cNvSpPr>
            <a:spLocks noChangeArrowheads="1"/>
          </p:cNvSpPr>
          <p:nvPr/>
        </p:nvSpPr>
        <p:spPr bwMode="auto">
          <a:xfrm>
            <a:off x="580716" y="3818364"/>
            <a:ext cx="8239756" cy="1338828"/>
          </a:xfrm>
          <a:prstGeom prst="rect">
            <a:avLst/>
          </a:prstGeom>
          <a:noFill/>
          <a:ln w="9525">
            <a:noFill/>
            <a:miter lim="800000"/>
            <a:headEnd/>
            <a:tailEnd/>
          </a:ln>
          <a:effectLst/>
        </p:spPr>
        <p:txBody>
          <a:bodyPr vert="horz" wrap="non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CO" sz="1400" b="1"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Se asume que la </a:t>
            </a:r>
            <a:r>
              <a:rPr kumimoji="0" lang="es-CO" sz="1400" b="1" i="0" u="none" strike="noStrike" cap="none" normalizeH="0" baseline="0" dirty="0" err="1" smtClean="0">
                <a:ln>
                  <a:noFill/>
                </a:ln>
                <a:solidFill>
                  <a:srgbClr val="008000"/>
                </a:solidFill>
                <a:effectLst/>
                <a:latin typeface="Courier New" pitchFamily="49" charset="0"/>
                <a:ea typeface="Times New Roman" pitchFamily="18" charset="0"/>
                <a:cs typeface="Courier New" pitchFamily="49" charset="0"/>
              </a:rPr>
              <a:t>conexion</a:t>
            </a:r>
            <a:r>
              <a:rPr kumimoji="0" lang="es-CO" sz="1400" b="1"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es valida</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string</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queryString</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a:t>
            </a:r>
            <a:r>
              <a:rPr kumimoji="0" lang="en-US" sz="1400" b="1" i="0" u="none" strike="noStrike" cap="none" normalizeH="0" baseline="0" dirty="0" smtClean="0">
                <a:ln>
                  <a:noFill/>
                </a:ln>
                <a:solidFill>
                  <a:srgbClr val="A31515"/>
                </a:solidFill>
                <a:effectLst/>
                <a:latin typeface="Courier New" pitchFamily="49" charset="0"/>
                <a:ea typeface="Times New Roman" pitchFamily="18" charset="0"/>
                <a:cs typeface="Courier New" pitchFamily="49" charset="0"/>
              </a:rPr>
              <a:t>"SELECT </a:t>
            </a:r>
            <a:r>
              <a:rPr kumimoji="0" lang="en-US" sz="1400" b="1" i="0" u="none" strike="noStrike" cap="none" normalizeH="0" baseline="0" dirty="0" err="1" smtClean="0">
                <a:ln>
                  <a:noFill/>
                </a:ln>
                <a:solidFill>
                  <a:srgbClr val="A31515"/>
                </a:solidFill>
                <a:effectLst/>
                <a:latin typeface="Courier New" pitchFamily="49" charset="0"/>
                <a:ea typeface="Times New Roman" pitchFamily="18" charset="0"/>
                <a:cs typeface="Courier New" pitchFamily="49" charset="0"/>
              </a:rPr>
              <a:t>CustomerID</a:t>
            </a:r>
            <a:r>
              <a:rPr kumimoji="0" lang="en-US" sz="1400" b="1" i="0" u="none" strike="noStrike" cap="none" normalizeH="0" baseline="0" dirty="0" smtClean="0">
                <a:ln>
                  <a:noFill/>
                </a:ln>
                <a:solidFill>
                  <a:srgbClr val="A31515"/>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err="1" smtClean="0">
                <a:ln>
                  <a:noFill/>
                </a:ln>
                <a:solidFill>
                  <a:srgbClr val="A31515"/>
                </a:solidFill>
                <a:effectLst/>
                <a:latin typeface="Courier New" pitchFamily="49" charset="0"/>
                <a:ea typeface="Times New Roman" pitchFamily="18" charset="0"/>
                <a:cs typeface="Courier New" pitchFamily="49" charset="0"/>
              </a:rPr>
              <a:t>CompanyName</a:t>
            </a:r>
            <a:r>
              <a:rPr kumimoji="0" lang="en-US" sz="1400" b="1" i="0" u="none" strike="noStrike" cap="none" normalizeH="0" baseline="0" dirty="0" smtClean="0">
                <a:ln>
                  <a:noFill/>
                </a:ln>
                <a:solidFill>
                  <a:srgbClr val="A31515"/>
                </a:solidFill>
                <a:effectLst/>
                <a:latin typeface="Courier New" pitchFamily="49" charset="0"/>
                <a:ea typeface="Times New Roman" pitchFamily="18" charset="0"/>
                <a:cs typeface="Courier New" pitchFamily="49" charset="0"/>
              </a:rPr>
              <a:t> FROM </a:t>
            </a:r>
            <a:r>
              <a:rPr kumimoji="0" lang="en-US" sz="1400" b="1" i="0" u="none" strike="noStrike" cap="none" normalizeH="0" baseline="0" dirty="0" err="1" smtClean="0">
                <a:ln>
                  <a:noFill/>
                </a:ln>
                <a:solidFill>
                  <a:srgbClr val="A31515"/>
                </a:solidFill>
                <a:effectLst/>
                <a:latin typeface="Courier New" pitchFamily="49" charset="0"/>
                <a:ea typeface="Times New Roman" pitchFamily="18" charset="0"/>
                <a:cs typeface="Courier New" pitchFamily="49" charset="0"/>
              </a:rPr>
              <a:t>dbo.Customers</a:t>
            </a:r>
            <a:r>
              <a:rPr kumimoji="0" lang="en-US" sz="1400" b="1" i="0" u="none" strike="noStrike" cap="none" normalizeH="0" baseline="0" dirty="0" smtClean="0">
                <a:ln>
                  <a:noFill/>
                </a:ln>
                <a:solidFill>
                  <a:srgbClr val="A31515"/>
                </a:solidFill>
                <a:effectLst/>
                <a:latin typeface="Courier New" pitchFamily="49" charset="0"/>
                <a:ea typeface="Times New Roman" pitchFamily="18" charset="0"/>
                <a:cs typeface="Courier New" pitchFamily="49" charset="0"/>
              </a:rPr>
              <a:t>"</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SqlDataAdapter</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adapter = </a:t>
            </a:r>
            <a:r>
              <a:rPr kumimoji="0" lang="en-US" sz="1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new</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SqlDataAdapter</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n-US"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queryString</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connection);</a:t>
            </a:r>
          </a:p>
          <a:p>
            <a:pPr marL="0" marR="0" lvl="0" indent="0" algn="l" defTabSz="914400" rtl="0" eaLnBrk="1" fontAlgn="base" latinLnBrk="0" hangingPunct="1">
              <a:lnSpc>
                <a:spcPct val="100000"/>
              </a:lnSpc>
              <a:spcBef>
                <a:spcPct val="0"/>
              </a:spcBef>
              <a:spcAft>
                <a:spcPct val="0"/>
              </a:spcAft>
              <a:buClrTx/>
              <a:buSzTx/>
              <a:buFontTx/>
              <a:buNone/>
              <a:tabLst/>
            </a:pPr>
            <a:endParaRPr lang="en-US" sz="1400" b="1" dirty="0" smtClean="0">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DataSet</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customers = </a:t>
            </a:r>
            <a:r>
              <a:rPr kumimoji="0" lang="en-US" sz="1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new</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DataSet</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adapter.Fill</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(customers, </a:t>
            </a:r>
            <a:r>
              <a:rPr kumimoji="0" lang="en-US" sz="1400" b="1" i="0" u="none" strike="noStrike" cap="none" normalizeH="0" baseline="0" dirty="0" smtClean="0">
                <a:ln>
                  <a:noFill/>
                </a:ln>
                <a:solidFill>
                  <a:srgbClr val="A31515"/>
                </a:solidFill>
                <a:effectLst/>
                <a:latin typeface="Courier New" pitchFamily="49" charset="0"/>
                <a:ea typeface="Times New Roman" pitchFamily="18" charset="0"/>
                <a:cs typeface="Courier New" pitchFamily="49" charset="0"/>
              </a:rPr>
              <a:t>"Customers"</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s-CO" sz="1400" b="1" i="0" u="none" strike="noStrike" cap="none" normalizeH="0" baseline="0" dirty="0" smtClean="0">
                <a:ln>
                  <a:noFill/>
                </a:ln>
                <a:solidFill>
                  <a:schemeClr val="tx1"/>
                </a:solidFill>
                <a:effectLst/>
                <a:latin typeface="Courier New" pitchFamily="49" charset="0"/>
                <a:cs typeface="Courier New" pitchFamily="49" charset="0"/>
              </a:rPr>
              <a:t> </a:t>
            </a:r>
            <a:endParaRPr kumimoji="0" lang="es-CO" sz="4000" b="1" i="0" u="none" strike="noStrike" cap="none" normalizeH="0" baseline="0" dirty="0" smtClean="0">
              <a:ln>
                <a:noFill/>
              </a:ln>
              <a:solidFill>
                <a:schemeClr val="tx1"/>
              </a:solidFill>
              <a:effectLst/>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7" name="Picture 3" descr="D:\Documents\Mis Docs\Images\Presentaciones\Miscelaneous\stock-photo-icon-symbolizing-the-data-import-into-a-database-61201981.jpg"/>
          <p:cNvPicPr>
            <a:picLocks noChangeAspect="1" noChangeArrowheads="1"/>
          </p:cNvPicPr>
          <p:nvPr/>
        </p:nvPicPr>
        <p:blipFill>
          <a:blip r:embed="rId2" cstate="print"/>
          <a:srcRect/>
          <a:stretch>
            <a:fillRect/>
          </a:stretch>
        </p:blipFill>
        <p:spPr bwMode="auto">
          <a:xfrm>
            <a:off x="7164288" y="4869123"/>
            <a:ext cx="1979712" cy="1988877"/>
          </a:xfrm>
          <a:prstGeom prst="rect">
            <a:avLst/>
          </a:prstGeom>
          <a:noFill/>
        </p:spPr>
      </p:pic>
      <p:sp>
        <p:nvSpPr>
          <p:cNvPr id="2" name="Title 1"/>
          <p:cNvSpPr>
            <a:spLocks noGrp="1"/>
          </p:cNvSpPr>
          <p:nvPr>
            <p:ph type="title"/>
          </p:nvPr>
        </p:nvSpPr>
        <p:spPr/>
        <p:txBody>
          <a:bodyPr/>
          <a:lstStyle/>
          <a:p>
            <a:r>
              <a:rPr lang="es-CO" dirty="0" err="1" smtClean="0"/>
              <a:t>DataSets</a:t>
            </a:r>
            <a:endParaRPr lang="es-CO" dirty="0"/>
          </a:p>
        </p:txBody>
      </p:sp>
      <p:sp>
        <p:nvSpPr>
          <p:cNvPr id="3" name="Content Placeholder 2"/>
          <p:cNvSpPr>
            <a:spLocks noGrp="1"/>
          </p:cNvSpPr>
          <p:nvPr>
            <p:ph idx="1"/>
          </p:nvPr>
        </p:nvSpPr>
        <p:spPr/>
        <p:txBody>
          <a:bodyPr>
            <a:normAutofit fontScale="92500"/>
          </a:bodyPr>
          <a:lstStyle/>
          <a:p>
            <a:pPr algn="just"/>
            <a:r>
              <a:rPr lang="es-CO" dirty="0" smtClean="0"/>
              <a:t>El </a:t>
            </a:r>
            <a:r>
              <a:rPr lang="es-CO" dirty="0" err="1" smtClean="0"/>
              <a:t>DataSet</a:t>
            </a:r>
            <a:r>
              <a:rPr lang="es-CO" dirty="0" smtClean="0"/>
              <a:t>, es un conjunto completo pero a la vez complejo de datos pues al ser replica de la base de datos, algunas veces, se maneja mucha más información de la que en realidad se necesita. </a:t>
            </a:r>
          </a:p>
          <a:p>
            <a:pPr algn="just"/>
            <a:r>
              <a:rPr lang="es-CO" dirty="0" smtClean="0"/>
              <a:t>Cuando necesitamos los datos de una sola tabla o vista, no es aconsejable manejar </a:t>
            </a:r>
            <a:r>
              <a:rPr lang="es-CO" dirty="0" err="1" smtClean="0"/>
              <a:t>DataSet</a:t>
            </a:r>
            <a:r>
              <a:rPr lang="es-CO" dirty="0" smtClean="0"/>
              <a:t>, en lugar de ello, se aconseja manejar, clases de tipo entidad y como fuente de datos objetos (</a:t>
            </a:r>
            <a:r>
              <a:rPr lang="es-CO" dirty="0" err="1" smtClean="0"/>
              <a:t>ObjectDataSource</a:t>
            </a:r>
            <a:r>
              <a:rPr lang="es-CO" dirty="0" smtClean="0"/>
              <a:t>).</a:t>
            </a:r>
          </a:p>
          <a:p>
            <a:endParaRPr lang="es-CO"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Documents\Mis Docs\Images\Presentaciones\Miscelaneous\stock-photo-8699441-check-mark.jpg"/>
          <p:cNvPicPr>
            <a:picLocks noChangeAspect="1" noChangeArrowheads="1"/>
          </p:cNvPicPr>
          <p:nvPr/>
        </p:nvPicPr>
        <p:blipFill>
          <a:blip r:embed="rId2" cstate="print"/>
          <a:srcRect/>
          <a:stretch>
            <a:fillRect/>
          </a:stretch>
        </p:blipFill>
        <p:spPr bwMode="auto">
          <a:xfrm>
            <a:off x="7155161" y="4869161"/>
            <a:ext cx="1988840" cy="1988840"/>
          </a:xfrm>
          <a:prstGeom prst="rect">
            <a:avLst/>
          </a:prstGeom>
          <a:noFill/>
        </p:spPr>
      </p:pic>
      <p:sp>
        <p:nvSpPr>
          <p:cNvPr id="2" name="Title 1"/>
          <p:cNvSpPr>
            <a:spLocks noGrp="1"/>
          </p:cNvSpPr>
          <p:nvPr>
            <p:ph type="title"/>
          </p:nvPr>
        </p:nvSpPr>
        <p:spPr/>
        <p:txBody>
          <a:bodyPr/>
          <a:lstStyle/>
          <a:p>
            <a:r>
              <a:rPr lang="es-CO" dirty="0" err="1" smtClean="0"/>
              <a:t>DataSets</a:t>
            </a:r>
            <a:endParaRPr lang="es-CO" dirty="0"/>
          </a:p>
        </p:txBody>
      </p:sp>
      <p:sp>
        <p:nvSpPr>
          <p:cNvPr id="3" name="Content Placeholder 2"/>
          <p:cNvSpPr>
            <a:spLocks noGrp="1"/>
          </p:cNvSpPr>
          <p:nvPr>
            <p:ph idx="1"/>
          </p:nvPr>
        </p:nvSpPr>
        <p:spPr/>
        <p:txBody>
          <a:bodyPr>
            <a:normAutofit fontScale="92500" lnSpcReduction="10000"/>
          </a:bodyPr>
          <a:lstStyle/>
          <a:p>
            <a:r>
              <a:rPr lang="es-CO" b="1" dirty="0" smtClean="0"/>
              <a:t>Recomendación</a:t>
            </a:r>
          </a:p>
          <a:p>
            <a:pPr lvl="1" algn="just"/>
            <a:r>
              <a:rPr lang="es-CO" dirty="0" smtClean="0"/>
              <a:t>Utilice </a:t>
            </a:r>
            <a:r>
              <a:rPr lang="es-CO" b="1" dirty="0" err="1" smtClean="0"/>
              <a:t>DataSet</a:t>
            </a:r>
            <a:r>
              <a:rPr lang="es-CO" dirty="0" smtClean="0"/>
              <a:t> solamente cuando requiera interactuar con todo el modelo de datos o tener una réplica de la base de datos, en lugar de ello use siempre el modelo de capas y utilice clases de tipo entidad y </a:t>
            </a:r>
            <a:r>
              <a:rPr lang="es-CO" dirty="0" err="1" smtClean="0"/>
              <a:t>ObjectDataSource</a:t>
            </a:r>
            <a:r>
              <a:rPr lang="es-CO" dirty="0" smtClean="0"/>
              <a:t> para obtener y acceder a los datos.</a:t>
            </a:r>
          </a:p>
          <a:p>
            <a:pPr>
              <a:buNone/>
            </a:pPr>
            <a:endParaRPr lang="es-CO" sz="2400" dirty="0" smtClean="0"/>
          </a:p>
          <a:p>
            <a:pPr>
              <a:buNone/>
            </a:pPr>
            <a:r>
              <a:rPr lang="es-CO" sz="2400" dirty="0" smtClean="0"/>
              <a:t>Para mayor información consulte los siguientes links:</a:t>
            </a:r>
          </a:p>
          <a:p>
            <a:pPr>
              <a:buNone/>
            </a:pPr>
            <a:r>
              <a:rPr lang="es-CO" sz="2400" u="sng" dirty="0" smtClean="0">
                <a:hlinkClick r:id="rId3"/>
              </a:rPr>
              <a:t>http://weblogs.asp.net/paolopia/pages/dsvscustomentities.aspx</a:t>
            </a:r>
            <a:endParaRPr lang="es-CO" sz="2400" dirty="0" smtClean="0"/>
          </a:p>
          <a:p>
            <a:pPr>
              <a:buNone/>
            </a:pPr>
            <a:r>
              <a:rPr lang="es-CO" sz="2400" u="sng" dirty="0" smtClean="0">
                <a:hlinkClick r:id="rId4"/>
              </a:rPr>
              <a:t>http://keithelder.net/2007/10/26/datasets-vs-business-entities/</a:t>
            </a:r>
            <a:endParaRPr lang="es-CO" sz="2400" dirty="0" smtClean="0"/>
          </a:p>
          <a:p>
            <a:pPr algn="just">
              <a:buNone/>
            </a:pPr>
            <a:endParaRPr lang="es-CO"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Propagación de Excepciones</a:t>
            </a:r>
            <a:endParaRPr lang="es-CO" dirty="0"/>
          </a:p>
        </p:txBody>
      </p:sp>
      <p:sp>
        <p:nvSpPr>
          <p:cNvPr id="3" name="Content Placeholder 2"/>
          <p:cNvSpPr>
            <a:spLocks noGrp="1"/>
          </p:cNvSpPr>
          <p:nvPr>
            <p:ph idx="1"/>
          </p:nvPr>
        </p:nvSpPr>
        <p:spPr>
          <a:xfrm>
            <a:off x="467544" y="1196752"/>
            <a:ext cx="8229600" cy="3168351"/>
          </a:xfrm>
        </p:spPr>
        <p:txBody>
          <a:bodyPr>
            <a:normAutofit fontScale="92500" lnSpcReduction="20000"/>
          </a:bodyPr>
          <a:lstStyle/>
          <a:p>
            <a:pPr algn="just"/>
            <a:r>
              <a:rPr lang="es-CO" dirty="0" smtClean="0"/>
              <a:t>Las excepciones son el mecanismo recomendado en la plataforma .NET para propagar los errores que se produzcan durante la ejecución de las aplicaciones</a:t>
            </a:r>
          </a:p>
          <a:p>
            <a:pPr algn="just"/>
            <a:r>
              <a:rPr lang="es-CO" dirty="0" smtClean="0"/>
              <a:t>Son objetos derivados de la clase </a:t>
            </a:r>
            <a:r>
              <a:rPr lang="es-CO" b="1" dirty="0" err="1" smtClean="0"/>
              <a:t>System.Exception</a:t>
            </a:r>
            <a:r>
              <a:rPr lang="es-CO" dirty="0" smtClean="0"/>
              <a:t>  que se generan cuando en tiempo de ejecución se produce algún error y que contienen información sobre el mismo. </a:t>
            </a:r>
          </a:p>
          <a:p>
            <a:endParaRPr lang="es-CO" dirty="0"/>
          </a:p>
        </p:txBody>
      </p:sp>
      <p:pic>
        <p:nvPicPr>
          <p:cNvPr id="6145" name="Picture 1" descr="D:\Documents\Mis Docs\Images\Presentaciones\Icons\button_cancel.png"/>
          <p:cNvPicPr>
            <a:picLocks noChangeAspect="1" noChangeArrowheads="1"/>
          </p:cNvPicPr>
          <p:nvPr/>
        </p:nvPicPr>
        <p:blipFill>
          <a:blip r:embed="rId2" cstate="print"/>
          <a:srcRect/>
          <a:stretch>
            <a:fillRect/>
          </a:stretch>
        </p:blipFill>
        <p:spPr bwMode="auto">
          <a:xfrm>
            <a:off x="6516216" y="4365104"/>
            <a:ext cx="2627784" cy="2627784"/>
          </a:xfrm>
          <a:prstGeom prst="rect">
            <a:avLst/>
          </a:prstGeom>
          <a:noFill/>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Propagación de Excepciones</a:t>
            </a:r>
            <a:endParaRPr lang="es-CO" dirty="0"/>
          </a:p>
        </p:txBody>
      </p:sp>
      <p:sp>
        <p:nvSpPr>
          <p:cNvPr id="3" name="Content Placeholder 2"/>
          <p:cNvSpPr>
            <a:spLocks noGrp="1"/>
          </p:cNvSpPr>
          <p:nvPr>
            <p:ph idx="1"/>
          </p:nvPr>
        </p:nvSpPr>
        <p:spPr/>
        <p:txBody>
          <a:bodyPr/>
          <a:lstStyle/>
          <a:p>
            <a:pPr algn="just"/>
            <a:r>
              <a:rPr lang="es-CO" dirty="0" smtClean="0"/>
              <a:t>Para informar de un error no basta con crear un objeto del tipo de excepción apropiado, sino que también hay pasárselo al mecanismo de propagación de excepciones. A esto se le llama lanzar la excepción.</a:t>
            </a:r>
          </a:p>
          <a:p>
            <a:endParaRPr lang="es-CO" dirty="0"/>
          </a:p>
        </p:txBody>
      </p:sp>
      <p:sp>
        <p:nvSpPr>
          <p:cNvPr id="60417" name="Rectangle 1"/>
          <p:cNvSpPr>
            <a:spLocks noChangeArrowheads="1"/>
          </p:cNvSpPr>
          <p:nvPr/>
        </p:nvSpPr>
        <p:spPr bwMode="auto">
          <a:xfrm>
            <a:off x="1259632" y="4046295"/>
            <a:ext cx="4596130" cy="323165"/>
          </a:xfrm>
          <a:prstGeom prst="rect">
            <a:avLst/>
          </a:prstGeom>
          <a:noFill/>
          <a:ln w="9525">
            <a:noFill/>
            <a:miter lim="800000"/>
            <a:headEnd/>
            <a:tailEnd/>
          </a:ln>
          <a:effectLst/>
        </p:spPr>
        <p:txBody>
          <a:bodyPr vert="horz" wrap="non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CO"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throw</a:t>
            </a:r>
            <a:r>
              <a:rPr kumimoji="0" lang="es-CO"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&lt;</a:t>
            </a:r>
            <a:r>
              <a:rPr kumimoji="0" lang="es-CO"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objetoExcepciónALanzar</a:t>
            </a:r>
            <a:r>
              <a:rPr kumimoji="0" lang="es-CO"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&gt;; </a:t>
            </a:r>
            <a:endParaRPr kumimoji="0" lang="es-CO" b="1" i="0" u="none" strike="noStrike" cap="none" normalizeH="0" baseline="0" dirty="0" smtClean="0">
              <a:ln>
                <a:noFill/>
              </a:ln>
              <a:solidFill>
                <a:schemeClr val="tx1"/>
              </a:solidFill>
              <a:effectLst/>
              <a:latin typeface="Courier New" pitchFamily="49" charset="0"/>
              <a:cs typeface="Courier New" pitchFamily="49" charset="0"/>
            </a:endParaRPr>
          </a:p>
        </p:txBody>
      </p:sp>
      <p:pic>
        <p:nvPicPr>
          <p:cNvPr id="60418" name="Picture 2" descr="D:\Documents\Mis Docs\Images\Presentaciones\Icons\cancel.png"/>
          <p:cNvPicPr>
            <a:picLocks noChangeAspect="1" noChangeArrowheads="1"/>
          </p:cNvPicPr>
          <p:nvPr/>
        </p:nvPicPr>
        <p:blipFill>
          <a:blip r:embed="rId2" cstate="print"/>
          <a:srcRect/>
          <a:stretch>
            <a:fillRect/>
          </a:stretch>
        </p:blipFill>
        <p:spPr bwMode="auto">
          <a:xfrm>
            <a:off x="6705600" y="4419600"/>
            <a:ext cx="2438400" cy="2438400"/>
          </a:xfrm>
          <a:prstGeom prst="rect">
            <a:avLst/>
          </a:prstGeom>
          <a:noFill/>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descr="D:\Documents\Mis Docs\Images\Presentaciones\Persons\problem-inventory-best-practices.jpg"/>
          <p:cNvPicPr>
            <a:picLocks noChangeAspect="1" noChangeArrowheads="1"/>
          </p:cNvPicPr>
          <p:nvPr/>
        </p:nvPicPr>
        <p:blipFill>
          <a:blip r:embed="rId2" cstate="print"/>
          <a:srcRect/>
          <a:stretch>
            <a:fillRect/>
          </a:stretch>
        </p:blipFill>
        <p:spPr bwMode="auto">
          <a:xfrm>
            <a:off x="5570984" y="3284984"/>
            <a:ext cx="3573016" cy="3573016"/>
          </a:xfrm>
          <a:prstGeom prst="rect">
            <a:avLst/>
          </a:prstGeom>
          <a:noFill/>
        </p:spPr>
      </p:pic>
      <p:sp>
        <p:nvSpPr>
          <p:cNvPr id="2" name="Title 1"/>
          <p:cNvSpPr>
            <a:spLocks noGrp="1"/>
          </p:cNvSpPr>
          <p:nvPr>
            <p:ph type="title"/>
          </p:nvPr>
        </p:nvSpPr>
        <p:spPr/>
        <p:txBody>
          <a:bodyPr/>
          <a:lstStyle/>
          <a:p>
            <a:r>
              <a:rPr lang="es-CO" dirty="0" smtClean="0"/>
              <a:t>Propagación de Excepciones</a:t>
            </a:r>
            <a:endParaRPr lang="es-CO" dirty="0"/>
          </a:p>
        </p:txBody>
      </p:sp>
      <p:sp>
        <p:nvSpPr>
          <p:cNvPr id="3" name="Content Placeholder 2"/>
          <p:cNvSpPr>
            <a:spLocks noGrp="1"/>
          </p:cNvSpPr>
          <p:nvPr>
            <p:ph idx="1"/>
          </p:nvPr>
        </p:nvSpPr>
        <p:spPr>
          <a:xfrm>
            <a:off x="467544" y="1196753"/>
            <a:ext cx="8229600" cy="2736303"/>
          </a:xfrm>
        </p:spPr>
        <p:txBody>
          <a:bodyPr>
            <a:normAutofit fontScale="92500" lnSpcReduction="10000"/>
          </a:bodyPr>
          <a:lstStyle/>
          <a:p>
            <a:pPr algn="just"/>
            <a:r>
              <a:rPr lang="es-CO" dirty="0" smtClean="0"/>
              <a:t>Una vez lanzada una excepción es posible escribir código que se encargue de tratarla. Por defecto, si este código no se escribe la excepción provoca que la aplicación aborte mostrando un mensaje de error en el que se describe la excepción producida y dónde se ha producido.</a:t>
            </a:r>
            <a:endParaRPr lang="es-CO" dirty="0"/>
          </a:p>
        </p:txBody>
      </p:sp>
      <p:sp>
        <p:nvSpPr>
          <p:cNvPr id="62465" name="Rectangle 1"/>
          <p:cNvSpPr>
            <a:spLocks noChangeArrowheads="1"/>
          </p:cNvSpPr>
          <p:nvPr/>
        </p:nvSpPr>
        <p:spPr bwMode="auto">
          <a:xfrm>
            <a:off x="899592" y="3861048"/>
            <a:ext cx="3851920" cy="1985159"/>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CO" sz="1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try</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r>
            <a:b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&lt;instrucciones&gt;</a:t>
            </a:r>
            <a:b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CO" sz="1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catch</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(&lt;excepción1&gt;)</a:t>
            </a:r>
            <a:b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&lt;tratamiento1&gt;</a:t>
            </a:r>
            <a:b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CO" sz="1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catch</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(&lt;excepción2&gt;)</a:t>
            </a:r>
            <a:b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&lt;tratamiento2&gt;</a:t>
            </a:r>
            <a:b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b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CO" sz="1400"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finally</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r>
            <a:b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&lt;</a:t>
            </a:r>
            <a:r>
              <a:rPr kumimoji="0" lang="es-CO"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instruccionesFinally</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&gt; </a:t>
            </a:r>
            <a:endParaRPr kumimoji="0" lang="es-CO" sz="1400" b="1" i="0" u="none" strike="noStrike" cap="none" normalizeH="0" baseline="0" dirty="0" smtClean="0">
              <a:ln>
                <a:noFill/>
              </a:ln>
              <a:solidFill>
                <a:schemeClr val="tx1"/>
              </a:solidFill>
              <a:effectLst/>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Propagación de Excepciones</a:t>
            </a:r>
            <a:endParaRPr lang="es-CO" dirty="0"/>
          </a:p>
        </p:txBody>
      </p:sp>
      <p:sp>
        <p:nvSpPr>
          <p:cNvPr id="3" name="Content Placeholder 2"/>
          <p:cNvSpPr>
            <a:spLocks noGrp="1"/>
          </p:cNvSpPr>
          <p:nvPr>
            <p:ph idx="1"/>
          </p:nvPr>
        </p:nvSpPr>
        <p:spPr/>
        <p:txBody>
          <a:bodyPr/>
          <a:lstStyle/>
          <a:p>
            <a:r>
              <a:rPr lang="es-CO" dirty="0" smtClean="0"/>
              <a:t>Es muy común utilizar un bloque try-catch-</a:t>
            </a:r>
            <a:r>
              <a:rPr lang="es-CO" dirty="0" err="1" smtClean="0"/>
              <a:t>finally</a:t>
            </a:r>
            <a:r>
              <a:rPr lang="es-CO" dirty="0" smtClean="0"/>
              <a:t>, como el siguiente:</a:t>
            </a:r>
          </a:p>
          <a:p>
            <a:pPr>
              <a:buNone/>
            </a:pPr>
            <a:endParaRPr lang="es-CO" dirty="0"/>
          </a:p>
        </p:txBody>
      </p:sp>
      <p:sp>
        <p:nvSpPr>
          <p:cNvPr id="63489" name="Rectangle 1"/>
          <p:cNvSpPr>
            <a:spLocks noChangeArrowheads="1"/>
          </p:cNvSpPr>
          <p:nvPr/>
        </p:nvSpPr>
        <p:spPr bwMode="auto">
          <a:xfrm>
            <a:off x="395536" y="2564904"/>
            <a:ext cx="8454559" cy="3062377"/>
          </a:xfrm>
          <a:prstGeom prst="rect">
            <a:avLst/>
          </a:prstGeom>
          <a:noFill/>
          <a:ln w="9525">
            <a:noFill/>
            <a:miter lim="800000"/>
            <a:headEnd/>
            <a:tailEnd/>
          </a:ln>
          <a:effectLst/>
        </p:spPr>
        <p:txBody>
          <a:bodyPr vert="horz" wrap="non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CO" sz="1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try</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r>
            <a:b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b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CO" sz="1400" b="1" i="0" u="none" strike="noStrike" cap="none" normalizeH="0" baseline="0" dirty="0" err="1" smtClean="0">
                <a:ln>
                  <a:noFill/>
                </a:ln>
                <a:solidFill>
                  <a:srgbClr val="008080"/>
                </a:solidFill>
                <a:effectLst/>
                <a:latin typeface="Courier New" pitchFamily="49" charset="0"/>
                <a:ea typeface="Times New Roman" pitchFamily="18" charset="0"/>
                <a:cs typeface="Courier New" pitchFamily="49" charset="0"/>
              </a:rPr>
              <a:t>Console</a:t>
            </a:r>
            <a:r>
              <a:rPr kumimoji="0" lang="es-CO"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.WriteLine</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s-CO" sz="1400" b="1" i="0" u="none" strike="noStrike" cap="none" normalizeH="0" baseline="0" dirty="0" smtClean="0">
                <a:ln>
                  <a:noFill/>
                </a:ln>
                <a:solidFill>
                  <a:srgbClr val="C00000"/>
                </a:solidFill>
                <a:effectLst/>
                <a:latin typeface="Courier New" pitchFamily="49" charset="0"/>
                <a:ea typeface="Times New Roman" pitchFamily="18" charset="0"/>
                <a:cs typeface="Courier New" pitchFamily="49" charset="0"/>
              </a:rPr>
              <a:t>"En el try"</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b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CO"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Metodo</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b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CO" sz="1400" b="1" i="0" u="none" strike="noStrike" cap="none" normalizeH="0" baseline="0" dirty="0" err="1" smtClean="0">
                <a:ln>
                  <a:noFill/>
                </a:ln>
                <a:solidFill>
                  <a:srgbClr val="008080"/>
                </a:solidFill>
                <a:effectLst/>
                <a:latin typeface="Courier New" pitchFamily="49" charset="0"/>
                <a:ea typeface="Times New Roman" pitchFamily="18" charset="0"/>
                <a:cs typeface="Courier New" pitchFamily="49" charset="0"/>
              </a:rPr>
              <a:t>Console</a:t>
            </a:r>
            <a:r>
              <a:rPr kumimoji="0" lang="es-CO"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.WriteLine</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s-CO" sz="1400" b="1" i="0" u="none" strike="noStrike" cap="none" normalizeH="0" baseline="0" dirty="0" smtClean="0">
                <a:ln>
                  <a:noFill/>
                </a:ln>
                <a:solidFill>
                  <a:srgbClr val="C00000"/>
                </a:solidFill>
                <a:effectLst/>
                <a:latin typeface="Courier New" pitchFamily="49" charset="0"/>
                <a:ea typeface="Times New Roman" pitchFamily="18" charset="0"/>
                <a:cs typeface="Courier New" pitchFamily="49" charset="0"/>
              </a:rPr>
              <a:t>"Al final del try"</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b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b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es-CO" sz="1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catch</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CO" sz="1400"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Exception</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ex)</a:t>
            </a:r>
            <a:b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b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CO" sz="1400" b="1" i="0" u="none" strike="noStrike" cap="none" normalizeH="0" baseline="0" dirty="0" err="1" smtClean="0">
                <a:ln>
                  <a:noFill/>
                </a:ln>
                <a:solidFill>
                  <a:srgbClr val="008080"/>
                </a:solidFill>
                <a:effectLst/>
                <a:latin typeface="Courier New" pitchFamily="49" charset="0"/>
                <a:ea typeface="Times New Roman" pitchFamily="18" charset="0"/>
                <a:cs typeface="Courier New" pitchFamily="49" charset="0"/>
              </a:rPr>
              <a:t>Console</a:t>
            </a:r>
            <a:r>
              <a:rPr kumimoji="0" lang="es-CO"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.WriteLine</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s-CO" sz="1400" b="1" i="0" u="none" strike="noStrike" cap="none" normalizeH="0" baseline="0" dirty="0" smtClean="0">
                <a:ln>
                  <a:noFill/>
                </a:ln>
                <a:solidFill>
                  <a:srgbClr val="C00000"/>
                </a:solidFill>
                <a:effectLst/>
                <a:latin typeface="Courier New" pitchFamily="49" charset="0"/>
                <a:ea typeface="Times New Roman" pitchFamily="18" charset="0"/>
                <a:cs typeface="Courier New" pitchFamily="49" charset="0"/>
              </a:rPr>
              <a:t>"En el catch capturando la Excepción {0}"</a:t>
            </a:r>
            <a:r>
              <a:rPr kumimoji="0" lang="es-CO" sz="1400" b="1" i="0" u="none" strike="noStrike" cap="none" normalizeH="0" baseline="0" dirty="0" smtClean="0">
                <a:ln>
                  <a:noFill/>
                </a:ln>
                <a:solidFill>
                  <a:srgbClr val="808080"/>
                </a:solidFill>
                <a:effectLst/>
                <a:latin typeface="Courier New" pitchFamily="49" charset="0"/>
                <a:ea typeface="Times New Roman" pitchFamily="18" charset="0"/>
                <a:cs typeface="Courier New" pitchFamily="49" charset="0"/>
              </a:rPr>
              <a:t>, </a:t>
            </a:r>
            <a:r>
              <a:rPr kumimoji="0" lang="es-CO"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ex.Message</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b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b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es-CO" sz="1400" b="1" i="0" u="none" strike="noStrike" cap="none" normalizeH="0" baseline="0" dirty="0" err="1" smtClean="0">
                <a:ln>
                  <a:noFill/>
                </a:ln>
                <a:solidFill>
                  <a:srgbClr val="0000FF"/>
                </a:solidFill>
                <a:effectLst/>
                <a:latin typeface="Courier New" pitchFamily="49" charset="0"/>
                <a:ea typeface="Times New Roman" pitchFamily="18" charset="0"/>
                <a:cs typeface="Courier New" pitchFamily="49" charset="0"/>
              </a:rPr>
              <a:t>finally</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r>
            <a:b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b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CO" sz="1400" b="1" i="0" u="none" strike="noStrike" cap="none" normalizeH="0" baseline="0" dirty="0" err="1" smtClean="0">
                <a:ln>
                  <a:noFill/>
                </a:ln>
                <a:solidFill>
                  <a:srgbClr val="008080"/>
                </a:solidFill>
                <a:effectLst/>
                <a:latin typeface="Courier New" pitchFamily="49" charset="0"/>
                <a:ea typeface="Times New Roman" pitchFamily="18" charset="0"/>
                <a:cs typeface="Courier New" pitchFamily="49" charset="0"/>
              </a:rPr>
              <a:t>Console</a:t>
            </a:r>
            <a:r>
              <a:rPr kumimoji="0" lang="es-CO"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.WriteLine</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s-CO" sz="1400" b="1" i="0" u="none" strike="noStrike" cap="none" normalizeH="0" baseline="0" dirty="0" smtClean="0">
                <a:ln>
                  <a:noFill/>
                </a:ln>
                <a:solidFill>
                  <a:srgbClr val="C00000"/>
                </a:solidFill>
                <a:effectLst/>
                <a:latin typeface="Courier New" pitchFamily="49" charset="0"/>
                <a:ea typeface="Times New Roman" pitchFamily="18" charset="0"/>
                <a:cs typeface="Courier New" pitchFamily="49" charset="0"/>
              </a:rPr>
              <a:t>"</a:t>
            </a:r>
            <a:r>
              <a:rPr kumimoji="0" lang="es-CO" sz="1400" b="1" i="0" u="none" strike="noStrike" cap="none" normalizeH="0" baseline="0" dirty="0" err="1" smtClean="0">
                <a:ln>
                  <a:noFill/>
                </a:ln>
                <a:solidFill>
                  <a:srgbClr val="C00000"/>
                </a:solidFill>
                <a:effectLst/>
                <a:latin typeface="Courier New" pitchFamily="49" charset="0"/>
                <a:ea typeface="Times New Roman" pitchFamily="18" charset="0"/>
                <a:cs typeface="Courier New" pitchFamily="49" charset="0"/>
              </a:rPr>
              <a:t>finally</a:t>
            </a:r>
            <a:r>
              <a:rPr kumimoji="0" lang="es-CO" sz="1400" b="1" i="0" u="none" strike="noStrike" cap="none" normalizeH="0" baseline="0" dirty="0" smtClean="0">
                <a:ln>
                  <a:noFill/>
                </a:ln>
                <a:solidFill>
                  <a:srgbClr val="C00000"/>
                </a:solidFill>
                <a:effectLst/>
                <a:latin typeface="Courier New" pitchFamily="49" charset="0"/>
                <a:ea typeface="Times New Roman" pitchFamily="18" charset="0"/>
                <a:cs typeface="Courier New" pitchFamily="49" charset="0"/>
              </a:rPr>
              <a:t>"</a:t>
            </a: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b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es-CO"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CO" sz="1400" b="1" i="0" u="none" strike="noStrike" cap="none" normalizeH="0" baseline="0" dirty="0" smtClean="0">
                <a:ln>
                  <a:noFill/>
                </a:ln>
                <a:solidFill>
                  <a:schemeClr val="tx1"/>
                </a:solidFill>
                <a:effectLst/>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Propagación de Excepciones</a:t>
            </a:r>
            <a:endParaRPr lang="es-CO" dirty="0"/>
          </a:p>
        </p:txBody>
      </p:sp>
      <p:sp>
        <p:nvSpPr>
          <p:cNvPr id="3" name="Content Placeholder 2"/>
          <p:cNvSpPr>
            <a:spLocks noGrp="1"/>
          </p:cNvSpPr>
          <p:nvPr>
            <p:ph idx="1"/>
          </p:nvPr>
        </p:nvSpPr>
        <p:spPr/>
        <p:txBody>
          <a:bodyPr/>
          <a:lstStyle/>
          <a:p>
            <a:r>
              <a:rPr lang="es-CO" dirty="0" smtClean="0"/>
              <a:t>Pero en algunos casos cuando se ejecutan métodos dentro de otros y se tienen bloques anidados de try-catch-</a:t>
            </a:r>
            <a:r>
              <a:rPr lang="es-CO" dirty="0" err="1" smtClean="0"/>
              <a:t>finally</a:t>
            </a:r>
            <a:r>
              <a:rPr lang="es-CO" dirty="0" smtClean="0"/>
              <a:t>, se realiza la propagación de las excepciones y es común encontrar el siguiente código:</a:t>
            </a:r>
          </a:p>
          <a:p>
            <a:pPr>
              <a:buNone/>
            </a:pPr>
            <a:endParaRPr lang="es-CO" dirty="0"/>
          </a:p>
        </p:txBody>
      </p:sp>
      <p:sp>
        <p:nvSpPr>
          <p:cNvPr id="64513" name="Rectangle 1"/>
          <p:cNvSpPr>
            <a:spLocks noChangeArrowheads="1"/>
          </p:cNvSpPr>
          <p:nvPr/>
        </p:nvSpPr>
        <p:spPr bwMode="auto">
          <a:xfrm>
            <a:off x="1115616" y="3717612"/>
            <a:ext cx="3621504" cy="2631490"/>
          </a:xfrm>
          <a:prstGeom prst="rect">
            <a:avLst/>
          </a:prstGeom>
          <a:noFill/>
          <a:ln w="9525">
            <a:noFill/>
            <a:miter lim="800000"/>
            <a:headEnd/>
            <a:tailEnd/>
          </a:ln>
          <a:effectLst/>
        </p:spPr>
        <p:txBody>
          <a:bodyPr vert="horz" wrap="non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try</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r>
            <a:b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400" b="1" dirty="0" smtClean="0">
                <a:latin typeface="Courier New" pitchFamily="49" charset="0"/>
                <a:ea typeface="Times New Roman" pitchFamily="18" charset="0"/>
                <a:cs typeface="Courier New" pitchFamily="49" charset="0"/>
              </a:rPr>
              <a:t>   </a:t>
            </a:r>
            <a:r>
              <a:rPr kumimoji="0" lang="en-US"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Metodo</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b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b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en-US" sz="1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catch</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Exception</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ex)</a:t>
            </a:r>
            <a:b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endParaRPr lang="en-US" sz="1400" b="1" dirty="0" smtClean="0">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dirty="0" smtClean="0">
                <a:ln>
                  <a:noFill/>
                </a:ln>
                <a:solidFill>
                  <a:srgbClr val="0000FF"/>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throw</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ex;</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b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en-US" sz="1400" b="1"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finally</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r>
            <a:b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endParaRPr lang="en-US" sz="1400" b="1" dirty="0" smtClean="0">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dirty="0" smtClean="0">
                <a:ln>
                  <a:noFill/>
                </a:ln>
                <a:solidFill>
                  <a:srgbClr val="008080"/>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err="1" smtClean="0">
                <a:ln>
                  <a:noFill/>
                </a:ln>
                <a:solidFill>
                  <a:srgbClr val="008080"/>
                </a:solidFill>
                <a:effectLst/>
                <a:latin typeface="Courier New" pitchFamily="49" charset="0"/>
                <a:ea typeface="Times New Roman" pitchFamily="18" charset="0"/>
                <a:cs typeface="Courier New" pitchFamily="49" charset="0"/>
              </a:rPr>
              <a:t>Console</a:t>
            </a:r>
            <a:r>
              <a:rPr kumimoji="0" lang="en-US" sz="1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.WriteLine</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n-US" sz="1400" b="1" i="0" u="none" strike="noStrike" cap="none" normalizeH="0" baseline="0" dirty="0" smtClean="0">
                <a:ln>
                  <a:noFill/>
                </a:ln>
                <a:solidFill>
                  <a:srgbClr val="C00000"/>
                </a:solidFill>
                <a:effectLst/>
                <a:latin typeface="Courier New" pitchFamily="49" charset="0"/>
                <a:ea typeface="Times New Roman" pitchFamily="18" charset="0"/>
                <a:cs typeface="Courier New" pitchFamily="49" charset="0"/>
              </a:rPr>
              <a:t>"finally"</a:t>
            </a: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b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CO" sz="1400" b="1" i="0" u="none" strike="noStrike" cap="none" normalizeH="0" baseline="0" dirty="0" smtClean="0">
                <a:ln>
                  <a:noFill/>
                </a:ln>
                <a:solidFill>
                  <a:schemeClr val="tx1"/>
                </a:solidFill>
                <a:effectLst/>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Propagación de Excepciones</a:t>
            </a:r>
            <a:endParaRPr lang="es-CO" dirty="0"/>
          </a:p>
        </p:txBody>
      </p:sp>
      <p:sp>
        <p:nvSpPr>
          <p:cNvPr id="3" name="Content Placeholder 2"/>
          <p:cNvSpPr>
            <a:spLocks noGrp="1"/>
          </p:cNvSpPr>
          <p:nvPr>
            <p:ph idx="1"/>
          </p:nvPr>
        </p:nvSpPr>
        <p:spPr/>
        <p:txBody>
          <a:bodyPr/>
          <a:lstStyle/>
          <a:p>
            <a:r>
              <a:rPr lang="es-CO" dirty="0" smtClean="0"/>
              <a:t>La forma correcta de manejar esta excepción sería la siguiente:</a:t>
            </a:r>
          </a:p>
          <a:p>
            <a:pPr>
              <a:buNone/>
            </a:pPr>
            <a:endParaRPr lang="es-CO" dirty="0"/>
          </a:p>
        </p:txBody>
      </p:sp>
      <p:sp>
        <p:nvSpPr>
          <p:cNvPr id="66561" name="Rectangle 1"/>
          <p:cNvSpPr>
            <a:spLocks noChangeArrowheads="1"/>
          </p:cNvSpPr>
          <p:nvPr/>
        </p:nvSpPr>
        <p:spPr bwMode="auto">
          <a:xfrm>
            <a:off x="1547664" y="2276872"/>
            <a:ext cx="3836307" cy="440120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try</a:t>
            </a:r>
            <a:br>
              <a:rPr kumimoji="0" lang="en-US" sz="1400" b="1"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br>
            <a:r>
              <a:rPr kumimoji="0" lang="en-US"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br>
              <a:rPr kumimoji="0" lang="en-US"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br>
            <a:r>
              <a:rPr kumimoji="0" lang="en-US"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&lt;</a:t>
            </a:r>
            <a:r>
              <a:rPr kumimoji="0" lang="en-US" sz="1400" b="1"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logica</a:t>
            </a:r>
            <a:r>
              <a:rPr kumimoji="0" lang="en-US"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&gt;</a:t>
            </a:r>
            <a:br>
              <a:rPr kumimoji="0" lang="en-US"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br>
            <a:r>
              <a:rPr kumimoji="0" lang="en-US"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br>
              <a:rPr kumimoji="0" lang="en-US"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br>
            <a:r>
              <a:rPr kumimoji="0" lang="en-US" sz="1400" b="1"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catch</a:t>
            </a:r>
            <a:r>
              <a:rPr kumimoji="0" lang="en-US"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r>
              <a:rPr kumimoji="0" lang="en-US" sz="1400" b="1" i="0" u="none" strike="noStrike" cap="none" normalizeH="0" baseline="0" dirty="0" err="1" smtClean="0">
                <a:ln>
                  <a:noFill/>
                </a:ln>
                <a:solidFill>
                  <a:srgbClr val="008080"/>
                </a:solidFill>
                <a:effectLst/>
                <a:latin typeface="Courier New" pitchFamily="49" charset="0"/>
                <a:ea typeface="Calibri" pitchFamily="34" charset="0"/>
                <a:cs typeface="Courier New" pitchFamily="49" charset="0"/>
              </a:rPr>
              <a:t>NullReferenceException</a:t>
            </a:r>
            <a:r>
              <a:rPr kumimoji="0" lang="en-US"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br>
              <a:rPr kumimoji="0" lang="en-US"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br>
            <a:r>
              <a:rPr kumimoji="0" lang="en-US"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br>
              <a:rPr kumimoji="0" lang="en-US"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br>
            <a:r>
              <a:rPr kumimoji="0" lang="en-US"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throw</a:t>
            </a:r>
            <a:r>
              <a:rPr kumimoji="0" lang="en-US"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endParaRPr kumimoji="0" lang="es-CO" sz="1400" b="1"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br>
              <a:rPr kumimoji="0" lang="en-US"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br>
            <a:r>
              <a:rPr kumimoji="0" lang="en-US" sz="1400" b="1"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catch</a:t>
            </a:r>
            <a:r>
              <a:rPr kumimoji="0" lang="en-US"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r>
              <a:rPr kumimoji="0" lang="en-US" sz="1400" b="1" i="0" u="none" strike="noStrike" cap="none" normalizeH="0" baseline="0" dirty="0" err="1" smtClean="0">
                <a:ln>
                  <a:noFill/>
                </a:ln>
                <a:solidFill>
                  <a:srgbClr val="008080"/>
                </a:solidFill>
                <a:effectLst/>
                <a:latin typeface="Courier New" pitchFamily="49" charset="0"/>
                <a:ea typeface="Calibri" pitchFamily="34" charset="0"/>
                <a:cs typeface="Courier New" pitchFamily="49" charset="0"/>
              </a:rPr>
              <a:t>ArgumentOutOfRangeException</a:t>
            </a:r>
            <a:r>
              <a:rPr kumimoji="0" lang="en-US"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br>
              <a:rPr kumimoji="0" lang="en-US"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br>
            <a:r>
              <a:rPr kumimoji="0" lang="en-US"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br>
              <a:rPr kumimoji="0" lang="en-US"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br>
            <a:r>
              <a:rPr kumimoji="0" lang="en-US"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throw</a:t>
            </a:r>
            <a:r>
              <a:rPr kumimoji="0" lang="en-US"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endParaRPr kumimoji="0" lang="es-CO" sz="1400" b="1"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endParaRPr kumimoji="0" lang="es-CO" sz="1400" b="1"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catch</a:t>
            </a:r>
            <a:r>
              <a:rPr kumimoji="0" lang="en-US"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r>
              <a:rPr kumimoji="0" lang="en-US" sz="1400" b="1" i="0" u="none" strike="noStrike" cap="none" normalizeH="0" baseline="0" dirty="0" err="1" smtClean="0">
                <a:ln>
                  <a:noFill/>
                </a:ln>
                <a:solidFill>
                  <a:srgbClr val="008080"/>
                </a:solidFill>
                <a:effectLst/>
                <a:latin typeface="Courier New" pitchFamily="49" charset="0"/>
                <a:ea typeface="Calibri" pitchFamily="34" charset="0"/>
                <a:cs typeface="Courier New" pitchFamily="49" charset="0"/>
              </a:rPr>
              <a:t>InvalidCastException</a:t>
            </a:r>
            <a:r>
              <a:rPr kumimoji="0" lang="en-US"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br>
              <a:rPr kumimoji="0" lang="en-US"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br>
            <a:r>
              <a:rPr kumimoji="0" lang="en-US"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br>
              <a:rPr kumimoji="0" lang="en-US"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br>
            <a:r>
              <a:rPr kumimoji="0" lang="en-US"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throw</a:t>
            </a:r>
            <a:r>
              <a:rPr kumimoji="0" lang="en-US"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endParaRPr kumimoji="0" lang="es-CO" sz="1400" b="1"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endParaRPr kumimoji="0" lang="es-CO" sz="1400" b="1"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sz="1400" b="1" i="0" u="none" strike="noStrike" cap="none" normalizeH="0" baseline="0" dirty="0" err="1" smtClean="0">
                <a:ln>
                  <a:noFill/>
                </a:ln>
                <a:solidFill>
                  <a:srgbClr val="0000FF"/>
                </a:solidFill>
                <a:effectLst/>
                <a:latin typeface="Courier New" pitchFamily="49" charset="0"/>
                <a:ea typeface="Calibri" pitchFamily="34" charset="0"/>
                <a:cs typeface="Courier New" pitchFamily="49" charset="0"/>
              </a:rPr>
              <a:t>finally</a:t>
            </a:r>
            <a:r>
              <a:rPr kumimoji="0" lang="es-CO"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r>
            <a:br>
              <a:rPr kumimoji="0" lang="es-CO"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br>
            <a:r>
              <a:rPr kumimoji="0" lang="es-CO"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br>
              <a:rPr kumimoji="0" lang="es-CO"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br>
            <a:r>
              <a:rPr kumimoji="0" lang="es-CO"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&lt;</a:t>
            </a:r>
            <a:r>
              <a:rPr kumimoji="0" lang="es-CO" sz="1400" b="1"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finally</a:t>
            </a:r>
            <a:r>
              <a:rPr kumimoji="0" lang="es-CO"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&gt;</a:t>
            </a:r>
            <a:br>
              <a:rPr kumimoji="0" lang="es-CO"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br>
            <a:r>
              <a:rPr kumimoji="0" lang="es-CO"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endParaRPr kumimoji="0" lang="es-CO" sz="1400" b="1" i="0" u="none" strike="noStrike" cap="none" normalizeH="0" baseline="0" dirty="0" smtClean="0">
              <a:ln>
                <a:noFill/>
              </a:ln>
              <a:solidFill>
                <a:schemeClr val="tx1"/>
              </a:solidFill>
              <a:effectLst/>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Guías de Nombramiento</a:t>
            </a:r>
            <a:endParaRPr lang="es-ES" dirty="0"/>
          </a:p>
        </p:txBody>
      </p:sp>
      <p:graphicFrame>
        <p:nvGraphicFramePr>
          <p:cNvPr id="6" name="Tabla 5"/>
          <p:cNvGraphicFramePr>
            <a:graphicFrameLocks noGrp="1"/>
          </p:cNvGraphicFramePr>
          <p:nvPr>
            <p:extLst/>
          </p:nvPr>
        </p:nvGraphicFramePr>
        <p:xfrm>
          <a:off x="1574997" y="1052736"/>
          <a:ext cx="5733307" cy="3805705"/>
        </p:xfrm>
        <a:graphic>
          <a:graphicData uri="http://schemas.openxmlformats.org/drawingml/2006/table">
            <a:tbl>
              <a:tblPr/>
              <a:tblGrid>
                <a:gridCol w="1900269"/>
                <a:gridCol w="1591599"/>
                <a:gridCol w="2241439"/>
              </a:tblGrid>
              <a:tr h="561449">
                <a:tc>
                  <a:txBody>
                    <a:bodyPr/>
                    <a:lstStyle/>
                    <a:p>
                      <a:pPr algn="just" fontAlgn="ctr"/>
                      <a:r>
                        <a:rPr lang="es-ES_tradnl" sz="2000" b="1" i="0" u="none" strike="noStrike" dirty="0">
                          <a:solidFill>
                            <a:srgbClr val="000000"/>
                          </a:solidFill>
                          <a:effectLst/>
                          <a:latin typeface="Arial"/>
                        </a:rPr>
                        <a:t>Capitalización</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just" fontAlgn="ctr"/>
                      <a:r>
                        <a:rPr lang="es-ES_tradnl" sz="2000" b="1" i="0" u="none" strike="noStrike">
                          <a:solidFill>
                            <a:srgbClr val="000000"/>
                          </a:solidFill>
                          <a:effectLst/>
                          <a:latin typeface="Arial"/>
                        </a:rPr>
                        <a:t>Aplica a</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just" fontAlgn="ctr"/>
                      <a:r>
                        <a:rPr lang="es-ES_tradnl" sz="2000" b="1" i="0" u="none" strike="noStrike" dirty="0">
                          <a:solidFill>
                            <a:srgbClr val="000000"/>
                          </a:solidFill>
                          <a:effectLst/>
                          <a:latin typeface="Arial"/>
                        </a:rPr>
                        <a:t>Ejemplo</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r>
              <a:tr h="350676">
                <a:tc rowSpan="4">
                  <a:txBody>
                    <a:bodyPr/>
                    <a:lstStyle/>
                    <a:p>
                      <a:pPr algn="ctr" fontAlgn="ctr"/>
                      <a:r>
                        <a:rPr lang="es-ES_tradnl" sz="2000" b="0" i="0" u="none" strike="noStrike">
                          <a:solidFill>
                            <a:srgbClr val="000000"/>
                          </a:solidFill>
                          <a:effectLst/>
                          <a:latin typeface="Arial"/>
                        </a:rPr>
                        <a:t>Pascal Case</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just" fontAlgn="ctr"/>
                      <a:r>
                        <a:rPr lang="es-ES_tradnl" sz="2000" b="0" i="0" u="none" strike="noStrike" dirty="0">
                          <a:solidFill>
                            <a:srgbClr val="000000"/>
                          </a:solidFill>
                          <a:effectLst/>
                          <a:latin typeface="Arial"/>
                        </a:rPr>
                        <a:t>Interfaces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fontAlgn="ctr"/>
                      <a:r>
                        <a:rPr lang="es-ES_tradnl" sz="2000" b="0" i="0" u="none" strike="noStrike">
                          <a:solidFill>
                            <a:srgbClr val="000000"/>
                          </a:solidFill>
                          <a:effectLst/>
                          <a:latin typeface="Arial"/>
                        </a:rPr>
                        <a:t>IExcepcion</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350676">
                <a:tc vMerge="1">
                  <a:txBody>
                    <a:bodyPr/>
                    <a:lstStyle/>
                    <a:p>
                      <a:endParaRPr lang="es-ES"/>
                    </a:p>
                  </a:txBody>
                  <a:tcPr/>
                </a:tc>
                <a:tc>
                  <a:txBody>
                    <a:bodyPr/>
                    <a:lstStyle/>
                    <a:p>
                      <a:pPr algn="just" fontAlgn="ctr"/>
                      <a:r>
                        <a:rPr lang="es-ES_tradnl" sz="2000" b="0" i="0" u="none" strike="noStrike">
                          <a:solidFill>
                            <a:srgbClr val="000000"/>
                          </a:solidFill>
                          <a:effectLst/>
                          <a:latin typeface="Arial"/>
                        </a:rPr>
                        <a:t>Clases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fontAlgn="ctr"/>
                      <a:r>
                        <a:rPr lang="es-ES_tradnl" sz="2000" b="0" i="0" u="none" strike="noStrike">
                          <a:solidFill>
                            <a:srgbClr val="000000"/>
                          </a:solidFill>
                          <a:effectLst/>
                          <a:latin typeface="Arial"/>
                        </a:rPr>
                        <a:t>Persona</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561449">
                <a:tc vMerge="1">
                  <a:txBody>
                    <a:bodyPr/>
                    <a:lstStyle/>
                    <a:p>
                      <a:endParaRPr lang="es-ES"/>
                    </a:p>
                  </a:txBody>
                  <a:tcPr/>
                </a:tc>
                <a:tc>
                  <a:txBody>
                    <a:bodyPr/>
                    <a:lstStyle/>
                    <a:p>
                      <a:pPr algn="just" fontAlgn="ctr"/>
                      <a:r>
                        <a:rPr lang="es-ES_tradnl" sz="2000" b="0" i="0" u="none" strike="noStrike">
                          <a:solidFill>
                            <a:srgbClr val="000000"/>
                          </a:solidFill>
                          <a:effectLst/>
                          <a:latin typeface="Arial"/>
                        </a:rPr>
                        <a:t>Metodos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fontAlgn="ctr"/>
                      <a:r>
                        <a:rPr lang="es-ES_tradnl" sz="2000" b="0" i="0" u="none" strike="noStrike">
                          <a:solidFill>
                            <a:srgbClr val="000000"/>
                          </a:solidFill>
                          <a:effectLst/>
                          <a:latin typeface="Arial"/>
                        </a:rPr>
                        <a:t>ObtListaPersonas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561449">
                <a:tc vMerge="1">
                  <a:txBody>
                    <a:bodyPr/>
                    <a:lstStyle/>
                    <a:p>
                      <a:endParaRPr lang="es-ES"/>
                    </a:p>
                  </a:txBody>
                  <a:tcPr/>
                </a:tc>
                <a:tc>
                  <a:txBody>
                    <a:bodyPr/>
                    <a:lstStyle/>
                    <a:p>
                      <a:pPr algn="just" fontAlgn="ctr"/>
                      <a:r>
                        <a:rPr lang="es-ES_tradnl" sz="2000" b="0" i="0" u="none" strike="noStrike">
                          <a:solidFill>
                            <a:srgbClr val="000000"/>
                          </a:solidFill>
                          <a:effectLst/>
                          <a:latin typeface="Arial"/>
                        </a:rPr>
                        <a:t>Propiedades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fontAlgn="ctr"/>
                      <a:r>
                        <a:rPr lang="es-ES_tradnl" sz="2000" b="0" i="0" u="none" strike="noStrike">
                          <a:solidFill>
                            <a:srgbClr val="000000"/>
                          </a:solidFill>
                          <a:effectLst/>
                          <a:latin typeface="Arial"/>
                        </a:rPr>
                        <a:t>NombreCompleto</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350676">
                <a:tc rowSpan="3">
                  <a:txBody>
                    <a:bodyPr/>
                    <a:lstStyle/>
                    <a:p>
                      <a:pPr algn="ctr" fontAlgn="ctr"/>
                      <a:r>
                        <a:rPr lang="es-ES_tradnl" sz="2000" b="0" i="0" u="none" strike="noStrike">
                          <a:solidFill>
                            <a:srgbClr val="000000"/>
                          </a:solidFill>
                          <a:effectLst/>
                          <a:latin typeface="Arial"/>
                        </a:rPr>
                        <a:t>Camel Case</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just" fontAlgn="ctr"/>
                      <a:r>
                        <a:rPr lang="es-ES_tradnl" sz="2000" b="0" i="0" u="none" strike="noStrike">
                          <a:solidFill>
                            <a:srgbClr val="000000"/>
                          </a:solidFill>
                          <a:effectLst/>
                          <a:latin typeface="Arial"/>
                        </a:rPr>
                        <a:t>Atributos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fontAlgn="ctr"/>
                      <a:r>
                        <a:rPr lang="es-ES_tradnl" sz="2000" b="0" i="0" u="none" strike="noStrike">
                          <a:solidFill>
                            <a:srgbClr val="000000"/>
                          </a:solidFill>
                          <a:effectLst/>
                          <a:latin typeface="Arial"/>
                        </a:rPr>
                        <a:t>nombreCompleto</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350676">
                <a:tc vMerge="1">
                  <a:txBody>
                    <a:bodyPr/>
                    <a:lstStyle/>
                    <a:p>
                      <a:endParaRPr lang="es-ES"/>
                    </a:p>
                  </a:txBody>
                  <a:tcPr/>
                </a:tc>
                <a:tc>
                  <a:txBody>
                    <a:bodyPr/>
                    <a:lstStyle/>
                    <a:p>
                      <a:pPr algn="just" fontAlgn="ctr"/>
                      <a:r>
                        <a:rPr lang="es-ES_tradnl" sz="2000" b="0" i="0" u="none" strike="noStrike">
                          <a:solidFill>
                            <a:srgbClr val="000000"/>
                          </a:solidFill>
                          <a:effectLst/>
                          <a:latin typeface="Arial"/>
                        </a:rPr>
                        <a:t>Variables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fontAlgn="ctr"/>
                      <a:r>
                        <a:rPr lang="es-ES_tradnl" sz="2000" b="0" i="0" u="none" strike="noStrike">
                          <a:solidFill>
                            <a:srgbClr val="000000"/>
                          </a:solidFill>
                          <a:effectLst/>
                          <a:latin typeface="Arial"/>
                        </a:rPr>
                        <a:t>cadenaConexion</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359327">
                <a:tc vMerge="1">
                  <a:txBody>
                    <a:bodyPr/>
                    <a:lstStyle/>
                    <a:p>
                      <a:endParaRPr lang="es-ES"/>
                    </a:p>
                  </a:txBody>
                  <a:tcPr/>
                </a:tc>
                <a:tc>
                  <a:txBody>
                    <a:bodyPr/>
                    <a:lstStyle/>
                    <a:p>
                      <a:pPr algn="just" fontAlgn="ctr"/>
                      <a:r>
                        <a:rPr lang="es-ES_tradnl" sz="2000" b="0" i="0" u="none" strike="noStrike" dirty="0" smtClean="0">
                          <a:solidFill>
                            <a:srgbClr val="000000"/>
                          </a:solidFill>
                          <a:effectLst/>
                          <a:latin typeface="Arial"/>
                        </a:rPr>
                        <a:t>Parámetros</a:t>
                      </a:r>
                      <a:endParaRPr lang="es-ES_tradnl" sz="2000" b="0" i="0" u="none" strike="noStrike" dirty="0">
                        <a:solidFill>
                          <a:srgbClr val="000000"/>
                        </a:solidFill>
                        <a:effectLst/>
                        <a:latin typeface="Arial"/>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fontAlgn="ctr"/>
                      <a:r>
                        <a:rPr lang="es-ES_tradnl" sz="2000" b="0" i="0" u="none" strike="noStrike">
                          <a:solidFill>
                            <a:srgbClr val="000000"/>
                          </a:solidFill>
                          <a:effectLst/>
                          <a:latin typeface="Arial"/>
                        </a:rPr>
                        <a:t>tipoParametro</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359327">
                <a:tc>
                  <a:txBody>
                    <a:bodyPr/>
                    <a:lstStyle/>
                    <a:p>
                      <a:pPr algn="ctr" fontAlgn="ctr"/>
                      <a:r>
                        <a:rPr lang="es-ES_tradnl" sz="2000" b="0" i="0" u="none" strike="noStrike">
                          <a:solidFill>
                            <a:srgbClr val="000000"/>
                          </a:solidFill>
                          <a:effectLst/>
                          <a:latin typeface="Arial"/>
                        </a:rPr>
                        <a:t>Upper Case</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just" fontAlgn="ctr"/>
                      <a:r>
                        <a:rPr lang="es-ES_tradnl" sz="2000" b="0" i="0" u="none" strike="noStrike">
                          <a:solidFill>
                            <a:srgbClr val="000000"/>
                          </a:solidFill>
                          <a:effectLst/>
                          <a:latin typeface="Arial"/>
                        </a:rPr>
                        <a:t>Constantes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s-ES_tradnl" sz="2000" b="0" i="0" u="none" strike="noStrike" dirty="0">
                          <a:solidFill>
                            <a:srgbClr val="000000"/>
                          </a:solidFill>
                          <a:effectLst/>
                          <a:latin typeface="Arial"/>
                        </a:rPr>
                        <a:t>DIASSEMANA</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7" name="Imagen 6"/>
          <p:cNvPicPr>
            <a:picLocks noChangeAspect="1"/>
          </p:cNvPicPr>
          <p:nvPr/>
        </p:nvPicPr>
        <p:blipFill>
          <a:blip r:embed="rId2"/>
          <a:stretch>
            <a:fillRect/>
          </a:stretch>
        </p:blipFill>
        <p:spPr>
          <a:xfrm>
            <a:off x="5292079" y="5068714"/>
            <a:ext cx="3841219" cy="1789286"/>
          </a:xfrm>
          <a:prstGeom prst="rect">
            <a:avLst/>
          </a:prstGeom>
        </p:spPr>
      </p:pic>
    </p:spTree>
    <p:extLst>
      <p:ext uri="{BB962C8B-B14F-4D97-AF65-F5344CB8AC3E}">
        <p14:creationId xmlns:p14="http://schemas.microsoft.com/office/powerpoint/2010/main" val="13912566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Propagación de Excepciones</a:t>
            </a:r>
            <a:endParaRPr lang="es-CO" dirty="0"/>
          </a:p>
        </p:txBody>
      </p:sp>
      <p:sp>
        <p:nvSpPr>
          <p:cNvPr id="3" name="Content Placeholder 2"/>
          <p:cNvSpPr>
            <a:spLocks noGrp="1"/>
          </p:cNvSpPr>
          <p:nvPr>
            <p:ph idx="1"/>
          </p:nvPr>
        </p:nvSpPr>
        <p:spPr>
          <a:xfrm>
            <a:off x="467544" y="1196752"/>
            <a:ext cx="8229600" cy="5472608"/>
          </a:xfrm>
        </p:spPr>
        <p:txBody>
          <a:bodyPr>
            <a:normAutofit fontScale="77500" lnSpcReduction="20000"/>
          </a:bodyPr>
          <a:lstStyle/>
          <a:p>
            <a:r>
              <a:rPr lang="es-CO" b="1" dirty="0" smtClean="0"/>
              <a:t>Cosas a evitar al generar excepciones </a:t>
            </a:r>
          </a:p>
          <a:p>
            <a:pPr lvl="1" algn="just"/>
            <a:r>
              <a:rPr lang="es-CO" dirty="0" smtClean="0"/>
              <a:t>La siguiente lista identifica prácticas para evitar que al lanzar excepciones:  </a:t>
            </a:r>
          </a:p>
          <a:p>
            <a:pPr lvl="1" algn="just"/>
            <a:r>
              <a:rPr lang="es-CO" dirty="0" smtClean="0"/>
              <a:t>Las excepciones no se deben utilizar para cambiar el flujo de un programa como parte de la ejecución ordinaria. Las excepciones sólo debe utilizarse para informar y manejar condiciones de error. </a:t>
            </a:r>
          </a:p>
          <a:p>
            <a:pPr lvl="1" algn="just"/>
            <a:r>
              <a:rPr lang="es-CO" dirty="0" smtClean="0"/>
              <a:t>Las excepciones no se deben devolver como un valor devuelto o parámetro en lugar de ser lanzado. </a:t>
            </a:r>
          </a:p>
          <a:p>
            <a:pPr lvl="1" algn="just"/>
            <a:r>
              <a:rPr lang="es-CO" dirty="0" smtClean="0"/>
              <a:t>No dispare o propague excepciones del tipo  </a:t>
            </a:r>
            <a:r>
              <a:rPr lang="es-CO" b="1" dirty="0" err="1" smtClean="0"/>
              <a:t>System.Exception</a:t>
            </a:r>
            <a:r>
              <a:rPr lang="es-CO" dirty="0" smtClean="0"/>
              <a:t>, </a:t>
            </a:r>
            <a:r>
              <a:rPr lang="es-CO" b="1" dirty="0" err="1" smtClean="0"/>
              <a:t>System.SystemException</a:t>
            </a:r>
            <a:r>
              <a:rPr lang="es-CO" dirty="0" smtClean="0"/>
              <a:t>, </a:t>
            </a:r>
            <a:r>
              <a:rPr lang="es-CO" b="1" dirty="0" err="1" smtClean="0"/>
              <a:t>System.NullReferenceException</a:t>
            </a:r>
            <a:r>
              <a:rPr lang="es-CO" dirty="0" smtClean="0"/>
              <a:t>  o </a:t>
            </a:r>
            <a:r>
              <a:rPr lang="es-CO" b="1" dirty="0" err="1" smtClean="0"/>
              <a:t>System.IndexOutOfRangeException</a:t>
            </a:r>
            <a:r>
              <a:rPr lang="es-CO" dirty="0" smtClean="0"/>
              <a:t> intencionalmente desde su propio código fuente. </a:t>
            </a:r>
          </a:p>
          <a:p>
            <a:pPr lvl="1" algn="just"/>
            <a:r>
              <a:rPr lang="es-CO" dirty="0" smtClean="0"/>
              <a:t>No crear excepciones que pueden lanzarse en modo de depuración (</a:t>
            </a:r>
            <a:r>
              <a:rPr lang="es-CO" dirty="0" err="1" smtClean="0"/>
              <a:t>Debug</a:t>
            </a:r>
            <a:r>
              <a:rPr lang="es-CO" dirty="0" smtClean="0"/>
              <a:t>), pero no en modo de liberación (</a:t>
            </a:r>
            <a:r>
              <a:rPr lang="es-CO" dirty="0" err="1" smtClean="0"/>
              <a:t>Release</a:t>
            </a:r>
            <a:r>
              <a:rPr lang="es-CO" dirty="0" smtClean="0"/>
              <a:t>). Para identificar los errores de ejecución durante la fase de desarrollo, utilice </a:t>
            </a:r>
            <a:r>
              <a:rPr lang="es-CO" dirty="0" err="1" smtClean="0"/>
              <a:t>Debug.Assert</a:t>
            </a:r>
            <a:r>
              <a:rPr lang="es-CO" dirty="0" smtClean="0"/>
              <a:t>  en  su lugar.</a:t>
            </a:r>
          </a:p>
          <a:p>
            <a:endParaRPr lang="es-CO"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Documents\Mis Docs\Images\Presentaciones\Miscelaneous\stock-photo-8699441-check-mark.jpg"/>
          <p:cNvPicPr>
            <a:picLocks noChangeAspect="1" noChangeArrowheads="1"/>
          </p:cNvPicPr>
          <p:nvPr/>
        </p:nvPicPr>
        <p:blipFill>
          <a:blip r:embed="rId2" cstate="print"/>
          <a:srcRect/>
          <a:stretch>
            <a:fillRect/>
          </a:stretch>
        </p:blipFill>
        <p:spPr bwMode="auto">
          <a:xfrm>
            <a:off x="7155161" y="4869161"/>
            <a:ext cx="1988840" cy="1988840"/>
          </a:xfrm>
          <a:prstGeom prst="rect">
            <a:avLst/>
          </a:prstGeom>
          <a:noFill/>
        </p:spPr>
      </p:pic>
      <p:sp>
        <p:nvSpPr>
          <p:cNvPr id="2" name="Title 1"/>
          <p:cNvSpPr>
            <a:spLocks noGrp="1"/>
          </p:cNvSpPr>
          <p:nvPr>
            <p:ph type="title"/>
          </p:nvPr>
        </p:nvSpPr>
        <p:spPr/>
        <p:txBody>
          <a:bodyPr/>
          <a:lstStyle/>
          <a:p>
            <a:r>
              <a:rPr lang="es-CO" dirty="0" smtClean="0"/>
              <a:t>Propagación de Excepciones</a:t>
            </a:r>
            <a:endParaRPr lang="es-CO" dirty="0"/>
          </a:p>
        </p:txBody>
      </p:sp>
      <p:sp>
        <p:nvSpPr>
          <p:cNvPr id="3" name="Content Placeholder 2"/>
          <p:cNvSpPr>
            <a:spLocks noGrp="1"/>
          </p:cNvSpPr>
          <p:nvPr>
            <p:ph idx="1"/>
          </p:nvPr>
        </p:nvSpPr>
        <p:spPr>
          <a:xfrm>
            <a:off x="467544" y="1196752"/>
            <a:ext cx="8229600" cy="5328592"/>
          </a:xfrm>
        </p:spPr>
        <p:txBody>
          <a:bodyPr>
            <a:normAutofit fontScale="62500" lnSpcReduction="20000"/>
          </a:bodyPr>
          <a:lstStyle/>
          <a:p>
            <a:r>
              <a:rPr lang="es-CO" b="1" dirty="0" smtClean="0"/>
              <a:t>Recomendación</a:t>
            </a:r>
          </a:p>
          <a:p>
            <a:pPr lvl="1" algn="just"/>
            <a:r>
              <a:rPr lang="es-CO" dirty="0" smtClean="0"/>
              <a:t>Se recomienda que las excepciones sean explicitas para poder controlar el flujo según sea el tipo de error y no crear ninguna variable del tipo de la excepción a no ser que se vaya a manipular el error o  a realizar alguna acción con la misma.</a:t>
            </a:r>
          </a:p>
          <a:p>
            <a:pPr lvl="1" algn="just"/>
            <a:r>
              <a:rPr lang="es-CO" dirty="0" smtClean="0"/>
              <a:t>Las excepciones deben ser utilizadas para comunicar las condiciones excepcionales, No las use para comunicar los eventos que se espera, como llegar a la final de un archivo. Existe un buen numero de excepciones predefinidas en el espacio de nombres del sistema (System) que describe la excepción a una condición que tenga sentido para los usuarios en lugar de definir una nueva clase de excepción y poner la información específica en el mensaje. </a:t>
            </a:r>
          </a:p>
          <a:p>
            <a:pPr lvl="1" algn="just"/>
            <a:r>
              <a:rPr lang="es-CO" dirty="0" smtClean="0"/>
              <a:t>Por último, si el código detecta una excepción que no se va a manejar, considere si se debe ajustar esta excepción con información adicional antes de volver a lanzar o crear una clase personalizada para manejar sus excepciones.</a:t>
            </a:r>
          </a:p>
          <a:p>
            <a:pPr>
              <a:buNone/>
            </a:pPr>
            <a:endParaRPr lang="es-CO" dirty="0" smtClean="0"/>
          </a:p>
          <a:p>
            <a:pPr>
              <a:buNone/>
            </a:pPr>
            <a:r>
              <a:rPr lang="es-CO" sz="2000" dirty="0" smtClean="0"/>
              <a:t>Para mayor información consulte los siguientes links:</a:t>
            </a:r>
          </a:p>
          <a:p>
            <a:pPr>
              <a:buNone/>
            </a:pPr>
            <a:r>
              <a:rPr lang="es-CO" sz="2000" u="sng" dirty="0" smtClean="0">
                <a:hlinkClick r:id="rId3"/>
              </a:rPr>
              <a:t>http://msdn.microsoft.com/en-us/library/ms173160(v=vs.80).aspx</a:t>
            </a:r>
            <a:endParaRPr lang="es-CO" sz="2000" dirty="0" smtClean="0"/>
          </a:p>
          <a:p>
            <a:pPr>
              <a:buNone/>
            </a:pPr>
            <a:r>
              <a:rPr lang="es-CO" sz="2000" u="sng" dirty="0" smtClean="0">
                <a:hlinkClick r:id="rId4"/>
              </a:rPr>
              <a:t>http://msdn.microsoft.com/en-us/library/ms173163.aspx</a:t>
            </a:r>
            <a:endParaRPr lang="es-CO" sz="2000" dirty="0" smtClean="0"/>
          </a:p>
          <a:p>
            <a:pPr>
              <a:buNone/>
            </a:pPr>
            <a:r>
              <a:rPr lang="es-CO" sz="2000" u="sng" dirty="0" smtClean="0">
                <a:hlinkClick r:id="rId5"/>
              </a:rPr>
              <a:t>http://www.blackwasp.co.uk/CSharpThrowingExceptions.aspx</a:t>
            </a:r>
            <a:endParaRPr lang="es-CO" sz="2000" dirty="0" smtClean="0"/>
          </a:p>
          <a:p>
            <a:pPr>
              <a:buNone/>
            </a:pPr>
            <a:r>
              <a:rPr lang="es-CO" sz="2000" u="sng" dirty="0" smtClean="0">
                <a:hlinkClick r:id="rId6"/>
              </a:rPr>
              <a:t>http://www.c-sharpcorner.com/UploadFile/rajeshvs/ExceptionHandlinginCSharp11282005051444AM/ExceptionHandlinginCSharp.aspx</a:t>
            </a:r>
            <a:endParaRPr lang="es-CO" sz="2000" dirty="0" smtClean="0"/>
          </a:p>
          <a:p>
            <a:endParaRPr lang="es-CO"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Técnicas de Depuración</a:t>
            </a:r>
            <a:endParaRPr lang="es-CO" dirty="0"/>
          </a:p>
        </p:txBody>
      </p:sp>
      <p:sp>
        <p:nvSpPr>
          <p:cNvPr id="3" name="Content Placeholder 2"/>
          <p:cNvSpPr>
            <a:spLocks noGrp="1"/>
          </p:cNvSpPr>
          <p:nvPr>
            <p:ph idx="1"/>
          </p:nvPr>
        </p:nvSpPr>
        <p:spPr/>
        <p:txBody>
          <a:bodyPr/>
          <a:lstStyle/>
          <a:p>
            <a:pPr algn="just"/>
            <a:r>
              <a:rPr lang="es-CO" dirty="0" smtClean="0"/>
              <a:t>Las técnicas de depuración son consejos o pequeñas utilidades que se dan por el lenguaje para poder encontrar errores o registrar el seguimiento a un programa.</a:t>
            </a:r>
            <a:endParaRPr lang="es-CO" dirty="0"/>
          </a:p>
        </p:txBody>
      </p:sp>
      <p:pic>
        <p:nvPicPr>
          <p:cNvPr id="5121" name="Picture 1" descr="D:\Documents\Mis Docs\Images\Presentaciones\OOP\DebugAppIcon.png"/>
          <p:cNvPicPr>
            <a:picLocks noChangeAspect="1" noChangeArrowheads="1"/>
          </p:cNvPicPr>
          <p:nvPr/>
        </p:nvPicPr>
        <p:blipFill>
          <a:blip r:embed="rId2" cstate="print"/>
          <a:srcRect/>
          <a:stretch>
            <a:fillRect/>
          </a:stretch>
        </p:blipFill>
        <p:spPr bwMode="auto">
          <a:xfrm>
            <a:off x="6217345" y="3931345"/>
            <a:ext cx="2926655" cy="2926655"/>
          </a:xfrm>
          <a:prstGeom prst="rect">
            <a:avLst/>
          </a:prstGeom>
          <a:noFill/>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Técnicas de Depuración</a:t>
            </a:r>
            <a:endParaRPr lang="es-CO" dirty="0"/>
          </a:p>
        </p:txBody>
      </p:sp>
      <p:sp>
        <p:nvSpPr>
          <p:cNvPr id="3" name="Content Placeholder 2"/>
          <p:cNvSpPr>
            <a:spLocks noGrp="1"/>
          </p:cNvSpPr>
          <p:nvPr>
            <p:ph idx="1"/>
          </p:nvPr>
        </p:nvSpPr>
        <p:spPr/>
        <p:txBody>
          <a:bodyPr/>
          <a:lstStyle/>
          <a:p>
            <a:r>
              <a:rPr lang="es-CO" dirty="0" err="1" smtClean="0"/>
              <a:t>Debug</a:t>
            </a:r>
            <a:endParaRPr lang="es-CO" dirty="0" smtClean="0"/>
          </a:p>
          <a:p>
            <a:pPr lvl="1"/>
            <a:r>
              <a:rPr lang="es-CO" dirty="0" err="1" smtClean="0"/>
              <a:t>Listeners</a:t>
            </a:r>
            <a:endParaRPr lang="es-CO" dirty="0" smtClean="0"/>
          </a:p>
          <a:p>
            <a:r>
              <a:rPr lang="es-CO" dirty="0" smtClean="0"/>
              <a:t>Trace</a:t>
            </a:r>
            <a:endParaRPr lang="es-CO" dirty="0"/>
          </a:p>
        </p:txBody>
      </p:sp>
      <p:pic>
        <p:nvPicPr>
          <p:cNvPr id="67586" name="Picture 2" descr="D:\Documents\Mis Docs\Images\Presentaciones\Computers\Computer00.jpg"/>
          <p:cNvPicPr>
            <a:picLocks noChangeAspect="1" noChangeArrowheads="1"/>
          </p:cNvPicPr>
          <p:nvPr/>
        </p:nvPicPr>
        <p:blipFill>
          <a:blip r:embed="rId2" cstate="print"/>
          <a:srcRect/>
          <a:stretch>
            <a:fillRect/>
          </a:stretch>
        </p:blipFill>
        <p:spPr bwMode="auto">
          <a:xfrm>
            <a:off x="5076056" y="2420888"/>
            <a:ext cx="3810000" cy="4241800"/>
          </a:xfrm>
          <a:prstGeom prst="rect">
            <a:avLst/>
          </a:prstGeom>
          <a:noFill/>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s-CO" smtClean="0"/>
              <a:t>Preguntas?</a:t>
            </a:r>
            <a:endParaRPr lang="es-CO"/>
          </a:p>
        </p:txBody>
      </p:sp>
      <p:pic>
        <p:nvPicPr>
          <p:cNvPr id="4098" name="Picture 2" descr="D:\Proyectos\Framework\Supports\Images\icono_ayuda_general.gif"/>
          <p:cNvPicPr>
            <a:picLocks noChangeAspect="1" noChangeArrowheads="1"/>
          </p:cNvPicPr>
          <p:nvPr/>
        </p:nvPicPr>
        <p:blipFill>
          <a:blip r:embed="rId2" cstate="print"/>
          <a:srcRect/>
          <a:stretch>
            <a:fillRect/>
          </a:stretch>
        </p:blipFill>
        <p:spPr bwMode="auto">
          <a:xfrm>
            <a:off x="2987824" y="3284984"/>
            <a:ext cx="3240360" cy="3240360"/>
          </a:xfrm>
          <a:prstGeom prst="rect">
            <a:avLst/>
          </a:prstGeom>
          <a:noFill/>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2743200"/>
            <a:ext cx="6019800" cy="1107996"/>
          </a:xfrm>
          <a:prstGeom prst="rect">
            <a:avLst/>
          </a:prstGeom>
          <a:noFill/>
        </p:spPr>
        <p:txBody>
          <a:bodyPr wrap="square" lIns="91440" tIns="45720" rIns="91440" bIns="45720">
            <a:spAutoFit/>
            <a:scene3d>
              <a:camera prst="perspectiveHeroicExtremeRightFacing"/>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600" b="1" cap="all" smtClean="0">
                <a:ln w="0"/>
                <a:solidFill>
                  <a:srgbClr val="0066CC">
                    <a:alpha val="74000"/>
                  </a:srgbClr>
                </a:solidFill>
                <a:effectLst>
                  <a:reflection blurRad="12700" stA="50000" endPos="50000" dist="5000" dir="5400000" sy="-100000" rotWithShape="0"/>
                </a:effectLst>
                <a:latin typeface="Berlin Sans FB Demi" pitchFamily="34" charset="0"/>
              </a:rPr>
              <a:t>Gracias!!!</a:t>
            </a:r>
            <a:endParaRPr lang="en-US" sz="6600" b="1" cap="all">
              <a:ln w="0"/>
              <a:solidFill>
                <a:srgbClr val="0066CC">
                  <a:alpha val="74000"/>
                </a:srgbClr>
              </a:solidFill>
              <a:effectLst>
                <a:reflection blurRad="12700" stA="50000" endPos="50000" dist="5000" dir="5400000" sy="-100000" rotWithShape="0"/>
              </a:effectLst>
              <a:latin typeface="Berlin Sans FB Dem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Convenciones </a:t>
            </a:r>
            <a:r>
              <a:rPr lang="es-CO" dirty="0" smtClean="0"/>
              <a:t>Generales</a:t>
            </a:r>
            <a:endParaRPr lang="es-ES" dirty="0"/>
          </a:p>
        </p:txBody>
      </p:sp>
      <p:pic>
        <p:nvPicPr>
          <p:cNvPr id="4" name="Imagen 3"/>
          <p:cNvPicPr>
            <a:picLocks noChangeAspect="1"/>
          </p:cNvPicPr>
          <p:nvPr/>
        </p:nvPicPr>
        <p:blipFill>
          <a:blip r:embed="rId2"/>
          <a:stretch>
            <a:fillRect/>
          </a:stretch>
        </p:blipFill>
        <p:spPr>
          <a:xfrm>
            <a:off x="6537852" y="4437112"/>
            <a:ext cx="2598632" cy="2417068"/>
          </a:xfrm>
          <a:prstGeom prst="rect">
            <a:avLst/>
          </a:prstGeom>
        </p:spPr>
      </p:pic>
      <p:sp>
        <p:nvSpPr>
          <p:cNvPr id="3" name="Marcador de contenido 2"/>
          <p:cNvSpPr>
            <a:spLocks noGrp="1"/>
          </p:cNvSpPr>
          <p:nvPr>
            <p:ph idx="1"/>
          </p:nvPr>
        </p:nvSpPr>
        <p:spPr>
          <a:xfrm>
            <a:off x="467544" y="1207293"/>
            <a:ext cx="8229600" cy="4525963"/>
          </a:xfrm>
        </p:spPr>
        <p:txBody>
          <a:bodyPr>
            <a:normAutofit fontScale="92500"/>
          </a:bodyPr>
          <a:lstStyle/>
          <a:p>
            <a:pPr algn="just"/>
            <a:r>
              <a:rPr lang="es-CO" dirty="0"/>
              <a:t>las convenciones generales de nombramiento se refieren a la selección de palabras, las directrices sobre el uso de abreviaturas y acrónimos, ademas de las recomendaciones sobre la forma de evitar el uso de nombres específicos del lenguaje C#. </a:t>
            </a:r>
            <a:endParaRPr lang="es-CO" dirty="0" smtClean="0"/>
          </a:p>
          <a:p>
            <a:pPr marL="0" indent="0">
              <a:buNone/>
            </a:pPr>
            <a:r>
              <a:rPr lang="es-CO" b="1" dirty="0" smtClean="0"/>
              <a:t>Referencia</a:t>
            </a:r>
            <a:r>
              <a:rPr lang="es-CO" b="1" dirty="0"/>
              <a:t>:</a:t>
            </a:r>
            <a:r>
              <a:rPr lang="es-CO" dirty="0"/>
              <a:t> </a:t>
            </a:r>
            <a:endParaRPr lang="es-CO" dirty="0" smtClean="0"/>
          </a:p>
          <a:p>
            <a:pPr lvl="1"/>
            <a:r>
              <a:rPr lang="es-CO" dirty="0" smtClean="0"/>
              <a:t>MSDN</a:t>
            </a:r>
            <a:r>
              <a:rPr lang="es-CO" dirty="0"/>
              <a:t>: General Naming Conventions </a:t>
            </a:r>
            <a:endParaRPr lang="es-CO" dirty="0" smtClean="0"/>
          </a:p>
          <a:p>
            <a:pPr marL="457200" lvl="1" indent="0">
              <a:buNone/>
            </a:pPr>
            <a:r>
              <a:rPr lang="es-CO" u="sng" dirty="0" smtClean="0">
                <a:hlinkClick r:id="rId3"/>
              </a:rPr>
              <a:t>https</a:t>
            </a:r>
            <a:r>
              <a:rPr lang="es-CO" u="sng" dirty="0">
                <a:hlinkClick r:id="rId3"/>
              </a:rPr>
              <a:t>://msdn.microsoft.com/en-us/library/ms229045(v=vs.110).aspx</a:t>
            </a:r>
            <a:r>
              <a:rPr lang="es-CO" dirty="0"/>
              <a:t> </a:t>
            </a:r>
            <a:r>
              <a:rPr lang="es-CO" dirty="0" smtClean="0"/>
              <a:t>)</a:t>
            </a:r>
            <a:endParaRPr lang="es-ES_tradnl" dirty="0"/>
          </a:p>
        </p:txBody>
      </p:sp>
    </p:spTree>
    <p:extLst>
      <p:ext uri="{BB962C8B-B14F-4D97-AF65-F5344CB8AC3E}">
        <p14:creationId xmlns:p14="http://schemas.microsoft.com/office/powerpoint/2010/main" val="40088871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Elección de Palabras</a:t>
            </a:r>
            <a:endParaRPr lang="es-ES" dirty="0"/>
          </a:p>
        </p:txBody>
      </p:sp>
      <p:sp>
        <p:nvSpPr>
          <p:cNvPr id="3" name="Marcador de contenido 2"/>
          <p:cNvSpPr>
            <a:spLocks noGrp="1"/>
          </p:cNvSpPr>
          <p:nvPr>
            <p:ph idx="1"/>
          </p:nvPr>
        </p:nvSpPr>
        <p:spPr>
          <a:xfrm>
            <a:off x="467544" y="1196752"/>
            <a:ext cx="8229600" cy="4968552"/>
          </a:xfrm>
        </p:spPr>
        <p:txBody>
          <a:bodyPr>
            <a:normAutofit fontScale="77500" lnSpcReduction="20000"/>
          </a:bodyPr>
          <a:lstStyle/>
          <a:p>
            <a:pPr lvl="0"/>
            <a:r>
              <a:rPr lang="es-CO" b="1" dirty="0"/>
              <a:t>Selecciones identificadores de nombres facilmente </a:t>
            </a:r>
            <a:r>
              <a:rPr lang="es-CO" b="1" dirty="0" smtClean="0"/>
              <a:t>leibles.</a:t>
            </a:r>
            <a:endParaRPr lang="es-ES_tradnl" dirty="0"/>
          </a:p>
          <a:p>
            <a:pPr lvl="1"/>
            <a:r>
              <a:rPr lang="es-CO" dirty="0" smtClean="0"/>
              <a:t>Por </a:t>
            </a:r>
            <a:r>
              <a:rPr lang="es-CO" dirty="0"/>
              <a:t>ejemplo es mas facil leer </a:t>
            </a:r>
            <a:r>
              <a:rPr lang="es-CO" b="1" dirty="0"/>
              <a:t>finDeArchivo</a:t>
            </a:r>
            <a:r>
              <a:rPr lang="es-CO" dirty="0"/>
              <a:t> que </a:t>
            </a:r>
            <a:r>
              <a:rPr lang="es-CO" b="1" dirty="0"/>
              <a:t>endArchivo</a:t>
            </a:r>
            <a:r>
              <a:rPr lang="es-CO" dirty="0" smtClean="0"/>
              <a:t>.</a:t>
            </a:r>
            <a:endParaRPr lang="es-ES_tradnl" dirty="0"/>
          </a:p>
          <a:p>
            <a:pPr lvl="0"/>
            <a:endParaRPr lang="es-CO" b="1" dirty="0" smtClean="0"/>
          </a:p>
          <a:p>
            <a:pPr lvl="0"/>
            <a:r>
              <a:rPr lang="es-CO" b="1" dirty="0" smtClean="0"/>
              <a:t>Prefiera </a:t>
            </a:r>
            <a:r>
              <a:rPr lang="es-CO" b="1" dirty="0"/>
              <a:t>legibilidad sobre brevedad.</a:t>
            </a:r>
            <a:endParaRPr lang="es-ES_tradnl" dirty="0"/>
          </a:p>
          <a:p>
            <a:pPr lvl="1"/>
            <a:r>
              <a:rPr lang="es-CO" dirty="0"/>
              <a:t>Por ejemplo: </a:t>
            </a:r>
            <a:r>
              <a:rPr lang="es-CO" b="1" dirty="0"/>
              <a:t>numeroDeDiasDelAnoFiscal</a:t>
            </a:r>
            <a:r>
              <a:rPr lang="es-CO" dirty="0"/>
              <a:t> es mejor que </a:t>
            </a:r>
            <a:r>
              <a:rPr lang="es-CO" b="1" dirty="0"/>
              <a:t>nDiasFis</a:t>
            </a:r>
            <a:r>
              <a:rPr lang="es-CO" dirty="0" smtClean="0"/>
              <a:t>.</a:t>
            </a:r>
            <a:r>
              <a:rPr lang="es-CO" dirty="0"/>
              <a:t> </a:t>
            </a:r>
            <a:endParaRPr lang="es-ES_tradnl" dirty="0"/>
          </a:p>
          <a:p>
            <a:pPr lvl="0"/>
            <a:endParaRPr lang="es-CO" b="1" dirty="0" smtClean="0"/>
          </a:p>
          <a:p>
            <a:pPr lvl="0"/>
            <a:r>
              <a:rPr lang="es-CO" b="1" dirty="0" smtClean="0"/>
              <a:t>No </a:t>
            </a:r>
            <a:r>
              <a:rPr lang="es-CO" b="1" dirty="0"/>
              <a:t>use subrayado, guiones o cualquier otro carácter no alfabetico.</a:t>
            </a:r>
            <a:endParaRPr lang="es-ES_tradnl" dirty="0"/>
          </a:p>
          <a:p>
            <a:pPr lvl="1"/>
            <a:r>
              <a:rPr lang="es-CO" dirty="0"/>
              <a:t>El subrayado esta permitido como carácter inicial para compatibilidad del estándar usado para progacion en C, pero no se recomienda. </a:t>
            </a:r>
            <a:endParaRPr lang="es-ES_tradnl" dirty="0"/>
          </a:p>
        </p:txBody>
      </p:sp>
    </p:spTree>
    <p:extLst>
      <p:ext uri="{BB962C8B-B14F-4D97-AF65-F5344CB8AC3E}">
        <p14:creationId xmlns:p14="http://schemas.microsoft.com/office/powerpoint/2010/main" val="4289484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usiness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Presentation</Template>
  <TotalTime>3018</TotalTime>
  <Words>5796</Words>
  <Application>Microsoft Office PowerPoint</Application>
  <PresentationFormat>On-screen Show (4:3)</PresentationFormat>
  <Paragraphs>765</Paragraphs>
  <Slides>75</Slides>
  <Notes>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75</vt:i4>
      </vt:variant>
    </vt:vector>
  </HeadingPairs>
  <TitlesOfParts>
    <vt:vector size="84" baseType="lpstr">
      <vt:lpstr>Arial</vt:lpstr>
      <vt:lpstr>Berlin Sans FB Demi</vt:lpstr>
      <vt:lpstr>Calibri</vt:lpstr>
      <vt:lpstr>Courier</vt:lpstr>
      <vt:lpstr>Courier New</vt:lpstr>
      <vt:lpstr>Times New Roman</vt:lpstr>
      <vt:lpstr>Wingdings</vt:lpstr>
      <vt:lpstr>Business Presentation</vt:lpstr>
      <vt:lpstr>Documento</vt:lpstr>
      <vt:lpstr>Programación en .Net</vt:lpstr>
      <vt:lpstr>Agenda</vt:lpstr>
      <vt:lpstr>Guías de Programación </vt:lpstr>
      <vt:lpstr>Guías de Programación </vt:lpstr>
      <vt:lpstr>Convención de Nombres </vt:lpstr>
      <vt:lpstr>Guías de Nombramiento</vt:lpstr>
      <vt:lpstr>Guías de Nombramiento</vt:lpstr>
      <vt:lpstr>Convenciones Generales</vt:lpstr>
      <vt:lpstr>Elección de Palabras</vt:lpstr>
      <vt:lpstr>Elección de Palabras</vt:lpstr>
      <vt:lpstr>Elección de Palabras</vt:lpstr>
      <vt:lpstr>Elección de Palabras</vt:lpstr>
      <vt:lpstr>Uso de Abreviaciones y Acrónimos</vt:lpstr>
      <vt:lpstr>No usar palabras del Lenguaje</vt:lpstr>
      <vt:lpstr>Tipos de Datos</vt:lpstr>
      <vt:lpstr>Nombres Comunes</vt:lpstr>
      <vt:lpstr>Constructor y Propiedades</vt:lpstr>
      <vt:lpstr>Constructor y Propiedades</vt:lpstr>
      <vt:lpstr>Constructor y Propiedades</vt:lpstr>
      <vt:lpstr>Constructor y Propiedades</vt:lpstr>
      <vt:lpstr>Constructor y Propiedades</vt:lpstr>
      <vt:lpstr>Constructor y Propiedades</vt:lpstr>
      <vt:lpstr>Manejo de la Instancia (this y base)</vt:lpstr>
      <vt:lpstr>Modificadores de Acceso</vt:lpstr>
      <vt:lpstr>Buenas Prácticas</vt:lpstr>
      <vt:lpstr>Manejo de Cadenas</vt:lpstr>
      <vt:lpstr>Manejo de Cadenas</vt:lpstr>
      <vt:lpstr>Manejo de Cadenas</vt:lpstr>
      <vt:lpstr>Manejo de Cadenas</vt:lpstr>
      <vt:lpstr>Genéricos</vt:lpstr>
      <vt:lpstr>Genéricos</vt:lpstr>
      <vt:lpstr>Genéricos</vt:lpstr>
      <vt:lpstr>Genéricos</vt:lpstr>
      <vt:lpstr>Genéricos</vt:lpstr>
      <vt:lpstr>Genéricos</vt:lpstr>
      <vt:lpstr>Genéricos</vt:lpstr>
      <vt:lpstr>Enumeraciones</vt:lpstr>
      <vt:lpstr>Enumeraciones</vt:lpstr>
      <vt:lpstr>Enumeraciones</vt:lpstr>
      <vt:lpstr>Enumeraciones</vt:lpstr>
      <vt:lpstr>Manejo de Constantes</vt:lpstr>
      <vt:lpstr>Manejo de Constantes</vt:lpstr>
      <vt:lpstr>Manejo de Constantes</vt:lpstr>
      <vt:lpstr>Manejo de Constantes</vt:lpstr>
      <vt:lpstr>Manejo de Constantes</vt:lpstr>
      <vt:lpstr>Tipos Anulables</vt:lpstr>
      <vt:lpstr>Tipos Anulables</vt:lpstr>
      <vt:lpstr>Tipos Anulables</vt:lpstr>
      <vt:lpstr>Tipos Anulables</vt:lpstr>
      <vt:lpstr>Tipos Anulables</vt:lpstr>
      <vt:lpstr>Tipos Anulables</vt:lpstr>
      <vt:lpstr>Boxing/UnBoxing</vt:lpstr>
      <vt:lpstr>Boxing/UnBoxing</vt:lpstr>
      <vt:lpstr>Bonxing/UnBoxing</vt:lpstr>
      <vt:lpstr>Ciclos ForEach/For</vt:lpstr>
      <vt:lpstr>Ciclos ForEach/For</vt:lpstr>
      <vt:lpstr>Ciclos ForEach/For</vt:lpstr>
      <vt:lpstr>Ciclos ForEach/For</vt:lpstr>
      <vt:lpstr>DataSets</vt:lpstr>
      <vt:lpstr>DataSets</vt:lpstr>
      <vt:lpstr>DataSets</vt:lpstr>
      <vt:lpstr>DataSets</vt:lpstr>
      <vt:lpstr>DataSets</vt:lpstr>
      <vt:lpstr>Propagación de Excepciones</vt:lpstr>
      <vt:lpstr>Propagación de Excepciones</vt:lpstr>
      <vt:lpstr>Propagación de Excepciones</vt:lpstr>
      <vt:lpstr>Propagación de Excepciones</vt:lpstr>
      <vt:lpstr>Propagación de Excepciones</vt:lpstr>
      <vt:lpstr>Propagación de Excepciones</vt:lpstr>
      <vt:lpstr>Propagación de Excepciones</vt:lpstr>
      <vt:lpstr>Propagación de Excepciones</vt:lpstr>
      <vt:lpstr>Técnicas de Depuración</vt:lpstr>
      <vt:lpstr>Técnicas de Depuración</vt:lpstr>
      <vt:lpstr>Preguntas?</vt:lpstr>
      <vt:lpstr>PowerPoint Presentation</vt:lpstr>
    </vt:vector>
  </TitlesOfParts>
  <Company>Jucer Co.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en .Net</dc:title>
  <dc:creator>Julio Cesar Robles Uribe</dc:creator>
  <cp:lastModifiedBy>Julio Cesar Robles Uribe</cp:lastModifiedBy>
  <cp:revision>519</cp:revision>
  <dcterms:created xsi:type="dcterms:W3CDTF">2011-09-11T16:53:06Z</dcterms:created>
  <dcterms:modified xsi:type="dcterms:W3CDTF">2018-03-14T05:45:42Z</dcterms:modified>
</cp:coreProperties>
</file>