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1"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2" r:id="rId21"/>
    <p:sldId id="283" r:id="rId22"/>
    <p:sldId id="287" r:id="rId23"/>
    <p:sldId id="284" r:id="rId24"/>
    <p:sldId id="288" r:id="rId25"/>
    <p:sldId id="285" r:id="rId26"/>
    <p:sldId id="289" r:id="rId27"/>
    <p:sldId id="286"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262" r:id="rId45"/>
    <p:sldId id="263" r:id="rId46"/>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23" autoAdjust="0"/>
  </p:normalViewPr>
  <p:slideViewPr>
    <p:cSldViewPr>
      <p:cViewPr varScale="1">
        <p:scale>
          <a:sx n="94" d="100"/>
          <a:sy n="94" d="100"/>
        </p:scale>
        <p:origin x="930"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57319E-0F16-4B5D-90FF-F4200C94E5B8}" type="datetimeFigureOut">
              <a:rPr lang="es-CO" smtClean="0"/>
              <a:pPr/>
              <a:t>26/04/2022</a:t>
            </a:fld>
            <a:endParaRPr lang="es-C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950F4E-EC3A-4A85-9D80-E41E26E9F483}" type="slidenum">
              <a:rPr lang="es-CO" smtClean="0"/>
              <a:pPr/>
              <a:t>‹#›</a:t>
            </a:fld>
            <a:endParaRPr lang="es-CO"/>
          </a:p>
        </p:txBody>
      </p:sp>
    </p:spTree>
    <p:extLst>
      <p:ext uri="{BB962C8B-B14F-4D97-AF65-F5344CB8AC3E}">
        <p14:creationId xmlns:p14="http://schemas.microsoft.com/office/powerpoint/2010/main" val="3837563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cma-international.org/publications/standards/Ecma-334.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smtClean="0"/>
              <a:t>Esta</a:t>
            </a:r>
            <a:r>
              <a:rPr lang="es-CO" baseline="0" dirty="0" smtClean="0"/>
              <a:t> metodología nació, para poder definirle características a los objetos, en particular a las simulaciones de vuelo que ellos realizaban y así poder identificar cuando se daban colisiones de los prototipos de vuelo.</a:t>
            </a:r>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3</a:t>
            </a:fld>
            <a:endParaRPr lang="es-CO"/>
          </a:p>
        </p:txBody>
      </p:sp>
    </p:spTree>
    <p:extLst>
      <p:ext uri="{BB962C8B-B14F-4D97-AF65-F5344CB8AC3E}">
        <p14:creationId xmlns:p14="http://schemas.microsoft.com/office/powerpoint/2010/main" val="326444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smtClean="0"/>
              <a:t>Explicar que una clase </a:t>
            </a:r>
            <a:r>
              <a:rPr lang="es-CO" sz="1200" kern="1200" dirty="0" smtClean="0">
                <a:solidFill>
                  <a:schemeClr val="tx1"/>
                </a:solidFill>
                <a:latin typeface="+mn-lt"/>
                <a:ea typeface="+mn-ea"/>
                <a:cs typeface="+mn-cs"/>
              </a:rPr>
              <a:t>de tipo </a:t>
            </a:r>
            <a:r>
              <a:rPr lang="es-CO" sz="1200" b="1" kern="1200" dirty="0" err="1" smtClean="0">
                <a:solidFill>
                  <a:schemeClr val="tx1"/>
                </a:solidFill>
                <a:latin typeface="+mn-lt"/>
                <a:ea typeface="+mn-ea"/>
                <a:cs typeface="+mn-cs"/>
              </a:rPr>
              <a:t>abstract</a:t>
            </a:r>
            <a:r>
              <a:rPr lang="es-CO" sz="1200" kern="1200" dirty="0" smtClean="0">
                <a:solidFill>
                  <a:schemeClr val="tx1"/>
                </a:solidFill>
                <a:latin typeface="+mn-lt"/>
                <a:ea typeface="+mn-ea"/>
                <a:cs typeface="+mn-cs"/>
              </a:rPr>
              <a:t> es aquella que no se puede tener una representación real de esta, con esto se facilita también la implementación de las clases concretas de </a:t>
            </a:r>
            <a:r>
              <a:rPr lang="es-CO" sz="1200" b="1" kern="1200" dirty="0" smtClean="0">
                <a:solidFill>
                  <a:schemeClr val="tx1"/>
                </a:solidFill>
                <a:latin typeface="+mn-lt"/>
                <a:ea typeface="+mn-ea"/>
                <a:cs typeface="+mn-cs"/>
              </a:rPr>
              <a:t>Perro</a:t>
            </a:r>
            <a:r>
              <a:rPr lang="es-CO" sz="1200" kern="1200" dirty="0" smtClean="0">
                <a:solidFill>
                  <a:schemeClr val="tx1"/>
                </a:solidFill>
                <a:latin typeface="+mn-lt"/>
                <a:ea typeface="+mn-ea"/>
                <a:cs typeface="+mn-cs"/>
              </a:rPr>
              <a:t> y </a:t>
            </a:r>
            <a:r>
              <a:rPr lang="es-CO" sz="1200" b="1" kern="1200" dirty="0" smtClean="0">
                <a:solidFill>
                  <a:schemeClr val="tx1"/>
                </a:solidFill>
                <a:latin typeface="+mn-lt"/>
                <a:ea typeface="+mn-ea"/>
                <a:cs typeface="+mn-cs"/>
              </a:rPr>
              <a:t>Gato</a:t>
            </a:r>
            <a:r>
              <a:rPr lang="es-CO" sz="1200" kern="1200" dirty="0" smtClean="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Implementar el ejemplo del Gato y el Perro</a:t>
            </a:r>
            <a:r>
              <a:rPr lang="es-CO" sz="1200" kern="1200" baseline="0" dirty="0" smtClean="0">
                <a:solidFill>
                  <a:schemeClr val="tx1"/>
                </a:solidFill>
                <a:latin typeface="+mn-lt"/>
                <a:ea typeface="+mn-ea"/>
                <a:cs typeface="+mn-cs"/>
              </a:rPr>
              <a:t> que hablan.</a:t>
            </a:r>
            <a:endParaRPr lang="es-CO" sz="1200" kern="1200" dirty="0" smtClean="0">
              <a:solidFill>
                <a:schemeClr val="tx1"/>
              </a:solidFill>
              <a:latin typeface="+mn-lt"/>
              <a:ea typeface="+mn-ea"/>
              <a:cs typeface="+mn-cs"/>
            </a:endParaRPr>
          </a:p>
          <a:p>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26</a:t>
            </a:fld>
            <a:endParaRPr lang="es-CO"/>
          </a:p>
        </p:txBody>
      </p:sp>
    </p:spTree>
    <p:extLst>
      <p:ext uri="{BB962C8B-B14F-4D97-AF65-F5344CB8AC3E}">
        <p14:creationId xmlns:p14="http://schemas.microsoft.com/office/powerpoint/2010/main" val="948488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smtClean="0"/>
              <a:t>Explicar la sobre carga básica</a:t>
            </a:r>
            <a:r>
              <a:rPr lang="es-CO" baseline="0" dirty="0" smtClean="0"/>
              <a:t> de funciones, mediante el uso de parámetros por tipo y por cantidad, poner el ejemplo del constructor</a:t>
            </a:r>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28</a:t>
            </a:fld>
            <a:endParaRPr lang="es-CO"/>
          </a:p>
        </p:txBody>
      </p:sp>
    </p:spTree>
    <p:extLst>
      <p:ext uri="{BB962C8B-B14F-4D97-AF65-F5344CB8AC3E}">
        <p14:creationId xmlns:p14="http://schemas.microsoft.com/office/powerpoint/2010/main" val="273604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s-ES" dirty="0" smtClean="0">
                <a:latin typeface="+mn-lt"/>
              </a:rPr>
              <a:t>Esconder la implementación permite que solo se piense en el qué. Se evita pensar en el como. Se abstrae la implementación y se permite pensar en abstraer los conceptos.</a:t>
            </a:r>
          </a:p>
          <a:p>
            <a:pPr marL="171450" indent="-171450" algn="just">
              <a:buFont typeface="Arial" panose="020B0604020202020204" pitchFamily="34" charset="0"/>
              <a:buChar char="•"/>
            </a:pPr>
            <a:r>
              <a:rPr lang="es-ES" dirty="0" smtClean="0">
                <a:latin typeface="+mn-lt"/>
              </a:rPr>
              <a:t>Lo importante es buscar formas de expresar los datos en términos abstractos, y no pensar en términos de acceso a los datos con </a:t>
            </a:r>
            <a:r>
              <a:rPr lang="es-ES" dirty="0" err="1" smtClean="0">
                <a:latin typeface="+mn-lt"/>
              </a:rPr>
              <a:t>getters</a:t>
            </a:r>
            <a:r>
              <a:rPr lang="es-ES" dirty="0" smtClean="0">
                <a:latin typeface="+mn-lt"/>
              </a:rPr>
              <a:t> y </a:t>
            </a:r>
            <a:r>
              <a:rPr lang="es-ES" dirty="0" err="1" smtClean="0">
                <a:latin typeface="+mn-lt"/>
              </a:rPr>
              <a:t>setters</a:t>
            </a:r>
            <a:r>
              <a:rPr lang="es-ES" dirty="0" smtClean="0">
                <a:latin typeface="+mn-lt"/>
              </a:rPr>
              <a:t>.</a:t>
            </a:r>
          </a:p>
          <a:p>
            <a:endParaRPr lang="es-CO" dirty="0" smtClean="0"/>
          </a:p>
          <a:p>
            <a:r>
              <a:rPr lang="es-CO" dirty="0" smtClean="0"/>
              <a:t>Nótese como acá se define una Interface y no la clase, lo cual hace aun mas abstracto el comportamiento ya que no se puede definir que hará la implementación de cada clase</a:t>
            </a:r>
            <a:r>
              <a:rPr lang="es-CO" baseline="0" dirty="0" smtClean="0"/>
              <a:t> que implemente la interface</a:t>
            </a:r>
            <a:endParaRPr lang="es-CO" dirty="0"/>
          </a:p>
        </p:txBody>
      </p:sp>
      <p:sp>
        <p:nvSpPr>
          <p:cNvPr id="4" name="Slide Number Placeholder 3"/>
          <p:cNvSpPr>
            <a:spLocks noGrp="1"/>
          </p:cNvSpPr>
          <p:nvPr>
            <p:ph type="sldNum" sz="quarter" idx="10"/>
          </p:nvPr>
        </p:nvSpPr>
        <p:spPr/>
        <p:txBody>
          <a:bodyPr/>
          <a:lstStyle/>
          <a:p>
            <a:fld id="{9AEF4052-0EDA-4E3F-9B24-8DC524712972}" type="slidenum">
              <a:rPr lang="es-CO" smtClean="0"/>
              <a:t>33</a:t>
            </a:fld>
            <a:endParaRPr lang="es-CO"/>
          </a:p>
        </p:txBody>
      </p:sp>
    </p:spTree>
    <p:extLst>
      <p:ext uri="{BB962C8B-B14F-4D97-AF65-F5344CB8AC3E}">
        <p14:creationId xmlns:p14="http://schemas.microsoft.com/office/powerpoint/2010/main" val="52686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Arial" panose="020B0604020202020204" pitchFamily="34" charset="0"/>
              <a:buNone/>
            </a:pPr>
            <a:r>
              <a:rPr lang="es-ES" dirty="0" smtClean="0">
                <a:latin typeface="+mn-lt"/>
              </a:rPr>
              <a:t>Preguntas</a:t>
            </a:r>
          </a:p>
          <a:p>
            <a:pPr marL="228600" marR="0" lvl="0" indent="-228600" algn="just"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s-ES" dirty="0" smtClean="0">
                <a:latin typeface="+mn-lt"/>
              </a:rPr>
              <a:t>Que pasaría si tuviera que agregar la</a:t>
            </a:r>
            <a:r>
              <a:rPr lang="es-ES" baseline="0" dirty="0" smtClean="0">
                <a:latin typeface="+mn-lt"/>
              </a:rPr>
              <a:t> función </a:t>
            </a:r>
            <a:r>
              <a:rPr lang="es-ES" b="1" baseline="0" dirty="0" err="1" smtClean="0">
                <a:latin typeface="+mn-lt"/>
              </a:rPr>
              <a:t>Perimetro</a:t>
            </a:r>
            <a:r>
              <a:rPr lang="es-ES" b="1" baseline="0" dirty="0" smtClean="0">
                <a:latin typeface="+mn-lt"/>
              </a:rPr>
              <a:t>()</a:t>
            </a:r>
            <a:r>
              <a:rPr lang="es-ES" baseline="0" dirty="0" smtClean="0">
                <a:latin typeface="+mn-lt"/>
              </a:rPr>
              <a:t>?</a:t>
            </a:r>
          </a:p>
          <a:p>
            <a:pPr marL="0" indent="0" algn="just">
              <a:buFont typeface="Arial" panose="020B0604020202020204" pitchFamily="34" charset="0"/>
              <a:buNone/>
            </a:pPr>
            <a:r>
              <a:rPr lang="es-ES" dirty="0" smtClean="0">
                <a:latin typeface="+mn-lt"/>
              </a:rPr>
              <a:t>En el procedimental seria agregar una nueva función a la clase de </a:t>
            </a:r>
            <a:r>
              <a:rPr lang="es-ES" b="1" dirty="0" err="1" smtClean="0">
                <a:latin typeface="+mn-lt"/>
              </a:rPr>
              <a:t>Geometry</a:t>
            </a:r>
            <a:r>
              <a:rPr lang="es-ES" dirty="0" smtClean="0">
                <a:latin typeface="+mn-lt"/>
              </a:rPr>
              <a:t> que valide el tipo de objeto</a:t>
            </a:r>
            <a:r>
              <a:rPr lang="es-ES" baseline="0" dirty="0" smtClean="0">
                <a:latin typeface="+mn-lt"/>
              </a:rPr>
              <a:t> para calcular y no se ven afectadas las otras </a:t>
            </a:r>
            <a:r>
              <a:rPr lang="es-ES" baseline="0" dirty="0" err="1" smtClean="0">
                <a:latin typeface="+mn-lt"/>
              </a:rPr>
              <a:t>clases.,mientras</a:t>
            </a:r>
            <a:r>
              <a:rPr lang="es-ES" baseline="0" dirty="0" smtClean="0">
                <a:latin typeface="+mn-lt"/>
              </a:rPr>
              <a:t> que en el OO, se debe agregar la función o método a la Interface y afectar a todas las clases que implementan esta interface y realizar el calculo.</a:t>
            </a:r>
          </a:p>
          <a:p>
            <a:pPr marL="0" indent="0" algn="just">
              <a:buFont typeface="Arial" panose="020B0604020202020204" pitchFamily="34" charset="0"/>
              <a:buNone/>
            </a:pPr>
            <a:endParaRPr lang="es-CO" dirty="0" smtClean="0"/>
          </a:p>
          <a:p>
            <a:pPr marL="228600" indent="-228600">
              <a:buAutoNum type="arabicPeriod" startAt="2"/>
            </a:pPr>
            <a:r>
              <a:rPr lang="es-CO" dirty="0" smtClean="0"/>
              <a:t>Que pasaría si tuviera que agregar</a:t>
            </a:r>
            <a:r>
              <a:rPr lang="es-CO" baseline="0" dirty="0" smtClean="0"/>
              <a:t> la clase </a:t>
            </a:r>
            <a:r>
              <a:rPr lang="es-CO" b="1" baseline="0" dirty="0" err="1" smtClean="0"/>
              <a:t>Circle</a:t>
            </a:r>
            <a:r>
              <a:rPr lang="es-CO" b="1" baseline="0" dirty="0" smtClean="0"/>
              <a:t> </a:t>
            </a:r>
            <a:r>
              <a:rPr lang="es-CO" baseline="0" dirty="0" smtClean="0"/>
              <a:t>?</a:t>
            </a:r>
          </a:p>
          <a:p>
            <a:pPr marL="0" indent="0">
              <a:buNone/>
            </a:pPr>
            <a:r>
              <a:rPr lang="es-CO" dirty="0" smtClean="0"/>
              <a:t>En el procedimental me toca afectar todas las funciones o</a:t>
            </a:r>
            <a:r>
              <a:rPr lang="es-CO" baseline="0" dirty="0" smtClean="0"/>
              <a:t> métodos que hacen referencia a las clases, mientras que en OO, solo seria agregar la nueva clase con su respectiva </a:t>
            </a:r>
            <a:r>
              <a:rPr lang="es-CO" baseline="0" dirty="0" err="1" smtClean="0"/>
              <a:t>imlementacion</a:t>
            </a:r>
            <a:r>
              <a:rPr lang="es-CO" baseline="0" dirty="0" smtClean="0"/>
              <a:t>.</a:t>
            </a:r>
            <a:endParaRPr lang="es-CO" dirty="0"/>
          </a:p>
        </p:txBody>
      </p:sp>
      <p:sp>
        <p:nvSpPr>
          <p:cNvPr id="4" name="Slide Number Placeholder 3"/>
          <p:cNvSpPr>
            <a:spLocks noGrp="1"/>
          </p:cNvSpPr>
          <p:nvPr>
            <p:ph type="sldNum" sz="quarter" idx="10"/>
          </p:nvPr>
        </p:nvSpPr>
        <p:spPr/>
        <p:txBody>
          <a:bodyPr/>
          <a:lstStyle/>
          <a:p>
            <a:fld id="{9AEF4052-0EDA-4E3F-9B24-8DC524712972}" type="slidenum">
              <a:rPr lang="es-CO" smtClean="0"/>
              <a:t>35</a:t>
            </a:fld>
            <a:endParaRPr lang="es-CO"/>
          </a:p>
        </p:txBody>
      </p:sp>
    </p:spTree>
    <p:extLst>
      <p:ext uri="{BB962C8B-B14F-4D97-AF65-F5344CB8AC3E}">
        <p14:creationId xmlns:p14="http://schemas.microsoft.com/office/powerpoint/2010/main" val="3086834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s-ES" sz="1200" b="1" i="0" kern="1200" dirty="0" smtClean="0">
                <a:solidFill>
                  <a:schemeClr val="tx1"/>
                </a:solidFill>
                <a:effectLst/>
                <a:latin typeface="+mn-lt"/>
                <a:ea typeface="+mn-ea"/>
                <a:cs typeface="+mn-cs"/>
              </a:rPr>
              <a:t>Beneficios de cumplir la Ley de </a:t>
            </a:r>
            <a:r>
              <a:rPr lang="es-ES" sz="1200" b="1" i="0" kern="1200" dirty="0" err="1" smtClean="0">
                <a:solidFill>
                  <a:schemeClr val="tx1"/>
                </a:solidFill>
                <a:effectLst/>
                <a:latin typeface="+mn-lt"/>
                <a:ea typeface="+mn-ea"/>
                <a:cs typeface="+mn-cs"/>
              </a:rPr>
              <a:t>Demeter</a:t>
            </a:r>
            <a:endParaRPr lang="es-ES" sz="1200" b="0" i="0" kern="1200" dirty="0" smtClean="0">
              <a:solidFill>
                <a:schemeClr val="tx1"/>
              </a:solidFill>
              <a:effectLst/>
              <a:latin typeface="+mn-lt"/>
              <a:ea typeface="+mn-ea"/>
              <a:cs typeface="+mn-cs"/>
            </a:endParaRPr>
          </a:p>
          <a:p>
            <a:pPr fontAlgn="base"/>
            <a:r>
              <a:rPr lang="es-ES" sz="1200" b="0" i="0" kern="1200" dirty="0" smtClean="0">
                <a:solidFill>
                  <a:schemeClr val="tx1"/>
                </a:solidFill>
                <a:effectLst/>
                <a:latin typeface="+mn-lt"/>
                <a:ea typeface="+mn-ea"/>
                <a:cs typeface="+mn-cs"/>
              </a:rPr>
              <a:t>– Se reducen las dependencias entre clases y el acoplamiento.</a:t>
            </a:r>
          </a:p>
          <a:p>
            <a:pPr fontAlgn="base"/>
            <a:r>
              <a:rPr lang="es-ES" sz="1200" b="0" i="0" kern="1200" dirty="0" smtClean="0">
                <a:solidFill>
                  <a:schemeClr val="tx1"/>
                </a:solidFill>
                <a:effectLst/>
                <a:latin typeface="+mn-lt"/>
                <a:ea typeface="+mn-ea"/>
                <a:cs typeface="+mn-cs"/>
              </a:rPr>
              <a:t>– Se vuelve más sencillo reutilizar las clases.</a:t>
            </a:r>
          </a:p>
          <a:p>
            <a:pPr fontAlgn="base"/>
            <a:r>
              <a:rPr lang="es-ES" sz="1200" b="0" i="0" kern="1200" dirty="0" smtClean="0">
                <a:solidFill>
                  <a:schemeClr val="tx1"/>
                </a:solidFill>
                <a:effectLst/>
                <a:latin typeface="+mn-lt"/>
                <a:ea typeface="+mn-ea"/>
                <a:cs typeface="+mn-cs"/>
              </a:rPr>
              <a:t>– El código es más fácil de probar.</a:t>
            </a:r>
          </a:p>
          <a:p>
            <a:pPr fontAlgn="base"/>
            <a:r>
              <a:rPr lang="es-ES" sz="1200" b="0" i="0" kern="1200" dirty="0" smtClean="0">
                <a:solidFill>
                  <a:schemeClr val="tx1"/>
                </a:solidFill>
                <a:effectLst/>
                <a:latin typeface="+mn-lt"/>
                <a:ea typeface="+mn-ea"/>
                <a:cs typeface="+mn-cs"/>
              </a:rPr>
              <a:t>– El código es más </a:t>
            </a:r>
            <a:r>
              <a:rPr lang="es-ES" sz="1200" b="0" i="0" kern="1200" dirty="0" err="1" smtClean="0">
                <a:solidFill>
                  <a:schemeClr val="tx1"/>
                </a:solidFill>
                <a:effectLst/>
                <a:latin typeface="+mn-lt"/>
                <a:ea typeface="+mn-ea"/>
                <a:cs typeface="+mn-cs"/>
              </a:rPr>
              <a:t>mantenible</a:t>
            </a:r>
            <a:r>
              <a:rPr lang="es-ES" sz="1200" b="0" i="0" kern="1200" dirty="0" smtClean="0">
                <a:solidFill>
                  <a:schemeClr val="tx1"/>
                </a:solidFill>
                <a:effectLst/>
                <a:latin typeface="+mn-lt"/>
                <a:ea typeface="+mn-ea"/>
                <a:cs typeface="+mn-cs"/>
              </a:rPr>
              <a:t>, y más flexible a los cambios.</a:t>
            </a:r>
          </a:p>
          <a:p>
            <a:endParaRPr lang="es-CO" dirty="0"/>
          </a:p>
        </p:txBody>
      </p:sp>
      <p:sp>
        <p:nvSpPr>
          <p:cNvPr id="4" name="Slide Number Placeholder 3"/>
          <p:cNvSpPr>
            <a:spLocks noGrp="1"/>
          </p:cNvSpPr>
          <p:nvPr>
            <p:ph type="sldNum" sz="quarter" idx="10"/>
          </p:nvPr>
        </p:nvSpPr>
        <p:spPr/>
        <p:txBody>
          <a:bodyPr/>
          <a:lstStyle/>
          <a:p>
            <a:fld id="{9AEF4052-0EDA-4E3F-9B24-8DC524712972}" type="slidenum">
              <a:rPr lang="es-CO" smtClean="0"/>
              <a:t>36</a:t>
            </a:fld>
            <a:endParaRPr lang="es-CO"/>
          </a:p>
        </p:txBody>
      </p:sp>
    </p:spTree>
    <p:extLst>
      <p:ext uri="{BB962C8B-B14F-4D97-AF65-F5344CB8AC3E}">
        <p14:creationId xmlns:p14="http://schemas.microsoft.com/office/powerpoint/2010/main" val="4168293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s-ES" sz="1200" b="0" i="0" kern="1200" dirty="0" smtClean="0">
                <a:solidFill>
                  <a:schemeClr val="tx1"/>
                </a:solidFill>
                <a:effectLst/>
                <a:latin typeface="+mn-lt"/>
                <a:ea typeface="+mn-ea"/>
                <a:cs typeface="+mn-cs"/>
              </a:rPr>
              <a:t>Los </a:t>
            </a:r>
            <a:r>
              <a:rPr lang="es-ES" sz="1200" b="0" i="0" kern="1200" dirty="0" err="1" smtClean="0">
                <a:solidFill>
                  <a:schemeClr val="tx1"/>
                </a:solidFill>
                <a:effectLst/>
                <a:latin typeface="+mn-lt"/>
                <a:ea typeface="+mn-ea"/>
                <a:cs typeface="+mn-cs"/>
              </a:rPr>
              <a:t>DTOs</a:t>
            </a:r>
            <a:r>
              <a:rPr lang="es-ES" sz="1200" b="0" i="0" kern="1200" dirty="0" smtClean="0">
                <a:solidFill>
                  <a:schemeClr val="tx1"/>
                </a:solidFill>
                <a:effectLst/>
                <a:latin typeface="+mn-lt"/>
                <a:ea typeface="+mn-ea"/>
                <a:cs typeface="+mn-cs"/>
              </a:rPr>
              <a:t> son especialmente útiles para pasar u obtener información</a:t>
            </a:r>
            <a:r>
              <a:rPr lang="es-ES" sz="1200" b="0" i="0" kern="1200" baseline="0" dirty="0" smtClean="0">
                <a:solidFill>
                  <a:schemeClr val="tx1"/>
                </a:solidFill>
                <a:effectLst/>
                <a:latin typeface="+mn-lt"/>
                <a:ea typeface="+mn-ea"/>
                <a:cs typeface="+mn-cs"/>
              </a:rPr>
              <a:t> desde la base de datos o desde canales o interfaces de comunicación (ej. Sockets)</a:t>
            </a:r>
          </a:p>
          <a:p>
            <a:pPr marL="171450" indent="-171450" fontAlgn="base">
              <a:buFont typeface="Arial" panose="020B0604020202020204" pitchFamily="34" charset="0"/>
              <a:buChar char="•"/>
            </a:pPr>
            <a:r>
              <a:rPr lang="es-ES" sz="1200" b="0" i="0" kern="1200" baseline="0" dirty="0" smtClean="0">
                <a:solidFill>
                  <a:schemeClr val="tx1"/>
                </a:solidFill>
                <a:effectLst/>
                <a:latin typeface="+mn-lt"/>
                <a:ea typeface="+mn-ea"/>
                <a:cs typeface="+mn-cs"/>
              </a:rPr>
              <a:t>Facilitan el paso de </a:t>
            </a:r>
            <a:r>
              <a:rPr lang="es-ES" sz="1200" b="0" i="0" kern="1200" baseline="0" dirty="0" err="1" smtClean="0">
                <a:solidFill>
                  <a:schemeClr val="tx1"/>
                </a:solidFill>
                <a:effectLst/>
                <a:latin typeface="+mn-lt"/>
                <a:ea typeface="+mn-ea"/>
                <a:cs typeface="+mn-cs"/>
              </a:rPr>
              <a:t>multiples</a:t>
            </a:r>
            <a:r>
              <a:rPr lang="es-ES" sz="1200" b="0" i="0" kern="1200" baseline="0" dirty="0" smtClean="0">
                <a:solidFill>
                  <a:schemeClr val="tx1"/>
                </a:solidFill>
                <a:effectLst/>
                <a:latin typeface="+mn-lt"/>
                <a:ea typeface="+mn-ea"/>
                <a:cs typeface="+mn-cs"/>
              </a:rPr>
              <a:t> valores o datos a un método o función reduciendo los efectos colaterales.</a:t>
            </a:r>
            <a:endParaRPr lang="es-ES" sz="1200" b="0" i="0" kern="1200" dirty="0" smtClean="0">
              <a:solidFill>
                <a:schemeClr val="tx1"/>
              </a:solidFill>
              <a:effectLst/>
              <a:latin typeface="+mn-lt"/>
              <a:ea typeface="+mn-ea"/>
              <a:cs typeface="+mn-cs"/>
            </a:endParaRPr>
          </a:p>
          <a:p>
            <a:endParaRPr lang="es-CO" dirty="0"/>
          </a:p>
        </p:txBody>
      </p:sp>
      <p:sp>
        <p:nvSpPr>
          <p:cNvPr id="4" name="Slide Number Placeholder 3"/>
          <p:cNvSpPr>
            <a:spLocks noGrp="1"/>
          </p:cNvSpPr>
          <p:nvPr>
            <p:ph type="sldNum" sz="quarter" idx="10"/>
          </p:nvPr>
        </p:nvSpPr>
        <p:spPr/>
        <p:txBody>
          <a:bodyPr/>
          <a:lstStyle/>
          <a:p>
            <a:fld id="{9AEF4052-0EDA-4E3F-9B24-8DC524712972}" type="slidenum">
              <a:rPr lang="es-CO" smtClean="0"/>
              <a:t>37</a:t>
            </a:fld>
            <a:endParaRPr lang="es-CO"/>
          </a:p>
        </p:txBody>
      </p:sp>
    </p:spTree>
    <p:extLst>
      <p:ext uri="{BB962C8B-B14F-4D97-AF65-F5344CB8AC3E}">
        <p14:creationId xmlns:p14="http://schemas.microsoft.com/office/powerpoint/2010/main" val="626203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9AEF4052-0EDA-4E3F-9B24-8DC524712972}" type="slidenum">
              <a:rPr lang="es-CO" smtClean="0"/>
              <a:t>39</a:t>
            </a:fld>
            <a:endParaRPr lang="es-CO"/>
          </a:p>
        </p:txBody>
      </p:sp>
    </p:spTree>
    <p:extLst>
      <p:ext uri="{BB962C8B-B14F-4D97-AF65-F5344CB8AC3E}">
        <p14:creationId xmlns:p14="http://schemas.microsoft.com/office/powerpoint/2010/main" val="4292528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Se apoya en el principio Responsabilidad</a:t>
            </a:r>
            <a:r>
              <a:rPr lang="es-CO" baseline="0" dirty="0" smtClean="0"/>
              <a:t> individual pero adaptada al cambio.</a:t>
            </a:r>
          </a:p>
          <a:p>
            <a:endParaRPr lang="es-CO" baseline="0" dirty="0" smtClean="0"/>
          </a:p>
          <a:p>
            <a:endParaRPr lang="es-CO" dirty="0"/>
          </a:p>
        </p:txBody>
      </p:sp>
      <p:sp>
        <p:nvSpPr>
          <p:cNvPr id="4" name="Slide Number Placeholder 3"/>
          <p:cNvSpPr>
            <a:spLocks noGrp="1"/>
          </p:cNvSpPr>
          <p:nvPr>
            <p:ph type="sldNum" sz="quarter" idx="10"/>
          </p:nvPr>
        </p:nvSpPr>
        <p:spPr/>
        <p:txBody>
          <a:bodyPr/>
          <a:lstStyle/>
          <a:p>
            <a:fld id="{9AEF4052-0EDA-4E3F-9B24-8DC524712972}" type="slidenum">
              <a:rPr lang="es-CO" smtClean="0"/>
              <a:t>40</a:t>
            </a:fld>
            <a:endParaRPr lang="es-CO"/>
          </a:p>
        </p:txBody>
      </p:sp>
    </p:spTree>
    <p:extLst>
      <p:ext uri="{BB962C8B-B14F-4D97-AF65-F5344CB8AC3E}">
        <p14:creationId xmlns:p14="http://schemas.microsoft.com/office/powerpoint/2010/main" val="431386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dirty="0" smtClean="0"/>
              <a:t>Una clase en la cual cada variable es utilizada por cada método de la clase, se denomina cohesión máxima., aunque esto es casi imposible de crear.</a:t>
            </a:r>
          </a:p>
          <a:p>
            <a:pPr marL="171450" indent="-171450">
              <a:buFont typeface="Arial" panose="020B0604020202020204" pitchFamily="34" charset="0"/>
              <a:buChar char="•"/>
            </a:pPr>
            <a:r>
              <a:rPr lang="es-ES" dirty="0" smtClean="0"/>
              <a:t>La estrategia de mantener las funciones pequeñas y mantener cortas las listas de parámetros a veces puede llevar a una proliferación de variables de instancia que son utilizadas por un subconjunto de métodos.</a:t>
            </a:r>
            <a:r>
              <a:rPr lang="es-CO" baseline="0" dirty="0" smtClean="0"/>
              <a:t> Esto pude hacer que se genere una nueva clase ms pequeña a partir de se subconjunto, de la clase mas grande, para que esta sea mas cohesiva.</a:t>
            </a:r>
          </a:p>
          <a:p>
            <a:pPr marL="171450" indent="-171450">
              <a:buFont typeface="Arial" panose="020B0604020202020204" pitchFamily="34" charset="0"/>
              <a:buChar char="•"/>
            </a:pPr>
            <a:endParaRPr lang="es-CO" baseline="0" dirty="0" smtClean="0"/>
          </a:p>
        </p:txBody>
      </p:sp>
      <p:sp>
        <p:nvSpPr>
          <p:cNvPr id="4" name="Slide Number Placeholder 3"/>
          <p:cNvSpPr>
            <a:spLocks noGrp="1"/>
          </p:cNvSpPr>
          <p:nvPr>
            <p:ph type="sldNum" sz="quarter" idx="10"/>
          </p:nvPr>
        </p:nvSpPr>
        <p:spPr/>
        <p:txBody>
          <a:bodyPr/>
          <a:lstStyle/>
          <a:p>
            <a:fld id="{9AEF4052-0EDA-4E3F-9B24-8DC524712972}" type="slidenum">
              <a:rPr lang="es-CO" smtClean="0"/>
              <a:t>41</a:t>
            </a:fld>
            <a:endParaRPr lang="es-CO"/>
          </a:p>
        </p:txBody>
      </p:sp>
    </p:spTree>
    <p:extLst>
      <p:ext uri="{BB962C8B-B14F-4D97-AF65-F5344CB8AC3E}">
        <p14:creationId xmlns:p14="http://schemas.microsoft.com/office/powerpoint/2010/main" val="518634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9AEF4052-0EDA-4E3F-9B24-8DC524712972}" type="slidenum">
              <a:rPr lang="es-CO" smtClean="0"/>
              <a:t>42</a:t>
            </a:fld>
            <a:endParaRPr lang="es-CO"/>
          </a:p>
        </p:txBody>
      </p:sp>
    </p:spTree>
    <p:extLst>
      <p:ext uri="{BB962C8B-B14F-4D97-AF65-F5344CB8AC3E}">
        <p14:creationId xmlns:p14="http://schemas.microsoft.com/office/powerpoint/2010/main" val="90961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CO" sz="1200" b="1" kern="1200" dirty="0" smtClean="0">
                <a:solidFill>
                  <a:schemeClr val="tx1"/>
                </a:solidFill>
                <a:latin typeface="+mn-lt"/>
                <a:ea typeface="+mn-ea"/>
                <a:cs typeface="+mn-cs"/>
              </a:rPr>
              <a:t>La OOP no es: </a:t>
            </a:r>
            <a:r>
              <a:rPr lang="es-CO" sz="1200" kern="1200" dirty="0" smtClean="0">
                <a:solidFill>
                  <a:schemeClr val="tx1"/>
                </a:solidFill>
                <a:latin typeface="+mn-lt"/>
                <a:ea typeface="+mn-ea"/>
                <a:cs typeface="+mn-cs"/>
              </a:rPr>
              <a:t>Un sistema de comunicación con los programas basados en ratones, ventanas, iconos, etc. Puesto que, normalmente, los lenguajes de OOP suelen presentar estas características y puesto que habitualmente estos entornos suelen desarrollarse con técnicas de OOP, algunas personas tienden a identificar OOP y entornos de este tipo. </a:t>
            </a:r>
          </a:p>
          <a:p>
            <a:r>
              <a:rPr lang="es-CO" sz="1200" kern="1200" dirty="0" smtClean="0">
                <a:solidFill>
                  <a:schemeClr val="tx1"/>
                </a:solidFill>
                <a:latin typeface="+mn-lt"/>
                <a:ea typeface="+mn-ea"/>
                <a:cs typeface="+mn-cs"/>
              </a:rPr>
              <a:t> </a:t>
            </a:r>
          </a:p>
          <a:p>
            <a:r>
              <a:rPr lang="es-CO" sz="1200" b="1" kern="1200" dirty="0" smtClean="0">
                <a:solidFill>
                  <a:schemeClr val="tx1"/>
                </a:solidFill>
                <a:latin typeface="+mn-lt"/>
                <a:ea typeface="+mn-ea"/>
                <a:cs typeface="+mn-cs"/>
              </a:rPr>
              <a:t>La OOP no es: </a:t>
            </a:r>
            <a:r>
              <a:rPr lang="es-CO" sz="1200" kern="1200" dirty="0" smtClean="0">
                <a:solidFill>
                  <a:schemeClr val="tx1"/>
                </a:solidFill>
                <a:latin typeface="+mn-lt"/>
                <a:ea typeface="+mn-ea"/>
                <a:cs typeface="+mn-cs"/>
              </a:rPr>
              <a:t>Un lenguaje de programación. De hecho las técnicas de OOP pueden utilizarse en cualquier lenguaje conocido y los que están por venir, aunque estos últimos, al menos en los próximos años, incluirán facilidades para el manejo de objetos. Desde luego, que en los lenguajes que prevén el uso de objetos, la implementación de las técnicas de OOP resulta mucho más fácil y provechosa que los otros. Pero del mismo modo a lo comentado en el punto anterior, se pueden utilizar estos lenguajes sin que los programas resultantes tengan nada que ver con la OOP.</a:t>
            </a: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 </a:t>
            </a:r>
          </a:p>
          <a:p>
            <a:r>
              <a:rPr lang="es-CO" sz="1200" b="1" kern="1200" dirty="0" smtClean="0">
                <a:solidFill>
                  <a:schemeClr val="tx1"/>
                </a:solidFill>
                <a:latin typeface="+mn-lt"/>
                <a:ea typeface="+mn-ea"/>
                <a:cs typeface="+mn-cs"/>
              </a:rPr>
              <a:t>Que si es OOP.</a:t>
            </a:r>
            <a:endParaRPr lang="es-CO" sz="1200" kern="1200" dirty="0" smtClean="0">
              <a:solidFill>
                <a:schemeClr val="tx1"/>
              </a:solidFill>
              <a:latin typeface="+mn-lt"/>
              <a:ea typeface="+mn-ea"/>
              <a:cs typeface="+mn-cs"/>
            </a:endParaRP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La OOP son un conjunto de técnicas que nos permiten incrementar enormemente nuestro proceso de producción de software; aumentando drásticamente nuestra productividad por un lado y permitiéndonos abordar proyectos de mucha mayor envergadura por el otro. Usando estas técnicas, nos aseguramos la re-usabilidad de nuestro código, es decir, los objetos que hoy escribimos, si están bien escritos, nos servirán para "siempre". Hasta aquí, no hay ninguna diferencia con las funciones, una vez escritas, estas nos sirven siempre.</a:t>
            </a:r>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5</a:t>
            </a:fld>
            <a:endParaRPr lang="es-CO"/>
          </a:p>
        </p:txBody>
      </p:sp>
    </p:spTree>
    <p:extLst>
      <p:ext uri="{BB962C8B-B14F-4D97-AF65-F5344CB8AC3E}">
        <p14:creationId xmlns:p14="http://schemas.microsoft.com/office/powerpoint/2010/main" val="398734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s-CO" sz="1200" kern="1200" dirty="0" smtClean="0">
                <a:solidFill>
                  <a:schemeClr val="tx1"/>
                </a:solidFill>
                <a:latin typeface="+mn-lt"/>
                <a:ea typeface="+mn-ea"/>
                <a:cs typeface="+mn-cs"/>
              </a:rPr>
              <a:t>El lenguaje de programación </a:t>
            </a:r>
            <a:r>
              <a:rPr lang="es-CO" sz="1200" b="1" kern="1200" dirty="0" smtClean="0">
                <a:solidFill>
                  <a:schemeClr val="tx1"/>
                </a:solidFill>
                <a:latin typeface="+mn-lt"/>
                <a:ea typeface="+mn-ea"/>
                <a:cs typeface="+mn-cs"/>
              </a:rPr>
              <a:t>C#</a:t>
            </a:r>
            <a:r>
              <a:rPr lang="es-CO" sz="1200" kern="1200" dirty="0" smtClean="0">
                <a:solidFill>
                  <a:schemeClr val="tx1"/>
                </a:solidFill>
                <a:latin typeface="+mn-lt"/>
                <a:ea typeface="+mn-ea"/>
                <a:cs typeface="+mn-cs"/>
              </a:rPr>
              <a:t> fue desarrollado por Microsoft específicamente para la plataforma </a:t>
            </a:r>
            <a:r>
              <a:rPr lang="es-CO" sz="1200" kern="1200" dirty="0" err="1" smtClean="0">
                <a:solidFill>
                  <a:schemeClr val="tx1"/>
                </a:solidFill>
                <a:latin typeface="+mn-lt"/>
                <a:ea typeface="+mn-ea"/>
                <a:cs typeface="+mn-cs"/>
              </a:rPr>
              <a:t>.Net</a:t>
            </a:r>
            <a:r>
              <a:rPr lang="es-CO" sz="1200" kern="1200" dirty="0" smtClean="0">
                <a:solidFill>
                  <a:schemeClr val="tx1"/>
                </a:solidFill>
                <a:latin typeface="+mn-lt"/>
                <a:ea typeface="+mn-ea"/>
                <a:cs typeface="+mn-cs"/>
              </a:rPr>
              <a:t> como un lenguaje que permitiera a los programadores migrar con facilidad hacia </a:t>
            </a:r>
            <a:r>
              <a:rPr lang="es-CO" sz="1200" kern="1200" dirty="0" err="1" smtClean="0">
                <a:solidFill>
                  <a:schemeClr val="tx1"/>
                </a:solidFill>
                <a:latin typeface="+mn-lt"/>
                <a:ea typeface="+mn-ea"/>
                <a:cs typeface="+mn-cs"/>
              </a:rPr>
              <a:t>.Net</a:t>
            </a:r>
            <a:r>
              <a:rPr lang="es-CO" sz="1200" kern="1200" dirty="0" smtClean="0">
                <a:solidFill>
                  <a:schemeClr val="tx1"/>
                </a:solidFill>
                <a:latin typeface="+mn-lt"/>
                <a:ea typeface="+mn-ea"/>
                <a:cs typeface="+mn-cs"/>
              </a:rPr>
              <a:t>. Tiene sus raíces en Java, C y C++; adapta las mejores características de cada uno de estos lenguajes y agrega características propias. C# está orientado a objetos y contiene una poderosa biblioteca de clases (FCL por sus siglas en Ingles; </a:t>
            </a:r>
            <a:r>
              <a:rPr lang="es-CO" sz="1200" kern="1200" dirty="0" err="1" smtClean="0">
                <a:solidFill>
                  <a:schemeClr val="tx1"/>
                </a:solidFill>
                <a:latin typeface="+mn-lt"/>
                <a:ea typeface="+mn-ea"/>
                <a:cs typeface="+mn-cs"/>
              </a:rPr>
              <a:t>FrameWork</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Class</a:t>
            </a:r>
            <a:r>
              <a:rPr lang="es-CO" sz="1200" kern="1200" dirty="0" smtClean="0">
                <a:solidFill>
                  <a:schemeClr val="tx1"/>
                </a:solidFill>
                <a:latin typeface="+mn-lt"/>
                <a:ea typeface="+mn-ea"/>
                <a:cs typeface="+mn-cs"/>
              </a:rPr>
              <a:t> Library), mejor conocida como Biblioteca de Clases de Framework, que consta de componentes pre-construidos que permiten a los programadores desarrollar aplicaciones con rapidez, además este lenguaje es apropiado para desarrollar aplicaciones de escritorio (Windows </a:t>
            </a:r>
            <a:r>
              <a:rPr lang="es-CO" sz="1200" kern="1200" dirty="0" err="1" smtClean="0">
                <a:solidFill>
                  <a:schemeClr val="tx1"/>
                </a:solidFill>
                <a:latin typeface="+mn-lt"/>
                <a:ea typeface="+mn-ea"/>
                <a:cs typeface="+mn-cs"/>
              </a:rPr>
              <a:t>Forms</a:t>
            </a:r>
            <a:r>
              <a:rPr lang="es-CO" sz="1200" kern="1200" dirty="0" smtClean="0">
                <a:solidFill>
                  <a:schemeClr val="tx1"/>
                </a:solidFill>
                <a:latin typeface="+mn-lt"/>
                <a:ea typeface="+mn-ea"/>
                <a:cs typeface="+mn-cs"/>
              </a:rPr>
              <a:t>), así como </a:t>
            </a:r>
            <a:r>
              <a:rPr lang="es-CO" sz="1200" kern="1200" dirty="0" err="1" smtClean="0">
                <a:solidFill>
                  <a:schemeClr val="tx1"/>
                </a:solidFill>
                <a:latin typeface="+mn-lt"/>
                <a:ea typeface="+mn-ea"/>
                <a:cs typeface="+mn-cs"/>
              </a:rPr>
              <a:t>Smart</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Clients</a:t>
            </a:r>
            <a:r>
              <a:rPr lang="es-CO" sz="1200" kern="1200" dirty="0" smtClean="0">
                <a:solidFill>
                  <a:schemeClr val="tx1"/>
                </a:solidFill>
                <a:latin typeface="+mn-lt"/>
                <a:ea typeface="+mn-ea"/>
                <a:cs typeface="+mn-cs"/>
              </a:rPr>
              <a:t>, Aplicaciones Web (ASP </a:t>
            </a:r>
            <a:r>
              <a:rPr lang="es-CO" sz="1200" kern="1200" dirty="0" err="1" smtClean="0">
                <a:solidFill>
                  <a:schemeClr val="tx1"/>
                </a:solidFill>
                <a:latin typeface="+mn-lt"/>
                <a:ea typeface="+mn-ea"/>
                <a:cs typeface="+mn-cs"/>
              </a:rPr>
              <a:t>.Net</a:t>
            </a:r>
            <a:r>
              <a:rPr lang="es-CO" sz="1200" kern="1200" dirty="0" smtClean="0">
                <a:solidFill>
                  <a:schemeClr val="tx1"/>
                </a:solidFill>
                <a:latin typeface="+mn-lt"/>
                <a:ea typeface="+mn-ea"/>
                <a:cs typeface="+mn-cs"/>
              </a:rPr>
              <a:t>) y Aplicaciones Móviles, entre otras.</a:t>
            </a: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C# es un lenguaje de programación visual controlado por eventos, en el cual se crean programas mediante el uso de un Entorno de Desarrollo Integrado (IDE Por sus siglas en Inglés; </a:t>
            </a:r>
            <a:r>
              <a:rPr lang="es-CO" sz="1200" kern="1200" dirty="0" err="1" smtClean="0">
                <a:solidFill>
                  <a:schemeClr val="tx1"/>
                </a:solidFill>
                <a:latin typeface="+mn-lt"/>
                <a:ea typeface="+mn-ea"/>
                <a:cs typeface="+mn-cs"/>
              </a:rPr>
              <a:t>Integrated</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Development</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Environment</a:t>
            </a:r>
            <a:r>
              <a:rPr lang="es-CO" sz="1200" kern="1200" dirty="0" smtClean="0">
                <a:solidFill>
                  <a:schemeClr val="tx1"/>
                </a:solidFill>
                <a:latin typeface="+mn-lt"/>
                <a:ea typeface="+mn-ea"/>
                <a:cs typeface="+mn-cs"/>
              </a:rPr>
              <a:t>). Con un IDE un programador puede crear, ejecutar, probar y depurar programas en C#, con lo cual se reduce el tiempo requerido para producir un programa funcional en una fracción del tiempo que llevaría sin utilizar el IDE. La plataforma </a:t>
            </a:r>
            <a:r>
              <a:rPr lang="es-CO" sz="1200" kern="1200" dirty="0" err="1" smtClean="0">
                <a:solidFill>
                  <a:schemeClr val="tx1"/>
                </a:solidFill>
                <a:latin typeface="+mn-lt"/>
                <a:ea typeface="+mn-ea"/>
                <a:cs typeface="+mn-cs"/>
              </a:rPr>
              <a:t>.Net</a:t>
            </a:r>
            <a:r>
              <a:rPr lang="es-CO" sz="1200" kern="1200" dirty="0" smtClean="0">
                <a:solidFill>
                  <a:schemeClr val="tx1"/>
                </a:solidFill>
                <a:latin typeface="+mn-lt"/>
                <a:ea typeface="+mn-ea"/>
                <a:cs typeface="+mn-cs"/>
              </a:rPr>
              <a:t> permite la interoperabilidad de los lenguajes: los componentes de software de distintos lenguajes pueden interactuar como nunca antes se había hecho. Los desarrolladores pueden empaquetar incluso hasta el software antiguo para que trabaje con nuevos programas en C#. Además, las aplicaciones en C# pueden interactuar a través de Internet mediante el uso de estándares industriales de comunicación como XML (</a:t>
            </a:r>
            <a:r>
              <a:rPr lang="es-CO" sz="1200" kern="1200" dirty="0" err="1" smtClean="0">
                <a:solidFill>
                  <a:schemeClr val="tx1"/>
                </a:solidFill>
                <a:latin typeface="+mn-lt"/>
                <a:ea typeface="+mn-ea"/>
                <a:cs typeface="+mn-cs"/>
              </a:rPr>
              <a:t>eXtensible</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Markup</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Language</a:t>
            </a:r>
            <a:r>
              <a:rPr lang="es-CO" sz="1200" kern="1200" dirty="0" smtClean="0">
                <a:solidFill>
                  <a:schemeClr val="tx1"/>
                </a:solidFill>
                <a:latin typeface="+mn-lt"/>
                <a:ea typeface="+mn-ea"/>
                <a:cs typeface="+mn-cs"/>
              </a:rPr>
              <a:t>) o el SOAP (Simple </a:t>
            </a:r>
            <a:r>
              <a:rPr lang="es-CO" sz="1200" kern="1200" dirty="0" err="1" smtClean="0">
                <a:solidFill>
                  <a:schemeClr val="tx1"/>
                </a:solidFill>
                <a:latin typeface="+mn-lt"/>
                <a:ea typeface="+mn-ea"/>
                <a:cs typeface="+mn-cs"/>
              </a:rPr>
              <a:t>Object</a:t>
            </a:r>
            <a:r>
              <a:rPr lang="es-CO" sz="1200" kern="1200" dirty="0" smtClean="0">
                <a:solidFill>
                  <a:schemeClr val="tx1"/>
                </a:solidFill>
                <a:latin typeface="+mn-lt"/>
                <a:ea typeface="+mn-ea"/>
                <a:cs typeface="+mn-cs"/>
              </a:rPr>
              <a:t> Access </a:t>
            </a:r>
            <a:r>
              <a:rPr lang="es-CO" sz="1200" kern="1200" dirty="0" err="1" smtClean="0">
                <a:solidFill>
                  <a:schemeClr val="tx1"/>
                </a:solidFill>
                <a:latin typeface="+mn-lt"/>
                <a:ea typeface="+mn-ea"/>
                <a:cs typeface="+mn-cs"/>
              </a:rPr>
              <a:t>Protocol</a:t>
            </a:r>
            <a:r>
              <a:rPr lang="es-CO" sz="1200" kern="1200" dirty="0" smtClean="0">
                <a:solidFill>
                  <a:schemeClr val="tx1"/>
                </a:solidFill>
                <a:latin typeface="+mn-lt"/>
                <a:ea typeface="+mn-ea"/>
                <a:cs typeface="+mn-cs"/>
              </a:rPr>
              <a:t>).</a:t>
            </a: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El lenguaje de programación C# original se estandarizó a través de la </a:t>
            </a:r>
            <a:r>
              <a:rPr lang="es-CO" sz="1200" kern="1200" dirty="0" err="1" smtClean="0">
                <a:solidFill>
                  <a:schemeClr val="tx1"/>
                </a:solidFill>
                <a:latin typeface="+mn-lt"/>
                <a:ea typeface="+mn-ea"/>
                <a:cs typeface="+mn-cs"/>
              </a:rPr>
              <a:t>Ecma</a:t>
            </a:r>
            <a:r>
              <a:rPr lang="es-CO" sz="1200" kern="1200" dirty="0" smtClean="0">
                <a:solidFill>
                  <a:schemeClr val="tx1"/>
                </a:solidFill>
                <a:latin typeface="+mn-lt"/>
                <a:ea typeface="+mn-ea"/>
                <a:cs typeface="+mn-cs"/>
              </a:rPr>
              <a:t> International (www.ecma-international.org) en Diciembre del 2002 como Estándar ECMA-334: Especificación del Lenguaje C# (Ubicado en </a:t>
            </a:r>
            <a:r>
              <a:rPr lang="es-CO" sz="1200" u="sng" kern="1200" dirty="0" smtClean="0">
                <a:solidFill>
                  <a:schemeClr val="tx1"/>
                </a:solidFill>
                <a:latin typeface="+mn-lt"/>
                <a:ea typeface="+mn-ea"/>
                <a:cs typeface="+mn-cs"/>
                <a:hlinkClick r:id="rId3"/>
              </a:rPr>
              <a:t>www.ecma-international.org/publications/standards/Ecma-334.htm</a:t>
            </a:r>
            <a:r>
              <a:rPr lang="es-CO" sz="1200" kern="1200" dirty="0" smtClean="0">
                <a:solidFill>
                  <a:schemeClr val="tx1"/>
                </a:solidFill>
                <a:latin typeface="+mn-lt"/>
                <a:ea typeface="+mn-ea"/>
                <a:cs typeface="+mn-cs"/>
              </a:rPr>
              <a:t>). Desde entonces, Microsoft propuso varias extensiones del lenguaje que se han adoptado como parte del estándar </a:t>
            </a:r>
            <a:r>
              <a:rPr lang="es-CO" sz="1200" kern="1200" dirty="0" err="1" smtClean="0">
                <a:solidFill>
                  <a:schemeClr val="tx1"/>
                </a:solidFill>
                <a:latin typeface="+mn-lt"/>
                <a:ea typeface="+mn-ea"/>
                <a:cs typeface="+mn-cs"/>
              </a:rPr>
              <a:t>Ecma</a:t>
            </a:r>
            <a:r>
              <a:rPr lang="es-CO" sz="1200" kern="1200" dirty="0" smtClean="0">
                <a:solidFill>
                  <a:schemeClr val="tx1"/>
                </a:solidFill>
                <a:latin typeface="+mn-lt"/>
                <a:ea typeface="+mn-ea"/>
                <a:cs typeface="+mn-cs"/>
              </a:rPr>
              <a:t> C# revisado. Microsoft hace referencia al lenguaje C# completo (incluyendo las extensiones adoptadas) como </a:t>
            </a:r>
            <a:r>
              <a:rPr lang="es-CO" sz="1200" b="1" kern="1200" dirty="0" smtClean="0">
                <a:solidFill>
                  <a:schemeClr val="tx1"/>
                </a:solidFill>
                <a:latin typeface="+mn-lt"/>
                <a:ea typeface="+mn-ea"/>
                <a:cs typeface="+mn-cs"/>
              </a:rPr>
              <a:t>C# 2.0</a:t>
            </a:r>
            <a:r>
              <a:rPr lang="es-CO" sz="1200" kern="1200" dirty="0" smtClean="0">
                <a:solidFill>
                  <a:schemeClr val="tx1"/>
                </a:solidFill>
                <a:latin typeface="+mn-lt"/>
                <a:ea typeface="+mn-ea"/>
                <a:cs typeface="+mn-cs"/>
              </a:rPr>
              <a:t>.</a:t>
            </a:r>
          </a:p>
          <a:p>
            <a:r>
              <a:rPr lang="es-CO" sz="1200" kern="1200" dirty="0" smtClean="0">
                <a:solidFill>
                  <a:schemeClr val="tx1"/>
                </a:solidFill>
                <a:latin typeface="+mn-lt"/>
                <a:ea typeface="+mn-ea"/>
                <a:cs typeface="+mn-cs"/>
              </a:rPr>
              <a:t> </a:t>
            </a:r>
          </a:p>
          <a:p>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6</a:t>
            </a:fld>
            <a:endParaRPr lang="es-CO"/>
          </a:p>
        </p:txBody>
      </p:sp>
    </p:spTree>
    <p:extLst>
      <p:ext uri="{BB962C8B-B14F-4D97-AF65-F5344CB8AC3E}">
        <p14:creationId xmlns:p14="http://schemas.microsoft.com/office/powerpoint/2010/main" val="22163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Pero el plano de una casa no es una casa ni sirve para vivir, y la partitura de una sinfonía no es música ni se puede escuchar y la receta de las galletas no sabe ni huele a galletas. Mas sin embargo, muchos músicos pueden ejecutar la misma partitura, que aunque suene un poco diferente sigue siendo la misma canción, de la receta se pueden cocinar muchas galletas así difieran en forma o sabor pero siguen siendo galletas, y del plano se pueden construir casas iguales sin importar quien las edifique.</a:t>
            </a:r>
          </a:p>
          <a:p>
            <a:endParaRPr lang="es-CO" dirty="0" smtClean="0"/>
          </a:p>
          <a:p>
            <a:r>
              <a:rPr lang="es-CO" dirty="0" smtClean="0"/>
              <a:t>Bueno casi siempre, todo depende de quien implemente</a:t>
            </a:r>
            <a:r>
              <a:rPr lang="es-CO" baseline="0" dirty="0" smtClean="0"/>
              <a:t> la clase.</a:t>
            </a:r>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13</a:t>
            </a:fld>
            <a:endParaRPr lang="es-CO"/>
          </a:p>
        </p:txBody>
      </p:sp>
    </p:spTree>
    <p:extLst>
      <p:ext uri="{BB962C8B-B14F-4D97-AF65-F5344CB8AC3E}">
        <p14:creationId xmlns:p14="http://schemas.microsoft.com/office/powerpoint/2010/main" val="221119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14</a:t>
            </a:fld>
            <a:endParaRPr lang="es-CO"/>
          </a:p>
        </p:txBody>
      </p:sp>
    </p:spTree>
    <p:extLst>
      <p:ext uri="{BB962C8B-B14F-4D97-AF65-F5344CB8AC3E}">
        <p14:creationId xmlns:p14="http://schemas.microsoft.com/office/powerpoint/2010/main" val="2759992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b="0" dirty="0" smtClean="0"/>
              <a:t>Explicar</a:t>
            </a:r>
            <a:r>
              <a:rPr lang="es-CO" b="0" baseline="0" dirty="0" smtClean="0"/>
              <a:t> Los Diferentes tipos de notaciones.</a:t>
            </a:r>
          </a:p>
          <a:p>
            <a:r>
              <a:rPr lang="es-CO" b="0" baseline="0" dirty="0" smtClean="0"/>
              <a:t>Realizar el Ejercicio de la clase </a:t>
            </a:r>
            <a:r>
              <a:rPr lang="es-CO" b="1" baseline="0" dirty="0" err="1" smtClean="0"/>
              <a:t>Person</a:t>
            </a:r>
            <a:r>
              <a:rPr lang="es-CO" b="0" baseline="0" dirty="0" smtClean="0"/>
              <a:t>, definiendo solo los campos y atributos y el definir el Constructor por defecto y Constructor con parámetros.</a:t>
            </a:r>
          </a:p>
          <a:p>
            <a:endParaRPr lang="es-CO" b="1"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20</a:t>
            </a:fld>
            <a:endParaRPr lang="es-CO"/>
          </a:p>
        </p:txBody>
      </p:sp>
    </p:spTree>
    <p:extLst>
      <p:ext uri="{BB962C8B-B14F-4D97-AF65-F5344CB8AC3E}">
        <p14:creationId xmlns:p14="http://schemas.microsoft.com/office/powerpoint/2010/main" val="399721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smtClean="0"/>
              <a:t>Plantear ejercicio de clase Triangulo</a:t>
            </a:r>
            <a:r>
              <a:rPr lang="es-CO" baseline="0" dirty="0" smtClean="0"/>
              <a:t> y poner la hipotenusa como solo lectura y calcular dentro de la propiedad y encapsular el método perímetro.</a:t>
            </a:r>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22</a:t>
            </a:fld>
            <a:endParaRPr lang="es-CO"/>
          </a:p>
        </p:txBody>
      </p:sp>
    </p:spTree>
    <p:extLst>
      <p:ext uri="{BB962C8B-B14F-4D97-AF65-F5344CB8AC3E}">
        <p14:creationId xmlns:p14="http://schemas.microsoft.com/office/powerpoint/2010/main" val="5654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smtClean="0"/>
              <a:t>Poner la clase amigo que herede de persona y adicionar el apodo, además</a:t>
            </a:r>
            <a:r>
              <a:rPr lang="es-CO" baseline="0" dirty="0" smtClean="0"/>
              <a:t> de utilizar el </a:t>
            </a:r>
            <a:r>
              <a:rPr lang="es-CO" baseline="0" dirty="0" err="1" smtClean="0"/>
              <a:t>this</a:t>
            </a:r>
            <a:r>
              <a:rPr lang="es-CO" baseline="0" dirty="0" smtClean="0"/>
              <a:t> para inicializar y en el constructor con parámetros incluir el base</a:t>
            </a:r>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24</a:t>
            </a:fld>
            <a:endParaRPr lang="es-CO"/>
          </a:p>
        </p:txBody>
      </p:sp>
    </p:spTree>
    <p:extLst>
      <p:ext uri="{BB962C8B-B14F-4D97-AF65-F5344CB8AC3E}">
        <p14:creationId xmlns:p14="http://schemas.microsoft.com/office/powerpoint/2010/main" val="1466722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25</a:t>
            </a:fld>
            <a:endParaRPr lang="es-CO"/>
          </a:p>
        </p:txBody>
      </p:sp>
    </p:spTree>
    <p:extLst>
      <p:ext uri="{BB962C8B-B14F-4D97-AF65-F5344CB8AC3E}">
        <p14:creationId xmlns:p14="http://schemas.microsoft.com/office/powerpoint/2010/main" val="4241112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EE425855-FD75-467C-BECD-0927F9A0E82A}" type="datetimeFigureOut">
              <a:rPr lang="es-CO" smtClean="0"/>
              <a:pPr/>
              <a:t>26/04/2022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5D669A4-F8EA-4CFD-8D90-0DDD4F3E3638}" type="slidenum">
              <a:rPr lang="es-CO" smtClean="0"/>
              <a:pPr/>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EE425855-FD75-467C-BECD-0927F9A0E82A}" type="datetimeFigureOut">
              <a:rPr lang="es-CO" smtClean="0"/>
              <a:pPr/>
              <a:t>26/04/2022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5D669A4-F8EA-4CFD-8D90-0DDD4F3E3638}" type="slidenum">
              <a:rPr lang="es-CO" smtClean="0"/>
              <a:pPr/>
              <a:t>‹#›</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EE425855-FD75-467C-BECD-0927F9A0E82A}" type="datetimeFigureOut">
              <a:rPr lang="es-CO" smtClean="0"/>
              <a:pPr/>
              <a:t>26/04/2022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5D669A4-F8EA-4CFD-8D90-0DDD4F3E3638}" type="slidenum">
              <a:rPr lang="es-CO" smtClean="0"/>
              <a:pPr/>
              <a:t>‹#›</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EE425855-FD75-467C-BECD-0927F9A0E82A}" type="datetimeFigureOut">
              <a:rPr lang="es-CO" smtClean="0"/>
              <a:pPr/>
              <a:t>26/04/2022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5D669A4-F8EA-4CFD-8D90-0DDD4F3E3638}" type="slidenum">
              <a:rPr lang="es-CO" smtClean="0"/>
              <a:pPr/>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EE425855-FD75-467C-BECD-0927F9A0E82A}" type="datetimeFigureOut">
              <a:rPr lang="es-CO" smtClean="0"/>
              <a:pPr/>
              <a:t>26/04/2022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5D669A4-F8EA-4CFD-8D90-0DDD4F3E3638}" type="slidenum">
              <a:rPr lang="es-CO" smtClean="0"/>
              <a:pPr/>
              <a:t>‹#›</a:t>
            </a:fld>
            <a:endParaRPr lang="es-CO"/>
          </a:p>
        </p:txBody>
      </p:sp>
      <p:pic>
        <p:nvPicPr>
          <p:cNvPr id="8" name="Picture 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ítulo y Contenido">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9552" y="1052736"/>
            <a:ext cx="8363938" cy="1742015"/>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itle 2"/>
          <p:cNvSpPr>
            <a:spLocks noGrp="1"/>
          </p:cNvSpPr>
          <p:nvPr>
            <p:ph type="title"/>
          </p:nvPr>
        </p:nvSpPr>
        <p:spPr>
          <a:xfrm>
            <a:off x="539552" y="116632"/>
            <a:ext cx="6696744" cy="553998"/>
          </a:xfrm>
        </p:spPr>
        <p:txBody>
          <a:bodyPr/>
          <a:lstStyle>
            <a:lvl1pPr>
              <a:defRPr sz="4000">
                <a:solidFill>
                  <a:schemeClr val="bg1">
                    <a:lumMod val="50000"/>
                    <a:alpha val="99000"/>
                  </a:schemeClr>
                </a:solidFill>
              </a:defRPr>
            </a:lvl1pPr>
          </a:lstStyle>
          <a:p>
            <a:r>
              <a:rPr lang="en-US" dirty="0" smtClean="0"/>
              <a:t>Click to edit Master title style</a:t>
            </a:r>
            <a:endParaRPr lang="es-CO" dirty="0"/>
          </a:p>
        </p:txBody>
      </p:sp>
      <p:sp>
        <p:nvSpPr>
          <p:cNvPr id="26" name="Text Placeholder 25"/>
          <p:cNvSpPr>
            <a:spLocks noGrp="1"/>
          </p:cNvSpPr>
          <p:nvPr>
            <p:ph type="body" sz="quarter" idx="11" hasCustomPrompt="1"/>
          </p:nvPr>
        </p:nvSpPr>
        <p:spPr>
          <a:xfrm rot="16200000">
            <a:off x="-3119111" y="3226872"/>
            <a:ext cx="6552879" cy="332400"/>
          </a:xfrm>
        </p:spPr>
        <p:txBody>
          <a:bodyPr/>
          <a:lstStyle>
            <a:lvl1pPr marL="0" indent="0">
              <a:buNone/>
              <a:defRPr sz="2400">
                <a:solidFill>
                  <a:schemeClr val="bg1">
                    <a:alpha val="99000"/>
                  </a:schemeClr>
                </a:solidFill>
                <a:effectLst>
                  <a:outerShdw blurRad="50800" dist="38100" dir="2700000" algn="tl" rotWithShape="0">
                    <a:prstClr val="black">
                      <a:alpha val="40000"/>
                    </a:prstClr>
                  </a:outerShdw>
                </a:effectLst>
              </a:defRPr>
            </a:lvl1pPr>
          </a:lstStyle>
          <a:p>
            <a:pPr lvl="0"/>
            <a:r>
              <a:rPr lang="en-US" dirty="0" smtClean="0"/>
              <a:t>Click to edit section title</a:t>
            </a:r>
            <a:endParaRPr lang="es-CO" dirty="0"/>
          </a:p>
        </p:txBody>
      </p:sp>
    </p:spTree>
    <p:extLst>
      <p:ext uri="{BB962C8B-B14F-4D97-AF65-F5344CB8AC3E}">
        <p14:creationId xmlns:p14="http://schemas.microsoft.com/office/powerpoint/2010/main" val="3983172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smtClean="0"/>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25855-FD75-467C-BECD-0927F9A0E82A}" type="datetimeFigureOut">
              <a:rPr lang="es-CO" smtClean="0"/>
              <a:pPr/>
              <a:t>26/04/2022</a:t>
            </a:fld>
            <a:endParaRPr lang="es-C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669A4-F8EA-4CFD-8D90-0DDD4F3E3638}" type="slidenum">
              <a:rPr lang="es-CO" smtClean="0"/>
              <a:pPr/>
              <a:t>‹#›</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g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www.google.com/search?hl=en&amp;q=allinurl:docs.oracle.com+javase+docs+api+point"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www.google.com/search?hl=en&amp;q=allinurl:docs.oracle.com+javase+docs+api+poin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www.google.com/search?hl=en&amp;q=allinurl:docs.oracle.com+javase+docs+api+object" TargetMode="External"/><Relationship Id="rId4" Type="http://schemas.openxmlformats.org/officeDocument/2006/relationships/hyperlink" Target="http://www.google.com/search?hl=en&amp;q=allinurl:docs.oracle.com+javase+docs+api+rectangle"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www.google.com/search?hl=en&amp;q=allinurl:docs.oracle.com+javase+docs+api+string"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4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CO" sz="6600" dirty="0" smtClean="0"/>
              <a:t>Programación </a:t>
            </a:r>
            <a:r>
              <a:rPr lang="es-CO" sz="6600" dirty="0" smtClean="0"/>
              <a:t>Orientada a Objetos</a:t>
            </a:r>
            <a:endParaRPr lang="es-CO" sz="6600" dirty="0"/>
          </a:p>
        </p:txBody>
      </p:sp>
      <p:sp>
        <p:nvSpPr>
          <p:cNvPr id="3" name="Subtitle 2"/>
          <p:cNvSpPr>
            <a:spLocks noGrp="1"/>
          </p:cNvSpPr>
          <p:nvPr>
            <p:ph type="subTitle" idx="1"/>
          </p:nvPr>
        </p:nvSpPr>
        <p:spPr>
          <a:xfrm>
            <a:off x="683568" y="3886200"/>
            <a:ext cx="7774632" cy="622920"/>
          </a:xfrm>
        </p:spPr>
        <p:txBody>
          <a:bodyPr/>
          <a:lstStyle/>
          <a:p>
            <a:r>
              <a:rPr lang="es-CO" dirty="0" smtClean="0"/>
              <a:t> </a:t>
            </a:r>
            <a:r>
              <a:rPr lang="es-CO" dirty="0" smtClean="0"/>
              <a:t>(</a:t>
            </a:r>
            <a:r>
              <a:rPr lang="es-CO" dirty="0" smtClean="0"/>
              <a:t>OOP) </a:t>
            </a:r>
            <a:r>
              <a:rPr lang="es-CO" dirty="0" err="1" smtClean="0"/>
              <a:t>Object</a:t>
            </a:r>
            <a:r>
              <a:rPr lang="es-CO" dirty="0" smtClean="0"/>
              <a:t> </a:t>
            </a:r>
            <a:r>
              <a:rPr lang="es-CO" dirty="0" err="1" smtClean="0"/>
              <a:t>Oriented</a:t>
            </a:r>
            <a:r>
              <a:rPr lang="es-CO" dirty="0" smtClean="0"/>
              <a:t> </a:t>
            </a:r>
            <a:r>
              <a:rPr lang="es-CO" dirty="0" err="1" smtClean="0"/>
              <a:t>Programming</a:t>
            </a:r>
            <a:endParaRPr lang="es-CO" dirty="0"/>
          </a:p>
        </p:txBody>
      </p:sp>
      <p:sp>
        <p:nvSpPr>
          <p:cNvPr id="4" name="TextBox 3"/>
          <p:cNvSpPr txBox="1"/>
          <p:nvPr/>
        </p:nvSpPr>
        <p:spPr>
          <a:xfrm>
            <a:off x="0" y="5949280"/>
            <a:ext cx="2425729" cy="369332"/>
          </a:xfrm>
          <a:prstGeom prst="rect">
            <a:avLst/>
          </a:prstGeom>
          <a:noFill/>
        </p:spPr>
        <p:txBody>
          <a:bodyPr wrap="none" rtlCol="0">
            <a:spAutoFit/>
          </a:bodyPr>
          <a:lstStyle/>
          <a:p>
            <a:r>
              <a:rPr lang="es-CO" dirty="0" smtClean="0"/>
              <a:t>Julio Cesar Robles Uribe</a:t>
            </a:r>
            <a:endParaRPr lang="es-CO" dirty="0"/>
          </a:p>
        </p:txBody>
      </p:sp>
      <p:sp>
        <p:nvSpPr>
          <p:cNvPr id="5" name="TextBox 4"/>
          <p:cNvSpPr txBox="1"/>
          <p:nvPr/>
        </p:nvSpPr>
        <p:spPr>
          <a:xfrm>
            <a:off x="0" y="6237312"/>
            <a:ext cx="2001189" cy="307777"/>
          </a:xfrm>
          <a:prstGeom prst="rect">
            <a:avLst/>
          </a:prstGeom>
          <a:noFill/>
        </p:spPr>
        <p:txBody>
          <a:bodyPr wrap="none" rtlCol="0">
            <a:spAutoFit/>
          </a:bodyPr>
          <a:lstStyle/>
          <a:p>
            <a:r>
              <a:rPr lang="es-CO" sz="1400" dirty="0" smtClean="0">
                <a:solidFill>
                  <a:srgbClr val="0070C0"/>
                </a:solidFill>
              </a:rPr>
              <a:t>Arquitecto de Soluciones</a:t>
            </a:r>
            <a:endParaRPr lang="es-CO" sz="1400" dirty="0">
              <a:solidFill>
                <a:srgbClr val="0070C0"/>
              </a:solidFill>
            </a:endParaRPr>
          </a:p>
        </p:txBody>
      </p:sp>
      <p:pic>
        <p:nvPicPr>
          <p:cNvPr id="7" name="Picture 6" descr="Objetos.png"/>
          <p:cNvPicPr>
            <a:picLocks noChangeAspect="1"/>
          </p:cNvPicPr>
          <p:nvPr/>
        </p:nvPicPr>
        <p:blipFill>
          <a:blip r:embed="rId2" cstate="print">
            <a:clrChange>
              <a:clrFrom>
                <a:srgbClr val="FFFFFF"/>
              </a:clrFrom>
              <a:clrTo>
                <a:srgbClr val="FFFFFF">
                  <a:alpha val="0"/>
                </a:srgbClr>
              </a:clrTo>
            </a:clrChange>
          </a:blip>
          <a:stretch>
            <a:fillRect/>
          </a:stretch>
        </p:blipFill>
        <p:spPr>
          <a:xfrm>
            <a:off x="6660232" y="4149080"/>
            <a:ext cx="1876687" cy="25054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Clases</a:t>
            </a:r>
            <a:endParaRPr lang="es-CO" dirty="0"/>
          </a:p>
        </p:txBody>
      </p:sp>
      <p:sp>
        <p:nvSpPr>
          <p:cNvPr id="3" name="Content Placeholder 2"/>
          <p:cNvSpPr>
            <a:spLocks noGrp="1"/>
          </p:cNvSpPr>
          <p:nvPr>
            <p:ph idx="1"/>
          </p:nvPr>
        </p:nvSpPr>
        <p:spPr/>
        <p:txBody>
          <a:bodyPr/>
          <a:lstStyle/>
          <a:p>
            <a:r>
              <a:rPr lang="es-CO" dirty="0" smtClean="0"/>
              <a:t>Pensemos en una clase como en el plano de una casa.</a:t>
            </a:r>
          </a:p>
          <a:p>
            <a:endParaRPr lang="es-CO" dirty="0"/>
          </a:p>
        </p:txBody>
      </p:sp>
      <p:pic>
        <p:nvPicPr>
          <p:cNvPr id="4" name="Picture 3" descr="Blue Print.jpg"/>
          <p:cNvPicPr>
            <a:picLocks noChangeAspect="1"/>
          </p:cNvPicPr>
          <p:nvPr/>
        </p:nvPicPr>
        <p:blipFill>
          <a:blip r:embed="rId2" cstate="print"/>
          <a:stretch>
            <a:fillRect/>
          </a:stretch>
        </p:blipFill>
        <p:spPr>
          <a:xfrm>
            <a:off x="1691680" y="2420888"/>
            <a:ext cx="6123454" cy="406869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Clases</a:t>
            </a:r>
            <a:endParaRPr lang="es-CO" dirty="0"/>
          </a:p>
        </p:txBody>
      </p:sp>
      <p:sp>
        <p:nvSpPr>
          <p:cNvPr id="3" name="Content Placeholder 2"/>
          <p:cNvSpPr>
            <a:spLocks noGrp="1"/>
          </p:cNvSpPr>
          <p:nvPr>
            <p:ph idx="1"/>
          </p:nvPr>
        </p:nvSpPr>
        <p:spPr/>
        <p:txBody>
          <a:bodyPr/>
          <a:lstStyle/>
          <a:p>
            <a:r>
              <a:rPr lang="es-CO" dirty="0" smtClean="0"/>
              <a:t>O como una partitura de una sinfonía.</a:t>
            </a:r>
          </a:p>
          <a:p>
            <a:endParaRPr lang="es-CO" dirty="0"/>
          </a:p>
        </p:txBody>
      </p:sp>
      <p:pic>
        <p:nvPicPr>
          <p:cNvPr id="4" name="Picture 3" descr="partitura-jazz.jpg"/>
          <p:cNvPicPr>
            <a:picLocks noChangeAspect="1"/>
          </p:cNvPicPr>
          <p:nvPr/>
        </p:nvPicPr>
        <p:blipFill>
          <a:blip r:embed="rId2" cstate="print"/>
          <a:stretch>
            <a:fillRect/>
          </a:stretch>
        </p:blipFill>
        <p:spPr>
          <a:xfrm>
            <a:off x="1398494" y="1669262"/>
            <a:ext cx="7288306" cy="518873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Clases</a:t>
            </a:r>
            <a:endParaRPr lang="es-CO" dirty="0"/>
          </a:p>
        </p:txBody>
      </p:sp>
      <p:sp>
        <p:nvSpPr>
          <p:cNvPr id="3" name="Content Placeholder 2"/>
          <p:cNvSpPr>
            <a:spLocks noGrp="1"/>
          </p:cNvSpPr>
          <p:nvPr>
            <p:ph idx="1"/>
          </p:nvPr>
        </p:nvSpPr>
        <p:spPr/>
        <p:txBody>
          <a:bodyPr/>
          <a:lstStyle/>
          <a:p>
            <a:r>
              <a:rPr lang="es-CO" dirty="0" smtClean="0"/>
              <a:t>O como en la receta para unas galletas.</a:t>
            </a:r>
          </a:p>
          <a:p>
            <a:endParaRPr lang="es-CO" dirty="0"/>
          </a:p>
        </p:txBody>
      </p:sp>
      <p:pic>
        <p:nvPicPr>
          <p:cNvPr id="4" name="Picture 3" descr="2008-06-16-oatmealbutterscotch.jpg"/>
          <p:cNvPicPr>
            <a:picLocks noChangeAspect="1"/>
          </p:cNvPicPr>
          <p:nvPr/>
        </p:nvPicPr>
        <p:blipFill>
          <a:blip r:embed="rId2" cstate="print"/>
          <a:stretch>
            <a:fillRect/>
          </a:stretch>
        </p:blipFill>
        <p:spPr>
          <a:xfrm>
            <a:off x="827584" y="1844824"/>
            <a:ext cx="7761148" cy="476025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Clases</a:t>
            </a:r>
            <a:endParaRPr lang="es-CO" dirty="0"/>
          </a:p>
        </p:txBody>
      </p:sp>
      <p:pic>
        <p:nvPicPr>
          <p:cNvPr id="4" name="Content Placeholder 3" descr="house-blueprint-500.jpg"/>
          <p:cNvPicPr>
            <a:picLocks noGrp="1" noChangeAspect="1"/>
          </p:cNvPicPr>
          <p:nvPr>
            <p:ph idx="1"/>
          </p:nvPr>
        </p:nvPicPr>
        <p:blipFill>
          <a:blip r:embed="rId3" cstate="print"/>
          <a:stretch>
            <a:fillRect/>
          </a:stretch>
        </p:blipFill>
        <p:spPr>
          <a:xfrm>
            <a:off x="745189" y="1203339"/>
            <a:ext cx="7748417" cy="4819137"/>
          </a:xfrm>
        </p:spPr>
      </p:pic>
      <p:pic>
        <p:nvPicPr>
          <p:cNvPr id="5" name="Picture 7" descr="a restaurant[1]"/>
          <p:cNvPicPr>
            <a:picLocks noChangeAspect="1" noChangeArrowheads="1"/>
          </p:cNvPicPr>
          <p:nvPr/>
        </p:nvPicPr>
        <p:blipFill>
          <a:blip r:embed="rId4" cstate="print"/>
          <a:srcRect/>
          <a:stretch>
            <a:fillRect/>
          </a:stretch>
        </p:blipFill>
        <p:spPr bwMode="auto">
          <a:xfrm>
            <a:off x="611560" y="1196752"/>
            <a:ext cx="7987553" cy="497364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Clases</a:t>
            </a:r>
            <a:endParaRPr lang="es-CO" dirty="0"/>
          </a:p>
        </p:txBody>
      </p:sp>
      <p:sp>
        <p:nvSpPr>
          <p:cNvPr id="3" name="Content Placeholder 2"/>
          <p:cNvSpPr>
            <a:spLocks noGrp="1"/>
          </p:cNvSpPr>
          <p:nvPr>
            <p:ph idx="1"/>
          </p:nvPr>
        </p:nvSpPr>
        <p:spPr/>
        <p:txBody>
          <a:bodyPr/>
          <a:lstStyle/>
          <a:p>
            <a:r>
              <a:rPr lang="es-CO" dirty="0" smtClean="0"/>
              <a:t>En el mundo real tenemos la clase </a:t>
            </a:r>
            <a:r>
              <a:rPr lang="es-CO" b="1" dirty="0" smtClean="0">
                <a:solidFill>
                  <a:srgbClr val="0070C0"/>
                </a:solidFill>
              </a:rPr>
              <a:t>Perro</a:t>
            </a:r>
            <a:r>
              <a:rPr lang="es-CO" dirty="0" smtClean="0"/>
              <a:t> pero podemos tener múltiples instancias u objetos de esta clase.</a:t>
            </a:r>
            <a:endParaRPr lang="es-CO" dirty="0"/>
          </a:p>
        </p:txBody>
      </p:sp>
      <p:sp>
        <p:nvSpPr>
          <p:cNvPr id="4" name="TextBox 3"/>
          <p:cNvSpPr txBox="1"/>
          <p:nvPr/>
        </p:nvSpPr>
        <p:spPr>
          <a:xfrm>
            <a:off x="3707904" y="3789040"/>
            <a:ext cx="1455911" cy="769441"/>
          </a:xfrm>
          <a:prstGeom prst="rect">
            <a:avLst/>
          </a:prstGeom>
          <a:noFill/>
        </p:spPr>
        <p:txBody>
          <a:bodyPr wrap="none" rtlCol="0">
            <a:spAutoFit/>
          </a:bodyPr>
          <a:lstStyle/>
          <a:p>
            <a:r>
              <a:rPr lang="es-CO" sz="4400" b="1" dirty="0" smtClean="0">
                <a:solidFill>
                  <a:srgbClr val="0070C0"/>
                </a:solidFill>
                <a:effectLst>
                  <a:outerShdw blurRad="38100" dist="38100" dir="2700000" algn="tl">
                    <a:srgbClr val="000000">
                      <a:alpha val="43137"/>
                    </a:srgbClr>
                  </a:outerShdw>
                </a:effectLst>
              </a:rPr>
              <a:t>Perro</a:t>
            </a:r>
            <a:endParaRPr lang="es-CO" sz="4400" b="1" dirty="0">
              <a:solidFill>
                <a:srgbClr val="0070C0"/>
              </a:solidFill>
              <a:effectLst>
                <a:outerShdw blurRad="38100" dist="38100" dir="2700000" algn="tl">
                  <a:srgbClr val="000000">
                    <a:alpha val="43137"/>
                  </a:srgbClr>
                </a:outerShdw>
              </a:effectLst>
            </a:endParaRPr>
          </a:p>
        </p:txBody>
      </p:sp>
      <p:pic>
        <p:nvPicPr>
          <p:cNvPr id="5" name="Picture 4" descr="Perro1.jpg"/>
          <p:cNvPicPr>
            <a:picLocks noChangeAspect="1"/>
          </p:cNvPicPr>
          <p:nvPr/>
        </p:nvPicPr>
        <p:blipFill>
          <a:blip r:embed="rId3" cstate="print"/>
          <a:stretch>
            <a:fillRect/>
          </a:stretch>
        </p:blipFill>
        <p:spPr>
          <a:xfrm>
            <a:off x="931115" y="4869160"/>
            <a:ext cx="1336629" cy="1441827"/>
          </a:xfrm>
          <a:prstGeom prst="rect">
            <a:avLst/>
          </a:prstGeom>
        </p:spPr>
      </p:pic>
      <p:pic>
        <p:nvPicPr>
          <p:cNvPr id="6" name="Picture 5" descr="Perro2.jpg"/>
          <p:cNvPicPr>
            <a:picLocks noChangeAspect="1"/>
          </p:cNvPicPr>
          <p:nvPr/>
        </p:nvPicPr>
        <p:blipFill>
          <a:blip r:embed="rId4" cstate="print"/>
          <a:stretch>
            <a:fillRect/>
          </a:stretch>
        </p:blipFill>
        <p:spPr>
          <a:xfrm>
            <a:off x="5940152" y="2996952"/>
            <a:ext cx="1591756" cy="1512168"/>
          </a:xfrm>
          <a:prstGeom prst="rect">
            <a:avLst/>
          </a:prstGeom>
        </p:spPr>
      </p:pic>
      <p:pic>
        <p:nvPicPr>
          <p:cNvPr id="7" name="Picture 6" descr="Perro3.jpg"/>
          <p:cNvPicPr>
            <a:picLocks noChangeAspect="1"/>
          </p:cNvPicPr>
          <p:nvPr/>
        </p:nvPicPr>
        <p:blipFill>
          <a:blip r:embed="rId5" cstate="print"/>
          <a:stretch>
            <a:fillRect/>
          </a:stretch>
        </p:blipFill>
        <p:spPr>
          <a:xfrm>
            <a:off x="6228184" y="4869160"/>
            <a:ext cx="1584176" cy="1375969"/>
          </a:xfrm>
          <a:prstGeom prst="rect">
            <a:avLst/>
          </a:prstGeom>
        </p:spPr>
      </p:pic>
      <p:pic>
        <p:nvPicPr>
          <p:cNvPr id="8" name="Picture 7" descr="Perro4.jpg"/>
          <p:cNvPicPr>
            <a:picLocks noChangeAspect="1"/>
          </p:cNvPicPr>
          <p:nvPr/>
        </p:nvPicPr>
        <p:blipFill>
          <a:blip r:embed="rId6" cstate="print"/>
          <a:stretch>
            <a:fillRect/>
          </a:stretch>
        </p:blipFill>
        <p:spPr>
          <a:xfrm>
            <a:off x="971600" y="2852936"/>
            <a:ext cx="1656184" cy="1656184"/>
          </a:xfrm>
          <a:prstGeom prst="rect">
            <a:avLst/>
          </a:prstGeom>
        </p:spPr>
      </p:pic>
      <p:pic>
        <p:nvPicPr>
          <p:cNvPr id="9" name="Picture 8" descr="Perro5.jpg"/>
          <p:cNvPicPr>
            <a:picLocks noChangeAspect="1"/>
          </p:cNvPicPr>
          <p:nvPr/>
        </p:nvPicPr>
        <p:blipFill>
          <a:blip r:embed="rId7" cstate="print"/>
          <a:stretch>
            <a:fillRect/>
          </a:stretch>
        </p:blipFill>
        <p:spPr>
          <a:xfrm>
            <a:off x="3491880" y="4869160"/>
            <a:ext cx="2016224" cy="151216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Objetos</a:t>
            </a:r>
            <a:endParaRPr lang="es-CO" dirty="0"/>
          </a:p>
        </p:txBody>
      </p:sp>
      <p:sp>
        <p:nvSpPr>
          <p:cNvPr id="3" name="Content Placeholder 2"/>
          <p:cNvSpPr>
            <a:spLocks noGrp="1"/>
          </p:cNvSpPr>
          <p:nvPr>
            <p:ph idx="1"/>
          </p:nvPr>
        </p:nvSpPr>
        <p:spPr>
          <a:xfrm>
            <a:off x="467544" y="1196753"/>
            <a:ext cx="8229600" cy="2592287"/>
          </a:xfrm>
        </p:spPr>
        <p:txBody>
          <a:bodyPr>
            <a:normAutofit fontScale="92500" lnSpcReduction="20000"/>
          </a:bodyPr>
          <a:lstStyle/>
          <a:p>
            <a:r>
              <a:rPr lang="es-CO" dirty="0" smtClean="0"/>
              <a:t>El objeto es </a:t>
            </a:r>
            <a:r>
              <a:rPr lang="es-CO" b="1" dirty="0" smtClean="0">
                <a:solidFill>
                  <a:srgbClr val="00B050"/>
                </a:solidFill>
              </a:rPr>
              <a:t>la instancia real </a:t>
            </a:r>
            <a:r>
              <a:rPr lang="es-CO" dirty="0" smtClean="0"/>
              <a:t>de la </a:t>
            </a:r>
            <a:r>
              <a:rPr lang="es-CO" b="1" dirty="0" smtClean="0">
                <a:solidFill>
                  <a:srgbClr val="7030A0"/>
                </a:solidFill>
              </a:rPr>
              <a:t>Clase</a:t>
            </a:r>
            <a:r>
              <a:rPr lang="es-CO" dirty="0" smtClean="0"/>
              <a:t>, en la cual toman importancia las características y Métodos de la clase.</a:t>
            </a:r>
          </a:p>
          <a:p>
            <a:r>
              <a:rPr lang="es-CO" dirty="0" smtClean="0"/>
              <a:t>Un objeto </a:t>
            </a:r>
            <a:r>
              <a:rPr lang="es-CO" b="1" dirty="0" smtClean="0">
                <a:solidFill>
                  <a:srgbClr val="FF0000"/>
                </a:solidFill>
              </a:rPr>
              <a:t>no es un dato simple</a:t>
            </a:r>
            <a:r>
              <a:rPr lang="es-CO" dirty="0" smtClean="0"/>
              <a:t>, sino que puede contener en su interior cierto número de </a:t>
            </a:r>
            <a:r>
              <a:rPr lang="es-CO" b="1" dirty="0" smtClean="0">
                <a:solidFill>
                  <a:srgbClr val="00B050"/>
                </a:solidFill>
              </a:rPr>
              <a:t>atributos</a:t>
            </a:r>
            <a:r>
              <a:rPr lang="es-CO" dirty="0" smtClean="0"/>
              <a:t> bien </a:t>
            </a:r>
            <a:r>
              <a:rPr lang="es-CO" b="1" dirty="0" smtClean="0">
                <a:solidFill>
                  <a:srgbClr val="FFC000"/>
                </a:solidFill>
              </a:rPr>
              <a:t>estructurados</a:t>
            </a:r>
            <a:r>
              <a:rPr lang="es-CO" dirty="0" smtClean="0"/>
              <a:t>.</a:t>
            </a:r>
          </a:p>
          <a:p>
            <a:endParaRPr lang="es-CO" dirty="0"/>
          </a:p>
        </p:txBody>
      </p:sp>
      <p:sp>
        <p:nvSpPr>
          <p:cNvPr id="4" name="Rounded Rectangle 3"/>
          <p:cNvSpPr/>
          <p:nvPr/>
        </p:nvSpPr>
        <p:spPr>
          <a:xfrm>
            <a:off x="3442447" y="3644152"/>
            <a:ext cx="2520000" cy="1080000"/>
          </a:xfrm>
          <a:prstGeom prst="roundRect">
            <a:avLst/>
          </a:prstGeom>
          <a:solidFill>
            <a:srgbClr val="0066CC"/>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t>Objeto</a:t>
            </a:r>
            <a:endParaRPr lang="es-CO" dirty="0" smtClean="0"/>
          </a:p>
        </p:txBody>
      </p:sp>
      <p:sp>
        <p:nvSpPr>
          <p:cNvPr id="5" name="Rounded Rectangle 4"/>
          <p:cNvSpPr/>
          <p:nvPr/>
        </p:nvSpPr>
        <p:spPr>
          <a:xfrm>
            <a:off x="2164972" y="5459504"/>
            <a:ext cx="2520000" cy="1080000"/>
          </a:xfrm>
          <a:prstGeom prst="roundRect">
            <a:avLst/>
          </a:prstGeom>
          <a:solidFill>
            <a:srgbClr val="FF5050"/>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t>Propiedades</a:t>
            </a:r>
            <a:endParaRPr lang="es-CO" dirty="0" smtClean="0"/>
          </a:p>
          <a:p>
            <a:pPr algn="ctr"/>
            <a:r>
              <a:rPr lang="es-CO" sz="1200" dirty="0" smtClean="0"/>
              <a:t>Encapsulan</a:t>
            </a:r>
          </a:p>
          <a:p>
            <a:pPr algn="ctr"/>
            <a:r>
              <a:rPr lang="es-CO" sz="1200" dirty="0" smtClean="0"/>
              <a:t>Campo o Atributos</a:t>
            </a:r>
            <a:endParaRPr lang="es-CO" sz="1200" dirty="0"/>
          </a:p>
        </p:txBody>
      </p:sp>
      <p:sp>
        <p:nvSpPr>
          <p:cNvPr id="6" name="Rounded Rectangle 5"/>
          <p:cNvSpPr/>
          <p:nvPr/>
        </p:nvSpPr>
        <p:spPr>
          <a:xfrm>
            <a:off x="4733369" y="5459505"/>
            <a:ext cx="2520000" cy="1080000"/>
          </a:xfrm>
          <a:prstGeom prst="roundRect">
            <a:avLst/>
          </a:prstGeom>
          <a:solidFill>
            <a:srgbClr val="00B050"/>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t>Métodos</a:t>
            </a:r>
            <a:endParaRPr lang="es-CO" dirty="0" smtClean="0"/>
          </a:p>
          <a:p>
            <a:pPr algn="ctr"/>
            <a:r>
              <a:rPr lang="es-CO" sz="1200" dirty="0" smtClean="0"/>
              <a:t>Definen el comportamiento</a:t>
            </a:r>
          </a:p>
          <a:p>
            <a:pPr algn="ctr"/>
            <a:r>
              <a:rPr lang="es-CO" sz="1200" dirty="0" smtClean="0"/>
              <a:t>Funciones o Procedimientos</a:t>
            </a:r>
            <a:endParaRPr lang="es-CO" sz="1200" dirty="0"/>
          </a:p>
        </p:txBody>
      </p:sp>
      <p:cxnSp>
        <p:nvCxnSpPr>
          <p:cNvPr id="7" name="Elbow Connector 6"/>
          <p:cNvCxnSpPr>
            <a:stCxn id="4" idx="2"/>
            <a:endCxn id="6" idx="0"/>
          </p:cNvCxnSpPr>
          <p:nvPr/>
        </p:nvCxnSpPr>
        <p:spPr>
          <a:xfrm rot="16200000" flipH="1">
            <a:off x="4980232" y="4446367"/>
            <a:ext cx="735353" cy="1290922"/>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4" idx="2"/>
            <a:endCxn id="5" idx="0"/>
          </p:cNvCxnSpPr>
          <p:nvPr/>
        </p:nvCxnSpPr>
        <p:spPr>
          <a:xfrm rot="5400000">
            <a:off x="3696034" y="4453091"/>
            <a:ext cx="735352" cy="1277475"/>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Objetos</a:t>
            </a:r>
            <a:endParaRPr lang="es-CO" dirty="0"/>
          </a:p>
        </p:txBody>
      </p:sp>
      <p:sp>
        <p:nvSpPr>
          <p:cNvPr id="3" name="Content Placeholder 2"/>
          <p:cNvSpPr>
            <a:spLocks noGrp="1"/>
          </p:cNvSpPr>
          <p:nvPr>
            <p:ph idx="1"/>
          </p:nvPr>
        </p:nvSpPr>
        <p:spPr>
          <a:xfrm>
            <a:off x="467544" y="1196752"/>
            <a:ext cx="8229600" cy="3240360"/>
          </a:xfrm>
        </p:spPr>
        <p:txBody>
          <a:bodyPr>
            <a:normAutofit fontScale="92500"/>
          </a:bodyPr>
          <a:lstStyle/>
          <a:p>
            <a:r>
              <a:rPr lang="es-CO" b="1" dirty="0" smtClean="0"/>
              <a:t>Campos o Atributos</a:t>
            </a:r>
          </a:p>
          <a:p>
            <a:pPr lvl="1"/>
            <a:r>
              <a:rPr lang="es-CO" dirty="0" smtClean="0"/>
              <a:t>Los campos o </a:t>
            </a:r>
            <a:r>
              <a:rPr lang="es-CO" b="1" dirty="0" smtClean="0">
                <a:solidFill>
                  <a:srgbClr val="FF0000"/>
                </a:solidFill>
              </a:rPr>
              <a:t>atributos</a:t>
            </a:r>
            <a:r>
              <a:rPr lang="es-CO" dirty="0" smtClean="0"/>
              <a:t> son las </a:t>
            </a:r>
            <a:r>
              <a:rPr lang="es-CO" b="1" dirty="0" smtClean="0">
                <a:solidFill>
                  <a:srgbClr val="0070C0"/>
                </a:solidFill>
              </a:rPr>
              <a:t>partes</a:t>
            </a:r>
            <a:r>
              <a:rPr lang="es-CO" dirty="0" smtClean="0"/>
              <a:t> más </a:t>
            </a:r>
            <a:r>
              <a:rPr lang="es-CO" b="1" dirty="0" smtClean="0">
                <a:solidFill>
                  <a:srgbClr val="00B050"/>
                </a:solidFill>
              </a:rPr>
              <a:t>internas</a:t>
            </a:r>
            <a:r>
              <a:rPr lang="es-CO" dirty="0" smtClean="0"/>
              <a:t> de un objeto y no son expuestas a los demás por eso siempre se declaran </a:t>
            </a:r>
            <a:r>
              <a:rPr lang="es-CO" b="1" dirty="0" smtClean="0">
                <a:solidFill>
                  <a:srgbClr val="002060"/>
                </a:solidFill>
              </a:rPr>
              <a:t>privadas</a:t>
            </a:r>
            <a:r>
              <a:rPr lang="es-CO" dirty="0" smtClean="0"/>
              <a:t> a la </a:t>
            </a:r>
            <a:r>
              <a:rPr lang="es-CO" b="1" dirty="0" smtClean="0">
                <a:solidFill>
                  <a:srgbClr val="7030A0"/>
                </a:solidFill>
              </a:rPr>
              <a:t>clase</a:t>
            </a:r>
            <a:r>
              <a:rPr lang="es-CO" dirty="0" smtClean="0"/>
              <a:t>. </a:t>
            </a:r>
          </a:p>
          <a:p>
            <a:pPr lvl="1"/>
            <a:r>
              <a:rPr lang="es-CO" dirty="0" smtClean="0"/>
              <a:t>Son quienes definen las características principales del objeto y las que le dan la estructura principal al mismo.</a:t>
            </a:r>
          </a:p>
          <a:p>
            <a:endParaRPr lang="es-CO" dirty="0"/>
          </a:p>
        </p:txBody>
      </p:sp>
      <p:pic>
        <p:nvPicPr>
          <p:cNvPr id="4" name="Picture 3" descr="classified_icon.gif"/>
          <p:cNvPicPr>
            <a:picLocks noChangeAspect="1"/>
          </p:cNvPicPr>
          <p:nvPr/>
        </p:nvPicPr>
        <p:blipFill>
          <a:blip r:embed="rId2" cstate="print">
            <a:clrChange>
              <a:clrFrom>
                <a:srgbClr val="FFFFFF"/>
              </a:clrFrom>
              <a:clrTo>
                <a:srgbClr val="FFFFFF">
                  <a:alpha val="0"/>
                </a:srgbClr>
              </a:clrTo>
            </a:clrChange>
          </a:blip>
          <a:stretch>
            <a:fillRect/>
          </a:stretch>
        </p:blipFill>
        <p:spPr>
          <a:xfrm>
            <a:off x="6043052" y="3783946"/>
            <a:ext cx="2409825" cy="2409825"/>
          </a:xfrm>
          <a:prstGeom prst="rect">
            <a:avLst/>
          </a:prstGeom>
        </p:spPr>
      </p:pic>
      <p:pic>
        <p:nvPicPr>
          <p:cNvPr id="5" name="Picture 4" descr="Fields.png"/>
          <p:cNvPicPr>
            <a:picLocks noChangeAspect="1"/>
          </p:cNvPicPr>
          <p:nvPr/>
        </p:nvPicPr>
        <p:blipFill>
          <a:blip r:embed="rId3" cstate="print">
            <a:clrChange>
              <a:clrFrom>
                <a:srgbClr val="FFFFFF"/>
              </a:clrFrom>
              <a:clrTo>
                <a:srgbClr val="FFFFFF">
                  <a:alpha val="0"/>
                </a:srgbClr>
              </a:clrTo>
            </a:clrChange>
          </a:blip>
          <a:stretch>
            <a:fillRect/>
          </a:stretch>
        </p:blipFill>
        <p:spPr>
          <a:xfrm>
            <a:off x="2746185" y="3915781"/>
            <a:ext cx="2952381" cy="265714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Objetos</a:t>
            </a:r>
            <a:endParaRPr lang="es-CO" dirty="0"/>
          </a:p>
        </p:txBody>
      </p:sp>
      <p:sp>
        <p:nvSpPr>
          <p:cNvPr id="3" name="Content Placeholder 2"/>
          <p:cNvSpPr>
            <a:spLocks noGrp="1"/>
          </p:cNvSpPr>
          <p:nvPr>
            <p:ph idx="1"/>
          </p:nvPr>
        </p:nvSpPr>
        <p:spPr/>
        <p:txBody>
          <a:bodyPr/>
          <a:lstStyle/>
          <a:p>
            <a:r>
              <a:rPr lang="es-CO" b="1" dirty="0" smtClean="0"/>
              <a:t>Propiedades</a:t>
            </a:r>
          </a:p>
          <a:p>
            <a:pPr lvl="1"/>
            <a:r>
              <a:rPr lang="es-CO" dirty="0" smtClean="0"/>
              <a:t>Las propiedades </a:t>
            </a:r>
            <a:r>
              <a:rPr lang="es-CO" b="1" dirty="0" smtClean="0">
                <a:solidFill>
                  <a:schemeClr val="tx2"/>
                </a:solidFill>
              </a:rPr>
              <a:t>distinguen</a:t>
            </a:r>
            <a:r>
              <a:rPr lang="es-CO" dirty="0" smtClean="0"/>
              <a:t> a un </a:t>
            </a:r>
            <a:r>
              <a:rPr lang="es-CO" b="1" dirty="0" smtClean="0">
                <a:solidFill>
                  <a:srgbClr val="7030A0"/>
                </a:solidFill>
              </a:rPr>
              <a:t>objeto</a:t>
            </a:r>
            <a:r>
              <a:rPr lang="es-CO" dirty="0" smtClean="0"/>
              <a:t> de los </a:t>
            </a:r>
            <a:r>
              <a:rPr lang="es-CO" b="1" dirty="0" smtClean="0">
                <a:solidFill>
                  <a:srgbClr val="FF0000"/>
                </a:solidFill>
              </a:rPr>
              <a:t>demás</a:t>
            </a:r>
            <a:r>
              <a:rPr lang="es-CO" dirty="0" smtClean="0"/>
              <a:t> y forman parte de su misma instancia. </a:t>
            </a:r>
          </a:p>
          <a:p>
            <a:pPr lvl="1"/>
            <a:r>
              <a:rPr lang="es-CO" dirty="0" smtClean="0"/>
              <a:t>Las propiedades </a:t>
            </a:r>
            <a:r>
              <a:rPr lang="es-CO" b="1" dirty="0" smtClean="0">
                <a:solidFill>
                  <a:srgbClr val="FFC000"/>
                </a:solidFill>
              </a:rPr>
              <a:t>encapsulan</a:t>
            </a:r>
            <a:r>
              <a:rPr lang="es-CO" dirty="0" smtClean="0"/>
              <a:t> a los campos o </a:t>
            </a:r>
            <a:r>
              <a:rPr lang="es-CO" b="1" dirty="0" smtClean="0">
                <a:solidFill>
                  <a:schemeClr val="accent3">
                    <a:lumMod val="75000"/>
                  </a:schemeClr>
                </a:solidFill>
              </a:rPr>
              <a:t>atributos</a:t>
            </a:r>
            <a:r>
              <a:rPr lang="es-CO" dirty="0" smtClean="0"/>
              <a:t> y puede que internamente la lógica condicione el contenido de las mismas.</a:t>
            </a:r>
          </a:p>
          <a:p>
            <a:endParaRPr lang="es-CO" dirty="0"/>
          </a:p>
        </p:txBody>
      </p:sp>
      <p:pic>
        <p:nvPicPr>
          <p:cNvPr id="4" name="Picture 3" descr="puzzlePieceCol.JPG"/>
          <p:cNvPicPr>
            <a:picLocks noChangeAspect="1"/>
          </p:cNvPicPr>
          <p:nvPr/>
        </p:nvPicPr>
        <p:blipFill>
          <a:blip r:embed="rId2" cstate="print">
            <a:clrChange>
              <a:clrFrom>
                <a:srgbClr val="FEFEFE"/>
              </a:clrFrom>
              <a:clrTo>
                <a:srgbClr val="FEFEFE">
                  <a:alpha val="0"/>
                </a:srgbClr>
              </a:clrTo>
            </a:clrChange>
          </a:blip>
          <a:stretch>
            <a:fillRect/>
          </a:stretch>
        </p:blipFill>
        <p:spPr>
          <a:xfrm>
            <a:off x="5940152" y="3654152"/>
            <a:ext cx="3203848" cy="320384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Objetos</a:t>
            </a:r>
            <a:endParaRPr lang="es-CO" dirty="0"/>
          </a:p>
        </p:txBody>
      </p:sp>
      <p:sp>
        <p:nvSpPr>
          <p:cNvPr id="3" name="Content Placeholder 2"/>
          <p:cNvSpPr>
            <a:spLocks noGrp="1"/>
          </p:cNvSpPr>
          <p:nvPr>
            <p:ph idx="1"/>
          </p:nvPr>
        </p:nvSpPr>
        <p:spPr/>
        <p:txBody>
          <a:bodyPr/>
          <a:lstStyle/>
          <a:p>
            <a:r>
              <a:rPr lang="es-CO" b="1" dirty="0" smtClean="0"/>
              <a:t>Métodos</a:t>
            </a:r>
          </a:p>
          <a:p>
            <a:pPr lvl="1"/>
            <a:r>
              <a:rPr lang="es-CO" dirty="0" smtClean="0"/>
              <a:t>Los métodos son las </a:t>
            </a:r>
            <a:r>
              <a:rPr lang="es-CO" b="1" dirty="0" smtClean="0">
                <a:solidFill>
                  <a:schemeClr val="accent3">
                    <a:lumMod val="75000"/>
                  </a:schemeClr>
                </a:solidFill>
              </a:rPr>
              <a:t>operaciones</a:t>
            </a:r>
            <a:r>
              <a:rPr lang="es-CO" dirty="0" smtClean="0"/>
              <a:t> que pueden realizarse </a:t>
            </a:r>
            <a:r>
              <a:rPr lang="es-CO" b="1" dirty="0" smtClean="0">
                <a:solidFill>
                  <a:srgbClr val="0070C0"/>
                </a:solidFill>
              </a:rPr>
              <a:t>sobre</a:t>
            </a:r>
            <a:r>
              <a:rPr lang="es-CO" dirty="0" smtClean="0"/>
              <a:t> el </a:t>
            </a:r>
            <a:r>
              <a:rPr lang="es-CO" b="1" dirty="0" smtClean="0">
                <a:solidFill>
                  <a:srgbClr val="FFC000"/>
                </a:solidFill>
              </a:rPr>
              <a:t>objeto</a:t>
            </a:r>
            <a:r>
              <a:rPr lang="es-CO" dirty="0" smtClean="0"/>
              <a:t>, y que normalmente están definidos dentro de la clase.</a:t>
            </a:r>
          </a:p>
          <a:p>
            <a:endParaRPr lang="es-CO" dirty="0"/>
          </a:p>
        </p:txBody>
      </p:sp>
      <p:pic>
        <p:nvPicPr>
          <p:cNvPr id="4" name="Picture 3" descr="engranaje.png"/>
          <p:cNvPicPr>
            <a:picLocks noChangeAspect="1"/>
          </p:cNvPicPr>
          <p:nvPr/>
        </p:nvPicPr>
        <p:blipFill>
          <a:blip r:embed="rId2" cstate="print">
            <a:clrChange>
              <a:clrFrom>
                <a:srgbClr val="FEFEFE"/>
              </a:clrFrom>
              <a:clrTo>
                <a:srgbClr val="FEFEFE">
                  <a:alpha val="0"/>
                </a:srgbClr>
              </a:clrTo>
            </a:clrChange>
          </a:blip>
          <a:stretch>
            <a:fillRect/>
          </a:stretch>
        </p:blipFill>
        <p:spPr>
          <a:xfrm>
            <a:off x="3905904" y="3067524"/>
            <a:ext cx="5238096" cy="379047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Objetos</a:t>
            </a:r>
            <a:endParaRPr lang="es-CO" dirty="0"/>
          </a:p>
        </p:txBody>
      </p:sp>
      <p:sp>
        <p:nvSpPr>
          <p:cNvPr id="3" name="Content Placeholder 2"/>
          <p:cNvSpPr>
            <a:spLocks noGrp="1"/>
          </p:cNvSpPr>
          <p:nvPr>
            <p:ph idx="1"/>
          </p:nvPr>
        </p:nvSpPr>
        <p:spPr/>
        <p:txBody>
          <a:bodyPr/>
          <a:lstStyle/>
          <a:p>
            <a:r>
              <a:rPr lang="es-CO" b="1" dirty="0" smtClean="0"/>
              <a:t>Constructor</a:t>
            </a:r>
          </a:p>
          <a:p>
            <a:pPr lvl="1"/>
            <a:r>
              <a:rPr lang="es-CO" dirty="0" smtClean="0"/>
              <a:t>Es un método particular que permite </a:t>
            </a:r>
            <a:r>
              <a:rPr lang="es-CO" b="1" dirty="0" smtClean="0">
                <a:solidFill>
                  <a:srgbClr val="FF0000"/>
                </a:solidFill>
              </a:rPr>
              <a:t>crear</a:t>
            </a:r>
            <a:r>
              <a:rPr lang="es-CO" dirty="0" smtClean="0"/>
              <a:t> una nueva </a:t>
            </a:r>
            <a:r>
              <a:rPr lang="es-CO" b="1" dirty="0" smtClean="0">
                <a:solidFill>
                  <a:srgbClr val="0070C0"/>
                </a:solidFill>
              </a:rPr>
              <a:t>instancia</a:t>
            </a:r>
            <a:r>
              <a:rPr lang="es-CO" dirty="0" smtClean="0"/>
              <a:t> del objeto, reservándole espacio en memoria según la definición hecha en la </a:t>
            </a:r>
            <a:r>
              <a:rPr lang="es-CO" b="1" dirty="0" smtClean="0">
                <a:solidFill>
                  <a:srgbClr val="7030A0"/>
                </a:solidFill>
              </a:rPr>
              <a:t>clase</a:t>
            </a:r>
            <a:r>
              <a:rPr lang="es-CO" dirty="0" smtClean="0"/>
              <a:t>. </a:t>
            </a:r>
          </a:p>
          <a:p>
            <a:pPr lvl="1"/>
            <a:r>
              <a:rPr lang="es-CO" dirty="0" smtClean="0"/>
              <a:t>El objetivo principal del constructor es </a:t>
            </a:r>
            <a:r>
              <a:rPr lang="es-CO" b="1" dirty="0" smtClean="0">
                <a:solidFill>
                  <a:srgbClr val="0070C0"/>
                </a:solidFill>
              </a:rPr>
              <a:t>inicializar</a:t>
            </a:r>
            <a:r>
              <a:rPr lang="es-CO" dirty="0" smtClean="0"/>
              <a:t> los campos o </a:t>
            </a:r>
            <a:r>
              <a:rPr lang="es-CO" b="1" dirty="0" smtClean="0">
                <a:solidFill>
                  <a:srgbClr val="FFC000"/>
                </a:solidFill>
              </a:rPr>
              <a:t>atributos</a:t>
            </a:r>
            <a:r>
              <a:rPr lang="es-CO" dirty="0" smtClean="0"/>
              <a:t> propios de la clase, con los valores respectivos o un valor por defecto.</a:t>
            </a:r>
          </a:p>
          <a:p>
            <a:endParaRPr lang="es-CO" dirty="0"/>
          </a:p>
        </p:txBody>
      </p:sp>
      <p:pic>
        <p:nvPicPr>
          <p:cNvPr id="4" name="Picture 3" descr="Constructor.jpg"/>
          <p:cNvPicPr>
            <a:picLocks noChangeAspect="1"/>
          </p:cNvPicPr>
          <p:nvPr/>
        </p:nvPicPr>
        <p:blipFill>
          <a:blip r:embed="rId2" cstate="print">
            <a:clrChange>
              <a:clrFrom>
                <a:srgbClr val="FFFFFF"/>
              </a:clrFrom>
              <a:clrTo>
                <a:srgbClr val="FFFFFF">
                  <a:alpha val="0"/>
                </a:srgbClr>
              </a:clrTo>
            </a:clrChange>
          </a:blip>
          <a:stretch>
            <a:fillRect/>
          </a:stretch>
        </p:blipFill>
        <p:spPr>
          <a:xfrm>
            <a:off x="5810250" y="4029075"/>
            <a:ext cx="3333750" cy="28289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0disec3b1o20modelos20de20competitividad20220copy1.jpg"/>
          <p:cNvPicPr>
            <a:picLocks noChangeAspect="1"/>
          </p:cNvPicPr>
          <p:nvPr/>
        </p:nvPicPr>
        <p:blipFill>
          <a:blip r:embed="rId2" cstate="print"/>
          <a:stretch>
            <a:fillRect/>
          </a:stretch>
        </p:blipFill>
        <p:spPr>
          <a:xfrm>
            <a:off x="5797878" y="2285992"/>
            <a:ext cx="3131840" cy="4338913"/>
          </a:xfrm>
          <a:prstGeom prst="rect">
            <a:avLst/>
          </a:prstGeom>
        </p:spPr>
      </p:pic>
      <p:sp>
        <p:nvSpPr>
          <p:cNvPr id="2" name="Title 1"/>
          <p:cNvSpPr>
            <a:spLocks noGrp="1"/>
          </p:cNvSpPr>
          <p:nvPr>
            <p:ph type="title"/>
          </p:nvPr>
        </p:nvSpPr>
        <p:spPr/>
        <p:txBody>
          <a:bodyPr/>
          <a:lstStyle/>
          <a:p>
            <a:r>
              <a:rPr lang="es-CO" dirty="0" smtClean="0"/>
              <a:t>Temas</a:t>
            </a:r>
            <a:endParaRPr lang="es-CO" dirty="0"/>
          </a:p>
        </p:txBody>
      </p:sp>
      <p:sp>
        <p:nvSpPr>
          <p:cNvPr id="3" name="Content Placeholder 2"/>
          <p:cNvSpPr>
            <a:spLocks noGrp="1"/>
          </p:cNvSpPr>
          <p:nvPr>
            <p:ph idx="1"/>
          </p:nvPr>
        </p:nvSpPr>
        <p:spPr>
          <a:xfrm>
            <a:off x="216024" y="1124744"/>
            <a:ext cx="7092280" cy="5257799"/>
          </a:xfrm>
        </p:spPr>
        <p:txBody>
          <a:bodyPr>
            <a:normAutofit/>
          </a:bodyPr>
          <a:lstStyle/>
          <a:p>
            <a:r>
              <a:rPr lang="es-CO" dirty="0" smtClean="0"/>
              <a:t>Breve Historia.</a:t>
            </a:r>
          </a:p>
          <a:p>
            <a:r>
              <a:rPr lang="es-CO" dirty="0" smtClean="0"/>
              <a:t>Qué es Programación Orientada a Objetos (OOP)?.</a:t>
            </a:r>
          </a:p>
          <a:p>
            <a:r>
              <a:rPr lang="es-CO" dirty="0" smtClean="0"/>
              <a:t>Lenguaje de Programación C#.</a:t>
            </a:r>
          </a:p>
          <a:p>
            <a:r>
              <a:rPr lang="es-CO" dirty="0" smtClean="0"/>
              <a:t>Definiciones Principales.</a:t>
            </a:r>
          </a:p>
          <a:p>
            <a:pPr lvl="0">
              <a:buNone/>
            </a:pPr>
            <a:endParaRPr lang="es-CO"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Ejercicio</a:t>
            </a:r>
            <a:endParaRPr lang="es-CO" dirty="0"/>
          </a:p>
        </p:txBody>
      </p:sp>
      <p:sp>
        <p:nvSpPr>
          <p:cNvPr id="3" name="Content Placeholder 2"/>
          <p:cNvSpPr>
            <a:spLocks noGrp="1"/>
          </p:cNvSpPr>
          <p:nvPr>
            <p:ph idx="1"/>
          </p:nvPr>
        </p:nvSpPr>
        <p:spPr>
          <a:xfrm>
            <a:off x="467544" y="1196752"/>
            <a:ext cx="8229600" cy="5328592"/>
          </a:xfrm>
        </p:spPr>
        <p:txBody>
          <a:bodyPr>
            <a:normAutofit fontScale="85000" lnSpcReduction="20000"/>
          </a:bodyPr>
          <a:lstStyle/>
          <a:p>
            <a:r>
              <a:rPr lang="es-CO" dirty="0" smtClean="0"/>
              <a:t>Estándar</a:t>
            </a:r>
          </a:p>
          <a:p>
            <a:pPr lvl="1"/>
            <a:r>
              <a:rPr lang="es-CO" dirty="0" smtClean="0"/>
              <a:t>Notación </a:t>
            </a:r>
          </a:p>
          <a:p>
            <a:pPr lvl="2"/>
            <a:r>
              <a:rPr lang="es-CO" dirty="0" smtClean="0"/>
              <a:t>Camel Case</a:t>
            </a:r>
          </a:p>
          <a:p>
            <a:pPr lvl="2"/>
            <a:r>
              <a:rPr lang="es-CO" dirty="0" smtClean="0"/>
              <a:t>Pascal Case</a:t>
            </a:r>
          </a:p>
          <a:p>
            <a:pPr lvl="2"/>
            <a:r>
              <a:rPr lang="es-CO" dirty="0" smtClean="0"/>
              <a:t>Húngara</a:t>
            </a:r>
          </a:p>
          <a:p>
            <a:pPr lvl="1"/>
            <a:r>
              <a:rPr lang="es-CO" dirty="0" smtClean="0"/>
              <a:t>Modificadores</a:t>
            </a:r>
          </a:p>
          <a:p>
            <a:pPr lvl="2"/>
            <a:r>
              <a:rPr lang="es-CO" dirty="0" smtClean="0"/>
              <a:t>Publico</a:t>
            </a:r>
          </a:p>
          <a:p>
            <a:pPr lvl="2"/>
            <a:r>
              <a:rPr lang="es-CO" dirty="0" smtClean="0"/>
              <a:t>Privado</a:t>
            </a:r>
          </a:p>
          <a:p>
            <a:pPr lvl="2"/>
            <a:r>
              <a:rPr lang="es-CO" dirty="0" smtClean="0"/>
              <a:t>Protegido</a:t>
            </a:r>
          </a:p>
          <a:p>
            <a:pPr lvl="2"/>
            <a:r>
              <a:rPr lang="es-CO" dirty="0" smtClean="0"/>
              <a:t>Interno</a:t>
            </a:r>
          </a:p>
          <a:p>
            <a:pPr lvl="1"/>
            <a:r>
              <a:rPr lang="es-CO" dirty="0" smtClean="0"/>
              <a:t>Ámbito</a:t>
            </a:r>
          </a:p>
          <a:p>
            <a:pPr lvl="2"/>
            <a:r>
              <a:rPr lang="es-CO" dirty="0" err="1" smtClean="0"/>
              <a:t>this</a:t>
            </a:r>
            <a:endParaRPr lang="es-CO" dirty="0" smtClean="0"/>
          </a:p>
          <a:p>
            <a:pPr lvl="2"/>
            <a:r>
              <a:rPr lang="es-CO" dirty="0" smtClean="0"/>
              <a:t>base</a:t>
            </a:r>
          </a:p>
          <a:p>
            <a:r>
              <a:rPr lang="es-CO" dirty="0" smtClean="0"/>
              <a:t>Plantilla</a:t>
            </a:r>
          </a:p>
          <a:p>
            <a:r>
              <a:rPr lang="es-CO" dirty="0" smtClean="0"/>
              <a:t>Documentación</a:t>
            </a:r>
          </a:p>
        </p:txBody>
      </p:sp>
      <p:pic>
        <p:nvPicPr>
          <p:cNvPr id="4" name="Content Placeholder 4" descr="methodology.jpg"/>
          <p:cNvPicPr>
            <a:picLocks noChangeAspect="1"/>
          </p:cNvPicPr>
          <p:nvPr/>
        </p:nvPicPr>
        <p:blipFill>
          <a:blip r:embed="rId3" cstate="print"/>
          <a:stretch>
            <a:fillRect/>
          </a:stretch>
        </p:blipFill>
        <p:spPr>
          <a:xfrm>
            <a:off x="4283968" y="1340768"/>
            <a:ext cx="3528392" cy="482213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Encapsulamiento</a:t>
            </a:r>
            <a:endParaRPr lang="es-CO" dirty="0"/>
          </a:p>
        </p:txBody>
      </p:sp>
      <p:sp>
        <p:nvSpPr>
          <p:cNvPr id="3" name="Content Placeholder 2"/>
          <p:cNvSpPr>
            <a:spLocks noGrp="1"/>
          </p:cNvSpPr>
          <p:nvPr>
            <p:ph idx="1"/>
          </p:nvPr>
        </p:nvSpPr>
        <p:spPr/>
        <p:txBody>
          <a:bodyPr/>
          <a:lstStyle/>
          <a:p>
            <a:r>
              <a:rPr lang="es-CO" dirty="0" smtClean="0"/>
              <a:t>Esta característica de la programación orientada a objetos, es la que permite </a:t>
            </a:r>
            <a:r>
              <a:rPr lang="es-CO" b="1" dirty="0" smtClean="0">
                <a:solidFill>
                  <a:srgbClr val="FF0000"/>
                </a:solidFill>
              </a:rPr>
              <a:t>proteger</a:t>
            </a:r>
            <a:r>
              <a:rPr lang="es-CO" dirty="0" smtClean="0"/>
              <a:t> los campos o </a:t>
            </a:r>
            <a:r>
              <a:rPr lang="es-CO" b="1" dirty="0" smtClean="0">
                <a:solidFill>
                  <a:srgbClr val="00B050"/>
                </a:solidFill>
              </a:rPr>
              <a:t>atributos internos </a:t>
            </a:r>
            <a:r>
              <a:rPr lang="es-CO" dirty="0" smtClean="0"/>
              <a:t>de un objeto, y solamente </a:t>
            </a:r>
            <a:r>
              <a:rPr lang="es-CO" b="1" dirty="0" smtClean="0">
                <a:solidFill>
                  <a:srgbClr val="FFC000"/>
                </a:solidFill>
              </a:rPr>
              <a:t>exponer</a:t>
            </a:r>
            <a:r>
              <a:rPr lang="es-CO" dirty="0" smtClean="0"/>
              <a:t> los valores mediante </a:t>
            </a:r>
            <a:r>
              <a:rPr lang="es-CO" b="1" dirty="0" smtClean="0">
                <a:solidFill>
                  <a:srgbClr val="7030A0"/>
                </a:solidFill>
              </a:rPr>
              <a:t>propiedades</a:t>
            </a:r>
            <a:r>
              <a:rPr lang="es-CO" dirty="0" smtClean="0"/>
              <a:t> o métodos públicos que alteran su contenido.</a:t>
            </a:r>
          </a:p>
          <a:p>
            <a:endParaRPr lang="es-CO" dirty="0"/>
          </a:p>
        </p:txBody>
      </p:sp>
      <p:pic>
        <p:nvPicPr>
          <p:cNvPr id="4" name="Picture 3" descr="capsule_sm.jpg"/>
          <p:cNvPicPr>
            <a:picLocks noChangeAspect="1"/>
          </p:cNvPicPr>
          <p:nvPr/>
        </p:nvPicPr>
        <p:blipFill>
          <a:blip r:embed="rId2" cstate="print">
            <a:clrChange>
              <a:clrFrom>
                <a:srgbClr val="FFFFFF"/>
              </a:clrFrom>
              <a:clrTo>
                <a:srgbClr val="FFFFFF">
                  <a:alpha val="0"/>
                </a:srgbClr>
              </a:clrTo>
            </a:clrChange>
          </a:blip>
          <a:stretch>
            <a:fillRect/>
          </a:stretch>
        </p:blipFill>
        <p:spPr>
          <a:xfrm>
            <a:off x="4716016" y="3268648"/>
            <a:ext cx="4427984" cy="358935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Ejercicio</a:t>
            </a:r>
            <a:endParaRPr lang="es-CO" dirty="0"/>
          </a:p>
        </p:txBody>
      </p:sp>
      <p:sp>
        <p:nvSpPr>
          <p:cNvPr id="3" name="Content Placeholder 2"/>
          <p:cNvSpPr>
            <a:spLocks noGrp="1"/>
          </p:cNvSpPr>
          <p:nvPr>
            <p:ph idx="1"/>
          </p:nvPr>
        </p:nvSpPr>
        <p:spPr/>
        <p:txBody>
          <a:bodyPr/>
          <a:lstStyle/>
          <a:p>
            <a:r>
              <a:rPr lang="es-CO" dirty="0" smtClean="0"/>
              <a:t>Encapsular</a:t>
            </a:r>
          </a:p>
          <a:p>
            <a:pPr lvl="1"/>
            <a:r>
              <a:rPr lang="es-CO" dirty="0" smtClean="0"/>
              <a:t>Propiedades</a:t>
            </a:r>
          </a:p>
          <a:p>
            <a:pPr lvl="1"/>
            <a:r>
              <a:rPr lang="es-CO" dirty="0" smtClean="0"/>
              <a:t>Métodos</a:t>
            </a:r>
          </a:p>
          <a:p>
            <a:r>
              <a:rPr lang="es-CO" dirty="0" smtClean="0"/>
              <a:t>Comportamiento</a:t>
            </a:r>
          </a:p>
          <a:p>
            <a:pPr lvl="1"/>
            <a:r>
              <a:rPr lang="es-CO" dirty="0" smtClean="0"/>
              <a:t>Lectura/Escritura</a:t>
            </a:r>
          </a:p>
          <a:p>
            <a:pPr lvl="1"/>
            <a:r>
              <a:rPr lang="es-CO" dirty="0" smtClean="0"/>
              <a:t>Solo Lectura</a:t>
            </a:r>
          </a:p>
          <a:p>
            <a:pPr lvl="1"/>
            <a:r>
              <a:rPr lang="es-CO" dirty="0" smtClean="0"/>
              <a:t>Solo Escritura</a:t>
            </a:r>
          </a:p>
          <a:p>
            <a:endParaRPr lang="es-CO" dirty="0"/>
          </a:p>
        </p:txBody>
      </p:sp>
      <p:pic>
        <p:nvPicPr>
          <p:cNvPr id="5" name="Content Placeholder 4" descr="methodology.jpg"/>
          <p:cNvPicPr>
            <a:picLocks noChangeAspect="1"/>
          </p:cNvPicPr>
          <p:nvPr/>
        </p:nvPicPr>
        <p:blipFill>
          <a:blip r:embed="rId3" cstate="print"/>
          <a:stretch>
            <a:fillRect/>
          </a:stretch>
        </p:blipFill>
        <p:spPr>
          <a:xfrm>
            <a:off x="4283968" y="1340768"/>
            <a:ext cx="3528392" cy="482213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n.jpg"/>
          <p:cNvPicPr>
            <a:picLocks noChangeAspect="1"/>
          </p:cNvPicPr>
          <p:nvPr/>
        </p:nvPicPr>
        <p:blipFill>
          <a:blip r:embed="rId2" cstate="print">
            <a:clrChange>
              <a:clrFrom>
                <a:srgbClr val="FFFFFF"/>
              </a:clrFrom>
              <a:clrTo>
                <a:srgbClr val="FFFFFF">
                  <a:alpha val="0"/>
                </a:srgbClr>
              </a:clrTo>
            </a:clrChange>
          </a:blip>
          <a:stretch>
            <a:fillRect/>
          </a:stretch>
        </p:blipFill>
        <p:spPr>
          <a:xfrm>
            <a:off x="4318000" y="2780928"/>
            <a:ext cx="4826000" cy="4077071"/>
          </a:xfrm>
          <a:prstGeom prst="rect">
            <a:avLst/>
          </a:prstGeom>
        </p:spPr>
      </p:pic>
      <p:sp>
        <p:nvSpPr>
          <p:cNvPr id="2" name="Title 1"/>
          <p:cNvSpPr>
            <a:spLocks noGrp="1"/>
          </p:cNvSpPr>
          <p:nvPr>
            <p:ph type="title"/>
          </p:nvPr>
        </p:nvSpPr>
        <p:spPr/>
        <p:txBody>
          <a:bodyPr/>
          <a:lstStyle/>
          <a:p>
            <a:r>
              <a:rPr lang="es-CO" dirty="0" smtClean="0"/>
              <a:t>Herencia</a:t>
            </a:r>
            <a:endParaRPr lang="es-CO" dirty="0"/>
          </a:p>
        </p:txBody>
      </p:sp>
      <p:sp>
        <p:nvSpPr>
          <p:cNvPr id="3" name="Content Placeholder 2"/>
          <p:cNvSpPr>
            <a:spLocks noGrp="1"/>
          </p:cNvSpPr>
          <p:nvPr>
            <p:ph idx="1"/>
          </p:nvPr>
        </p:nvSpPr>
        <p:spPr>
          <a:xfrm>
            <a:off x="467544" y="1196753"/>
            <a:ext cx="8229600" cy="1800199"/>
          </a:xfrm>
        </p:spPr>
        <p:txBody>
          <a:bodyPr>
            <a:normAutofit fontScale="92500" lnSpcReduction="10000"/>
          </a:bodyPr>
          <a:lstStyle/>
          <a:p>
            <a:r>
              <a:rPr lang="es-CO" dirty="0" smtClean="0"/>
              <a:t>Es tal vez una de las características principales de la programación orientada a objetos, en donde un objeto </a:t>
            </a:r>
            <a:r>
              <a:rPr lang="es-CO" b="1" dirty="0" smtClean="0">
                <a:solidFill>
                  <a:srgbClr val="0070C0"/>
                </a:solidFill>
              </a:rPr>
              <a:t>comparte</a:t>
            </a:r>
            <a:r>
              <a:rPr lang="es-CO" dirty="0" smtClean="0"/>
              <a:t> la </a:t>
            </a:r>
            <a:r>
              <a:rPr lang="es-CO" b="1" dirty="0" smtClean="0">
                <a:solidFill>
                  <a:srgbClr val="00B050"/>
                </a:solidFill>
              </a:rPr>
              <a:t>definición</a:t>
            </a:r>
            <a:r>
              <a:rPr lang="es-CO" dirty="0" smtClean="0"/>
              <a:t> de </a:t>
            </a:r>
            <a:r>
              <a:rPr lang="es-CO" b="1" dirty="0" smtClean="0">
                <a:solidFill>
                  <a:srgbClr val="FF0000"/>
                </a:solidFill>
              </a:rPr>
              <a:t>otro</a:t>
            </a:r>
            <a:r>
              <a:rPr lang="es-CO" dirty="0" smtClean="0"/>
              <a:t> y </a:t>
            </a:r>
            <a:r>
              <a:rPr lang="es-CO" b="1" dirty="0" smtClean="0">
                <a:solidFill>
                  <a:srgbClr val="7030A0"/>
                </a:solidFill>
              </a:rPr>
              <a:t>especializa</a:t>
            </a:r>
            <a:r>
              <a:rPr lang="es-CO" dirty="0" smtClean="0"/>
              <a:t> su </a:t>
            </a:r>
            <a:r>
              <a:rPr lang="es-CO" b="1" dirty="0" smtClean="0">
                <a:solidFill>
                  <a:schemeClr val="accent6">
                    <a:lumMod val="75000"/>
                  </a:schemeClr>
                </a:solidFill>
              </a:rPr>
              <a:t>comportamiento</a:t>
            </a:r>
            <a:r>
              <a:rPr lang="es-CO" dirty="0" smtClean="0"/>
              <a:t>.</a:t>
            </a:r>
          </a:p>
          <a:p>
            <a:endParaRPr lang="es-CO"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Ejercicio</a:t>
            </a:r>
            <a:endParaRPr lang="es-CO" dirty="0"/>
          </a:p>
        </p:txBody>
      </p:sp>
      <p:sp>
        <p:nvSpPr>
          <p:cNvPr id="3" name="Content Placeholder 2"/>
          <p:cNvSpPr>
            <a:spLocks noGrp="1"/>
          </p:cNvSpPr>
          <p:nvPr>
            <p:ph idx="1"/>
          </p:nvPr>
        </p:nvSpPr>
        <p:spPr/>
        <p:txBody>
          <a:bodyPr>
            <a:normAutofit/>
          </a:bodyPr>
          <a:lstStyle/>
          <a:p>
            <a:r>
              <a:rPr lang="es-CO" dirty="0" smtClean="0"/>
              <a:t>Heredar</a:t>
            </a:r>
          </a:p>
          <a:p>
            <a:pPr lvl="1"/>
            <a:r>
              <a:rPr lang="es-CO" dirty="0" smtClean="0"/>
              <a:t>Nuevas Propiedades</a:t>
            </a:r>
          </a:p>
          <a:p>
            <a:pPr lvl="1"/>
            <a:r>
              <a:rPr lang="es-CO" dirty="0" smtClean="0"/>
              <a:t>Ámbito</a:t>
            </a:r>
          </a:p>
          <a:p>
            <a:pPr lvl="2"/>
            <a:r>
              <a:rPr lang="es-CO" dirty="0" smtClean="0"/>
              <a:t>base</a:t>
            </a:r>
          </a:p>
          <a:p>
            <a:pPr lvl="2"/>
            <a:r>
              <a:rPr lang="es-CO" dirty="0" err="1" smtClean="0"/>
              <a:t>this</a:t>
            </a:r>
            <a:endParaRPr lang="es-CO" dirty="0" smtClean="0"/>
          </a:p>
          <a:p>
            <a:pPr>
              <a:buNone/>
            </a:pPr>
            <a:endParaRPr lang="es-CO" dirty="0"/>
          </a:p>
        </p:txBody>
      </p:sp>
      <p:pic>
        <p:nvPicPr>
          <p:cNvPr id="5" name="Content Placeholder 4" descr="methodology.jpg"/>
          <p:cNvPicPr>
            <a:picLocks noChangeAspect="1"/>
          </p:cNvPicPr>
          <p:nvPr/>
        </p:nvPicPr>
        <p:blipFill>
          <a:blip r:embed="rId3" cstate="print"/>
          <a:stretch>
            <a:fillRect/>
          </a:stretch>
        </p:blipFill>
        <p:spPr>
          <a:xfrm>
            <a:off x="4283968" y="1340768"/>
            <a:ext cx="3528392" cy="482213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Polimorfismo</a:t>
            </a:r>
            <a:endParaRPr lang="es-CO" dirty="0"/>
          </a:p>
        </p:txBody>
      </p:sp>
      <p:sp>
        <p:nvSpPr>
          <p:cNvPr id="3" name="Content Placeholder 2"/>
          <p:cNvSpPr>
            <a:spLocks noGrp="1"/>
          </p:cNvSpPr>
          <p:nvPr>
            <p:ph idx="1"/>
          </p:nvPr>
        </p:nvSpPr>
        <p:spPr>
          <a:xfrm>
            <a:off x="467544" y="1196753"/>
            <a:ext cx="8229600" cy="2664295"/>
          </a:xfrm>
        </p:spPr>
        <p:txBody>
          <a:bodyPr>
            <a:normAutofit fontScale="92500" lnSpcReduction="20000"/>
          </a:bodyPr>
          <a:lstStyle/>
          <a:p>
            <a:r>
              <a:rPr lang="es-CO" dirty="0" smtClean="0"/>
              <a:t>El polimorfismo no es otra cosa que la </a:t>
            </a:r>
            <a:r>
              <a:rPr lang="es-CO" b="1" dirty="0" smtClean="0">
                <a:solidFill>
                  <a:srgbClr val="C00000"/>
                </a:solidFill>
              </a:rPr>
              <a:t>posibilidad</a:t>
            </a:r>
            <a:r>
              <a:rPr lang="es-CO" dirty="0" smtClean="0"/>
              <a:t> de construir </a:t>
            </a:r>
            <a:r>
              <a:rPr lang="es-CO" b="1" dirty="0" smtClean="0">
                <a:solidFill>
                  <a:schemeClr val="accent1">
                    <a:lumMod val="75000"/>
                  </a:schemeClr>
                </a:solidFill>
              </a:rPr>
              <a:t>varios métodos </a:t>
            </a:r>
            <a:r>
              <a:rPr lang="es-CO" dirty="0" smtClean="0"/>
              <a:t>con el </a:t>
            </a:r>
            <a:r>
              <a:rPr lang="es-CO" b="1" dirty="0" smtClean="0">
                <a:solidFill>
                  <a:srgbClr val="00B050"/>
                </a:solidFill>
              </a:rPr>
              <a:t>mismo nombre</a:t>
            </a:r>
            <a:r>
              <a:rPr lang="es-CO" dirty="0" smtClean="0"/>
              <a:t>, pero con relación a la clase a la que pertenece cada uno, con </a:t>
            </a:r>
            <a:r>
              <a:rPr lang="es-CO" b="1" dirty="0" smtClean="0">
                <a:solidFill>
                  <a:srgbClr val="7030A0"/>
                </a:solidFill>
              </a:rPr>
              <a:t>comportamientos</a:t>
            </a:r>
            <a:r>
              <a:rPr lang="es-CO" dirty="0" smtClean="0"/>
              <a:t> </a:t>
            </a:r>
            <a:r>
              <a:rPr lang="es-CO" b="1" dirty="0" smtClean="0">
                <a:solidFill>
                  <a:srgbClr val="FFC000"/>
                </a:solidFill>
              </a:rPr>
              <a:t>diferentes</a:t>
            </a:r>
            <a:r>
              <a:rPr lang="es-CO" dirty="0" smtClean="0"/>
              <a:t>. Esto conlleva la habilidad de enviar un mismo mensaje a  objetos de clases diferentes y que cada uno responda de forma distinta.</a:t>
            </a:r>
            <a:endParaRPr lang="es-CO" dirty="0"/>
          </a:p>
        </p:txBody>
      </p:sp>
      <p:pic>
        <p:nvPicPr>
          <p:cNvPr id="4" name="Picture 3" descr="Camaleon-328710.jpg"/>
          <p:cNvPicPr>
            <a:picLocks noChangeAspect="1"/>
          </p:cNvPicPr>
          <p:nvPr/>
        </p:nvPicPr>
        <p:blipFill>
          <a:blip r:embed="rId3" cstate="print">
            <a:clrChange>
              <a:clrFrom>
                <a:srgbClr val="FFFFFF"/>
              </a:clrFrom>
              <a:clrTo>
                <a:srgbClr val="FFFFFF">
                  <a:alpha val="0"/>
                </a:srgbClr>
              </a:clrTo>
            </a:clrChange>
          </a:blip>
          <a:stretch>
            <a:fillRect/>
          </a:stretch>
        </p:blipFill>
        <p:spPr>
          <a:xfrm>
            <a:off x="4207066" y="3034276"/>
            <a:ext cx="5098299" cy="382372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Ejercicio</a:t>
            </a:r>
            <a:endParaRPr lang="es-CO" dirty="0"/>
          </a:p>
        </p:txBody>
      </p:sp>
      <p:sp>
        <p:nvSpPr>
          <p:cNvPr id="3" name="Content Placeholder 2"/>
          <p:cNvSpPr>
            <a:spLocks noGrp="1"/>
          </p:cNvSpPr>
          <p:nvPr>
            <p:ph idx="1"/>
          </p:nvPr>
        </p:nvSpPr>
        <p:spPr/>
        <p:txBody>
          <a:bodyPr>
            <a:normAutofit/>
          </a:bodyPr>
          <a:lstStyle/>
          <a:p>
            <a:r>
              <a:rPr lang="es-CO" dirty="0" smtClean="0"/>
              <a:t>Clase Abstracta</a:t>
            </a:r>
          </a:p>
          <a:p>
            <a:pPr lvl="1"/>
            <a:r>
              <a:rPr lang="es-CO" dirty="0" err="1" smtClean="0"/>
              <a:t>abstract</a:t>
            </a:r>
            <a:endParaRPr lang="es-CO" dirty="0" smtClean="0"/>
          </a:p>
          <a:p>
            <a:pPr lvl="1"/>
            <a:r>
              <a:rPr lang="es-CO" dirty="0" err="1" smtClean="0"/>
              <a:t>override</a:t>
            </a:r>
            <a:endParaRPr lang="es-CO" dirty="0" smtClean="0"/>
          </a:p>
          <a:p>
            <a:pPr lvl="1"/>
            <a:r>
              <a:rPr lang="es-CO" dirty="0" smtClean="0"/>
              <a:t>virtual</a:t>
            </a:r>
          </a:p>
        </p:txBody>
      </p:sp>
      <p:pic>
        <p:nvPicPr>
          <p:cNvPr id="5" name="Content Placeholder 4" descr="methodology.jpg"/>
          <p:cNvPicPr>
            <a:picLocks noChangeAspect="1"/>
          </p:cNvPicPr>
          <p:nvPr/>
        </p:nvPicPr>
        <p:blipFill>
          <a:blip r:embed="rId3" cstate="print"/>
          <a:stretch>
            <a:fillRect/>
          </a:stretch>
        </p:blipFill>
        <p:spPr>
          <a:xfrm>
            <a:off x="4283968" y="1340768"/>
            <a:ext cx="3528392" cy="482213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Sobrecarga</a:t>
            </a:r>
            <a:endParaRPr lang="es-CO" dirty="0"/>
          </a:p>
        </p:txBody>
      </p:sp>
      <p:sp>
        <p:nvSpPr>
          <p:cNvPr id="3" name="Content Placeholder 2"/>
          <p:cNvSpPr>
            <a:spLocks noGrp="1"/>
          </p:cNvSpPr>
          <p:nvPr>
            <p:ph idx="1"/>
          </p:nvPr>
        </p:nvSpPr>
        <p:spPr>
          <a:xfrm>
            <a:off x="467544" y="1196752"/>
            <a:ext cx="8229600" cy="2736303"/>
          </a:xfrm>
        </p:spPr>
        <p:txBody>
          <a:bodyPr>
            <a:normAutofit fontScale="92500" lnSpcReduction="20000"/>
          </a:bodyPr>
          <a:lstStyle/>
          <a:p>
            <a:r>
              <a:rPr lang="es-CO" dirty="0" smtClean="0"/>
              <a:t>La sobrecarga es la capacidad de definir </a:t>
            </a:r>
            <a:r>
              <a:rPr lang="es-CO" b="1" dirty="0" smtClean="0">
                <a:solidFill>
                  <a:schemeClr val="tx2"/>
                </a:solidFill>
              </a:rPr>
              <a:t>varias</a:t>
            </a:r>
            <a:r>
              <a:rPr lang="es-CO" dirty="0" smtClean="0"/>
              <a:t> </a:t>
            </a:r>
            <a:r>
              <a:rPr lang="es-CO" b="1" dirty="0" smtClean="0">
                <a:solidFill>
                  <a:schemeClr val="tx2"/>
                </a:solidFill>
              </a:rPr>
              <a:t>funciones</a:t>
            </a:r>
            <a:r>
              <a:rPr lang="es-CO" dirty="0" smtClean="0"/>
              <a:t> utilizando el </a:t>
            </a:r>
            <a:r>
              <a:rPr lang="es-CO" b="1" dirty="0" smtClean="0">
                <a:solidFill>
                  <a:srgbClr val="00B050"/>
                </a:solidFill>
              </a:rPr>
              <a:t>mismo nombre</a:t>
            </a:r>
            <a:r>
              <a:rPr lang="es-CO" dirty="0" smtClean="0"/>
              <a:t>, pero usando </a:t>
            </a:r>
            <a:r>
              <a:rPr lang="es-CO" b="1" dirty="0" smtClean="0">
                <a:solidFill>
                  <a:srgbClr val="FF0000"/>
                </a:solidFill>
              </a:rPr>
              <a:t>parámetros diferentes </a:t>
            </a:r>
            <a:r>
              <a:rPr lang="es-CO" dirty="0" smtClean="0"/>
              <a:t>(nombre y/o tipo). La sobrecarga selecciona automáticamente el método correcto a aplicar en función del tipo de datos y la cantidad pasados a la función como parámetros. </a:t>
            </a:r>
          </a:p>
          <a:p>
            <a:endParaRPr lang="es-CO" dirty="0" smtClean="0"/>
          </a:p>
          <a:p>
            <a:endParaRPr lang="es-CO" dirty="0"/>
          </a:p>
        </p:txBody>
      </p:sp>
      <p:pic>
        <p:nvPicPr>
          <p:cNvPr id="4" name="Picture 3" descr="Electric Overload.jpg"/>
          <p:cNvPicPr>
            <a:picLocks noChangeAspect="1"/>
          </p:cNvPicPr>
          <p:nvPr/>
        </p:nvPicPr>
        <p:blipFill>
          <a:blip r:embed="rId2" cstate="print">
            <a:clrChange>
              <a:clrFrom>
                <a:srgbClr val="FFFFFF"/>
              </a:clrFrom>
              <a:clrTo>
                <a:srgbClr val="FFFFFF">
                  <a:alpha val="0"/>
                </a:srgbClr>
              </a:clrTo>
            </a:clrChange>
          </a:blip>
          <a:stretch>
            <a:fillRect/>
          </a:stretch>
        </p:blipFill>
        <p:spPr>
          <a:xfrm>
            <a:off x="5708276" y="2861108"/>
            <a:ext cx="3435724" cy="3996892"/>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Ejercicio</a:t>
            </a:r>
            <a:endParaRPr lang="es-CO" dirty="0"/>
          </a:p>
        </p:txBody>
      </p:sp>
      <p:sp>
        <p:nvSpPr>
          <p:cNvPr id="3" name="Content Placeholder 2"/>
          <p:cNvSpPr>
            <a:spLocks noGrp="1"/>
          </p:cNvSpPr>
          <p:nvPr>
            <p:ph idx="1"/>
          </p:nvPr>
        </p:nvSpPr>
        <p:spPr/>
        <p:txBody>
          <a:bodyPr>
            <a:normAutofit/>
          </a:bodyPr>
          <a:lstStyle/>
          <a:p>
            <a:r>
              <a:rPr lang="es-CO" dirty="0" smtClean="0"/>
              <a:t>Método </a:t>
            </a:r>
          </a:p>
          <a:p>
            <a:pPr lvl="1"/>
            <a:r>
              <a:rPr lang="es-CO" dirty="0" smtClean="0"/>
              <a:t>Constructor</a:t>
            </a:r>
          </a:p>
          <a:p>
            <a:pPr lvl="2"/>
            <a:r>
              <a:rPr lang="es-CO" dirty="0" smtClean="0"/>
              <a:t>Sin Parámetros</a:t>
            </a:r>
          </a:p>
          <a:p>
            <a:pPr lvl="2"/>
            <a:r>
              <a:rPr lang="es-CO" dirty="0" smtClean="0"/>
              <a:t>Con Parámetros</a:t>
            </a:r>
          </a:p>
        </p:txBody>
      </p:sp>
      <p:pic>
        <p:nvPicPr>
          <p:cNvPr id="5" name="Content Placeholder 4" descr="methodology.jpg"/>
          <p:cNvPicPr>
            <a:picLocks noChangeAspect="1"/>
          </p:cNvPicPr>
          <p:nvPr/>
        </p:nvPicPr>
        <p:blipFill>
          <a:blip r:embed="rId3" cstate="print"/>
          <a:stretch>
            <a:fillRect/>
          </a:stretch>
        </p:blipFill>
        <p:spPr>
          <a:xfrm>
            <a:off x="4283968" y="1340768"/>
            <a:ext cx="3528392" cy="482213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maleon.gif"/>
          <p:cNvPicPr>
            <a:picLocks noChangeAspect="1"/>
          </p:cNvPicPr>
          <p:nvPr/>
        </p:nvPicPr>
        <p:blipFill>
          <a:blip r:embed="rId2" cstate="print"/>
          <a:stretch>
            <a:fillRect/>
          </a:stretch>
        </p:blipFill>
        <p:spPr>
          <a:xfrm flipH="1">
            <a:off x="5436096" y="4326654"/>
            <a:ext cx="2376264" cy="2531346"/>
          </a:xfrm>
          <a:prstGeom prst="rect">
            <a:avLst/>
          </a:prstGeom>
        </p:spPr>
      </p:pic>
      <p:sp>
        <p:nvSpPr>
          <p:cNvPr id="2" name="Title 1"/>
          <p:cNvSpPr>
            <a:spLocks noGrp="1"/>
          </p:cNvSpPr>
          <p:nvPr>
            <p:ph type="title"/>
          </p:nvPr>
        </p:nvSpPr>
        <p:spPr/>
        <p:txBody>
          <a:bodyPr/>
          <a:lstStyle/>
          <a:p>
            <a:r>
              <a:rPr lang="es-CO" dirty="0" smtClean="0"/>
              <a:t>Sobrecarga vs Polimorfismo</a:t>
            </a:r>
            <a:endParaRPr lang="es-CO" dirty="0"/>
          </a:p>
        </p:txBody>
      </p:sp>
      <p:sp>
        <p:nvSpPr>
          <p:cNvPr id="3" name="Content Placeholder 2"/>
          <p:cNvSpPr>
            <a:spLocks noGrp="1"/>
          </p:cNvSpPr>
          <p:nvPr>
            <p:ph idx="1"/>
          </p:nvPr>
        </p:nvSpPr>
        <p:spPr>
          <a:xfrm>
            <a:off x="467544" y="1196752"/>
            <a:ext cx="7992888" cy="4104456"/>
          </a:xfrm>
        </p:spPr>
        <p:txBody>
          <a:bodyPr>
            <a:normAutofit fontScale="77500" lnSpcReduction="20000"/>
          </a:bodyPr>
          <a:lstStyle/>
          <a:p>
            <a:pPr lvl="0"/>
            <a:r>
              <a:rPr lang="es-CO" dirty="0" smtClean="0"/>
              <a:t>La sobrecarga se da siempre dentro de una sola clase, mientras que el polimorfismo se da entre clases distintas.</a:t>
            </a:r>
          </a:p>
          <a:p>
            <a:pPr lvl="0"/>
            <a:r>
              <a:rPr lang="es-CO" dirty="0" smtClean="0"/>
              <a:t>Un método está sobrecargado si dentro de una clase existen dos o más declaraciones de dicho método con el mismo nombre pero con parámetros distintos.</a:t>
            </a:r>
          </a:p>
          <a:p>
            <a:r>
              <a:rPr lang="es-CO" dirty="0" smtClean="0"/>
              <a:t>La sobrecarga se resuelve en tiempo de compilación (cuando se está construyendo el ejecutable) utilizando los nombres de los métodos y los tipos de sus parámetros.</a:t>
            </a:r>
          </a:p>
          <a:p>
            <a:r>
              <a:rPr lang="es-CO" dirty="0" smtClean="0"/>
              <a:t>el polimorfismo se resuelve en tiempo de ejecución del programa, esto es, mientras se ejecuta, en función de que clase pertenece un objeto.</a:t>
            </a:r>
          </a:p>
          <a:p>
            <a:pPr>
              <a:buNone/>
            </a:pPr>
            <a:endParaRPr lang="es-CO" dirty="0"/>
          </a:p>
        </p:txBody>
      </p:sp>
      <p:pic>
        <p:nvPicPr>
          <p:cNvPr id="5" name="Picture 4" descr="electric-overload.jpg"/>
          <p:cNvPicPr>
            <a:picLocks noChangeAspect="1"/>
          </p:cNvPicPr>
          <p:nvPr/>
        </p:nvPicPr>
        <p:blipFill>
          <a:blip r:embed="rId3" cstate="print"/>
          <a:stretch>
            <a:fillRect/>
          </a:stretch>
        </p:blipFill>
        <p:spPr>
          <a:xfrm>
            <a:off x="2339752" y="4913784"/>
            <a:ext cx="1296144" cy="194421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Breve Historia</a:t>
            </a:r>
            <a:endParaRPr lang="es-CO" dirty="0"/>
          </a:p>
        </p:txBody>
      </p:sp>
      <p:sp>
        <p:nvSpPr>
          <p:cNvPr id="3" name="Content Placeholder 2"/>
          <p:cNvSpPr>
            <a:spLocks noGrp="1"/>
          </p:cNvSpPr>
          <p:nvPr>
            <p:ph idx="1"/>
          </p:nvPr>
        </p:nvSpPr>
        <p:spPr>
          <a:xfrm>
            <a:off x="230832" y="1124744"/>
            <a:ext cx="8229600" cy="4781128"/>
          </a:xfrm>
        </p:spPr>
        <p:txBody>
          <a:bodyPr>
            <a:normAutofit fontScale="85000" lnSpcReduction="20000"/>
          </a:bodyPr>
          <a:lstStyle/>
          <a:p>
            <a:r>
              <a:rPr lang="es-CO" dirty="0" smtClean="0"/>
              <a:t>Tiene sus orígenes con el lenguaje </a:t>
            </a:r>
            <a:r>
              <a:rPr lang="es-CO" dirty="0" smtClean="0">
                <a:solidFill>
                  <a:srgbClr val="FF0000"/>
                </a:solidFill>
              </a:rPr>
              <a:t>Simula67</a:t>
            </a:r>
            <a:r>
              <a:rPr lang="es-CO" dirty="0" smtClean="0"/>
              <a:t> creado por </a:t>
            </a:r>
            <a:r>
              <a:rPr lang="fi-FI" dirty="0" smtClean="0">
                <a:solidFill>
                  <a:srgbClr val="00B050"/>
                </a:solidFill>
              </a:rPr>
              <a:t>Ole-Johan Dahl</a:t>
            </a:r>
            <a:r>
              <a:rPr lang="fi-FI" dirty="0" smtClean="0"/>
              <a:t> y </a:t>
            </a:r>
            <a:r>
              <a:rPr lang="fi-FI" dirty="0" smtClean="0">
                <a:solidFill>
                  <a:srgbClr val="00B050"/>
                </a:solidFill>
              </a:rPr>
              <a:t>Kristen Nygaard</a:t>
            </a:r>
            <a:r>
              <a:rPr lang="fi-FI" dirty="0" smtClean="0"/>
              <a:t>, refinado luego por </a:t>
            </a:r>
            <a:r>
              <a:rPr lang="fi-FI" dirty="0" smtClean="0">
                <a:solidFill>
                  <a:srgbClr val="FF0000"/>
                </a:solidFill>
              </a:rPr>
              <a:t>SmallTalk</a:t>
            </a:r>
            <a:r>
              <a:rPr lang="fi-FI" dirty="0" smtClean="0"/>
              <a:t>.</a:t>
            </a:r>
          </a:p>
          <a:p>
            <a:endParaRPr lang="fi-FI" dirty="0" smtClean="0"/>
          </a:p>
          <a:p>
            <a:endParaRPr lang="fi-FI" dirty="0" smtClean="0"/>
          </a:p>
          <a:p>
            <a:endParaRPr lang="fi-FI" dirty="0" smtClean="0"/>
          </a:p>
          <a:p>
            <a:endParaRPr lang="fi-FI" dirty="0" smtClean="0"/>
          </a:p>
          <a:p>
            <a:endParaRPr lang="fi-FI" dirty="0" smtClean="0"/>
          </a:p>
          <a:p>
            <a:endParaRPr lang="fi-FI" dirty="0" smtClean="0"/>
          </a:p>
          <a:p>
            <a:r>
              <a:rPr lang="fi-FI" dirty="0" smtClean="0"/>
              <a:t>En el 2000 recibieron el premio al más alto Honor en informatica por crear el estilo de programación mas dominante en el mundo.</a:t>
            </a:r>
          </a:p>
          <a:p>
            <a:endParaRPr lang="es-CO" dirty="0"/>
          </a:p>
        </p:txBody>
      </p:sp>
      <p:pic>
        <p:nvPicPr>
          <p:cNvPr id="4" name="Picture 3" descr="dahl_nygaard.jpg"/>
          <p:cNvPicPr>
            <a:picLocks noChangeAspect="1"/>
          </p:cNvPicPr>
          <p:nvPr/>
        </p:nvPicPr>
        <p:blipFill>
          <a:blip r:embed="rId3" cstate="print">
            <a:clrChange>
              <a:clrFrom>
                <a:srgbClr val="FFFFFF"/>
              </a:clrFrom>
              <a:clrTo>
                <a:srgbClr val="FFFFFF">
                  <a:alpha val="0"/>
                </a:srgbClr>
              </a:clrTo>
            </a:clrChange>
          </a:blip>
          <a:stretch>
            <a:fillRect/>
          </a:stretch>
        </p:blipFill>
        <p:spPr>
          <a:xfrm>
            <a:off x="971600" y="2132856"/>
            <a:ext cx="3773020" cy="2496851"/>
          </a:xfrm>
          <a:prstGeom prst="rect">
            <a:avLst/>
          </a:prstGeom>
        </p:spPr>
      </p:pic>
      <p:pic>
        <p:nvPicPr>
          <p:cNvPr id="5" name="Picture 4" descr="st_olav.jpg"/>
          <p:cNvPicPr>
            <a:picLocks noChangeAspect="1"/>
          </p:cNvPicPr>
          <p:nvPr/>
        </p:nvPicPr>
        <p:blipFill>
          <a:blip r:embed="rId4" cstate="print"/>
          <a:stretch>
            <a:fillRect/>
          </a:stretch>
        </p:blipFill>
        <p:spPr>
          <a:xfrm>
            <a:off x="5220072" y="2204864"/>
            <a:ext cx="2938158" cy="22525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Quiz</a:t>
            </a:r>
            <a:r>
              <a:rPr lang="es-CO" dirty="0" smtClean="0"/>
              <a:t> - Verdadero o Falso?</a:t>
            </a:r>
            <a:endParaRPr lang="es-CO" dirty="0"/>
          </a:p>
        </p:txBody>
      </p:sp>
      <p:sp>
        <p:nvSpPr>
          <p:cNvPr id="3" name="Content Placeholder 2"/>
          <p:cNvSpPr>
            <a:spLocks noGrp="1"/>
          </p:cNvSpPr>
          <p:nvPr>
            <p:ph idx="1"/>
          </p:nvPr>
        </p:nvSpPr>
        <p:spPr>
          <a:xfrm>
            <a:off x="467544" y="1196752"/>
            <a:ext cx="8229600" cy="5112568"/>
          </a:xfrm>
        </p:spPr>
        <p:txBody>
          <a:bodyPr>
            <a:noAutofit/>
          </a:bodyPr>
          <a:lstStyle/>
          <a:p>
            <a:r>
              <a:rPr lang="es-CO" sz="2000" dirty="0" smtClean="0"/>
              <a:t>Las clases son la representación abstracta de los objetos del mundo real.</a:t>
            </a:r>
          </a:p>
          <a:p>
            <a:pPr lvl="1"/>
            <a:r>
              <a:rPr lang="es-CO" sz="1600" b="1" dirty="0" smtClean="0"/>
              <a:t>R/ </a:t>
            </a:r>
            <a:r>
              <a:rPr lang="es-CO" sz="1600" b="1" dirty="0" smtClean="0">
                <a:solidFill>
                  <a:srgbClr val="00B050"/>
                </a:solidFill>
              </a:rPr>
              <a:t>Verdadero</a:t>
            </a:r>
            <a:r>
              <a:rPr lang="es-CO" sz="1600" dirty="0" smtClean="0"/>
              <a:t>: las clases definen las características de un objeto pero no son un objeto en sí.</a:t>
            </a:r>
          </a:p>
          <a:p>
            <a:pPr lvl="1"/>
            <a:endParaRPr lang="es-CO" sz="1600" dirty="0" smtClean="0"/>
          </a:p>
          <a:p>
            <a:pPr lvl="0"/>
            <a:r>
              <a:rPr lang="es-CO" sz="2000" dirty="0" smtClean="0"/>
              <a:t>Para una objeto los atributos y las propiedades son iguales.</a:t>
            </a:r>
          </a:p>
          <a:p>
            <a:pPr lvl="1"/>
            <a:r>
              <a:rPr lang="es-CO" sz="1600" b="1" dirty="0" smtClean="0"/>
              <a:t>R/ </a:t>
            </a:r>
            <a:r>
              <a:rPr lang="es-CO" sz="1600" b="1" dirty="0" smtClean="0">
                <a:solidFill>
                  <a:srgbClr val="FF0000"/>
                </a:solidFill>
              </a:rPr>
              <a:t>Falso</a:t>
            </a:r>
            <a:r>
              <a:rPr lang="es-CO" sz="1600" dirty="0" smtClean="0"/>
              <a:t>: Los atributos son las variables privadas dentro de la objeto y las propiedades son la forma de exponer estas variables a los demás.</a:t>
            </a:r>
          </a:p>
          <a:p>
            <a:pPr lvl="1"/>
            <a:endParaRPr lang="es-CO" sz="1600" dirty="0" smtClean="0"/>
          </a:p>
          <a:p>
            <a:pPr lvl="0"/>
            <a:r>
              <a:rPr lang="es-CO" sz="2000" dirty="0" smtClean="0"/>
              <a:t>Las clases se definen en notación</a:t>
            </a:r>
            <a:r>
              <a:rPr lang="en-US" sz="2000" dirty="0" smtClean="0"/>
              <a:t>: </a:t>
            </a:r>
          </a:p>
          <a:p>
            <a:pPr lvl="1">
              <a:buNone/>
            </a:pPr>
            <a:r>
              <a:rPr lang="en-US" sz="1600" dirty="0" smtClean="0"/>
              <a:t>A) Pascal Case		B) Camel Case	C) </a:t>
            </a:r>
            <a:r>
              <a:rPr lang="en-US" sz="1600" dirty="0" err="1" smtClean="0"/>
              <a:t>Hungara</a:t>
            </a:r>
            <a:endParaRPr lang="es-CO" sz="1600" dirty="0" smtClean="0"/>
          </a:p>
          <a:p>
            <a:pPr lvl="1"/>
            <a:r>
              <a:rPr lang="es-CO" sz="1600" b="1" dirty="0" smtClean="0"/>
              <a:t>R/ </a:t>
            </a:r>
            <a:r>
              <a:rPr lang="es-CO" sz="1600" b="1" dirty="0" smtClean="0">
                <a:solidFill>
                  <a:srgbClr val="0070C0"/>
                </a:solidFill>
              </a:rPr>
              <a:t>PascalCase</a:t>
            </a:r>
            <a:r>
              <a:rPr lang="es-CO" sz="1600" dirty="0" smtClean="0"/>
              <a:t>: Las clases  al igual que los Métodos de una clase se definen con notación PascalCase, en donde la primera letra de cada palabra es en mayúscula.</a:t>
            </a:r>
          </a:p>
          <a:p>
            <a:pPr lvl="1"/>
            <a:endParaRPr lang="es-CO" sz="1600" dirty="0" smtClean="0"/>
          </a:p>
          <a:p>
            <a:pPr lvl="0"/>
            <a:r>
              <a:rPr lang="es-CO" sz="2000" dirty="0" smtClean="0"/>
              <a:t>Cada objeto es un dato simple,  que no puede contener en su interior cierto número de atributos y tipos de atributos bien estructurados.</a:t>
            </a:r>
          </a:p>
          <a:p>
            <a:pPr lvl="1"/>
            <a:r>
              <a:rPr lang="es-CO" sz="1600" b="1" dirty="0" smtClean="0"/>
              <a:t>R/ </a:t>
            </a:r>
            <a:r>
              <a:rPr lang="es-CO" sz="1600" b="1" dirty="0" smtClean="0">
                <a:solidFill>
                  <a:srgbClr val="FF0000"/>
                </a:solidFill>
              </a:rPr>
              <a:t>Falso</a:t>
            </a:r>
            <a:r>
              <a:rPr lang="es-CO" sz="1600" dirty="0" smtClean="0"/>
              <a:t>: un objeto No es un dato simple, ya que puede contener en su interior un conjunto de varios datos bien estructurados o de otro tipo en particular.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a:t>Quiz</a:t>
            </a:r>
            <a:r>
              <a:rPr lang="es-CO" dirty="0"/>
              <a:t> - Verdadero o Falso?</a:t>
            </a:r>
            <a:endParaRPr lang="es-CO" dirty="0"/>
          </a:p>
        </p:txBody>
      </p:sp>
      <p:sp>
        <p:nvSpPr>
          <p:cNvPr id="3" name="Content Placeholder 2"/>
          <p:cNvSpPr>
            <a:spLocks noGrp="1"/>
          </p:cNvSpPr>
          <p:nvPr>
            <p:ph idx="1"/>
          </p:nvPr>
        </p:nvSpPr>
        <p:spPr>
          <a:xfrm>
            <a:off x="467544" y="1196752"/>
            <a:ext cx="8229600" cy="5400600"/>
          </a:xfrm>
        </p:spPr>
        <p:txBody>
          <a:bodyPr>
            <a:noAutofit/>
          </a:bodyPr>
          <a:lstStyle/>
          <a:p>
            <a:pPr lvl="0"/>
            <a:r>
              <a:rPr lang="es-CO" sz="2000" dirty="0" smtClean="0"/>
              <a:t>Las propiedades son las que encapsulan los campos o atributos de un objeto.</a:t>
            </a:r>
          </a:p>
          <a:p>
            <a:pPr lvl="1"/>
            <a:r>
              <a:rPr lang="es-CO" sz="1600" b="1" dirty="0" smtClean="0"/>
              <a:t>R/ </a:t>
            </a:r>
            <a:r>
              <a:rPr lang="es-CO" sz="1600" b="1" dirty="0" smtClean="0">
                <a:solidFill>
                  <a:srgbClr val="00B050"/>
                </a:solidFill>
              </a:rPr>
              <a:t>Verdadero</a:t>
            </a:r>
            <a:r>
              <a:rPr lang="es-CO" sz="1600" dirty="0" smtClean="0"/>
              <a:t>: Los campos o atributos no pueden ser expuestos directamente a los demás, para ellos se utilizan las propiedades.</a:t>
            </a:r>
          </a:p>
          <a:p>
            <a:pPr lvl="1"/>
            <a:endParaRPr lang="es-CO" sz="1400" dirty="0" smtClean="0"/>
          </a:p>
          <a:p>
            <a:pPr lvl="0"/>
            <a:r>
              <a:rPr lang="es-CO" sz="2000" dirty="0" smtClean="0"/>
              <a:t>Si deseo crear una propiedad de solo lectura debo eliminar el método:</a:t>
            </a:r>
          </a:p>
          <a:p>
            <a:pPr lvl="1">
              <a:buNone/>
            </a:pPr>
            <a:r>
              <a:rPr lang="en-US" sz="2000" dirty="0" smtClean="0"/>
              <a:t>A) get		B) set</a:t>
            </a:r>
            <a:endParaRPr lang="es-CO" sz="2000" dirty="0" smtClean="0"/>
          </a:p>
          <a:p>
            <a:pPr lvl="1"/>
            <a:r>
              <a:rPr lang="es-CO" sz="1600" b="1" dirty="0" smtClean="0"/>
              <a:t>R/ </a:t>
            </a:r>
            <a:r>
              <a:rPr lang="es-CO" sz="1600" b="1" dirty="0" smtClean="0">
                <a:solidFill>
                  <a:srgbClr val="0070C0"/>
                </a:solidFill>
              </a:rPr>
              <a:t>set</a:t>
            </a:r>
            <a:r>
              <a:rPr lang="es-CO" sz="1600" dirty="0" smtClean="0"/>
              <a:t>: Si se desea crear una propiedad de solo lectura no se debe permitir asignar valores a ella por lo tanto se debe eliminar el método </a:t>
            </a:r>
            <a:r>
              <a:rPr lang="es-CO" sz="1600" b="1" dirty="0" smtClean="0"/>
              <a:t>set</a:t>
            </a:r>
            <a:r>
              <a:rPr lang="es-CO" sz="1600" dirty="0" smtClean="0"/>
              <a:t> de la propiedad.</a:t>
            </a:r>
          </a:p>
          <a:p>
            <a:pPr lvl="1"/>
            <a:endParaRPr lang="es-CO" sz="1400" dirty="0" smtClean="0"/>
          </a:p>
          <a:p>
            <a:pPr lvl="0"/>
            <a:r>
              <a:rPr lang="es-CO" sz="2000" dirty="0" smtClean="0"/>
              <a:t>Los métodos son las operaciones que puede realizar un objeto.</a:t>
            </a:r>
          </a:p>
          <a:p>
            <a:pPr lvl="1"/>
            <a:r>
              <a:rPr lang="es-CO" sz="1600" b="1" dirty="0" smtClean="0"/>
              <a:t>R/ </a:t>
            </a:r>
            <a:r>
              <a:rPr lang="es-CO" sz="1600" b="1" dirty="0" smtClean="0">
                <a:solidFill>
                  <a:srgbClr val="00B050"/>
                </a:solidFill>
              </a:rPr>
              <a:t>Verdadero</a:t>
            </a:r>
            <a:r>
              <a:rPr lang="es-CO" sz="1600" b="1" dirty="0" smtClean="0"/>
              <a:t>:</a:t>
            </a:r>
            <a:r>
              <a:rPr lang="es-CO" sz="1600" dirty="0" smtClean="0"/>
              <a:t> Los Métodos son las operaciones que definen el comportamiento de un objeto.</a:t>
            </a:r>
          </a:p>
          <a:p>
            <a:pPr lvl="1"/>
            <a:endParaRPr lang="es-CO" sz="1600" dirty="0" smtClean="0"/>
          </a:p>
          <a:p>
            <a:pPr lvl="0"/>
            <a:r>
              <a:rPr lang="es-CO" sz="2000" dirty="0" smtClean="0"/>
              <a:t>Los campos o atributos son los que definen el comportamiento de un objeto.</a:t>
            </a:r>
          </a:p>
          <a:p>
            <a:pPr lvl="1"/>
            <a:r>
              <a:rPr lang="es-CO" sz="1600" b="1" dirty="0" smtClean="0"/>
              <a:t>R/ </a:t>
            </a:r>
            <a:r>
              <a:rPr lang="es-CO" sz="1600" b="1" dirty="0" smtClean="0">
                <a:solidFill>
                  <a:srgbClr val="FF0000"/>
                </a:solidFill>
              </a:rPr>
              <a:t>Falso</a:t>
            </a:r>
            <a:r>
              <a:rPr lang="es-CO" sz="1600" dirty="0" smtClean="0"/>
              <a:t>: Los campos o atributos definen las características del objeto. Los Métodos son los que definen el comportamiento del objeto.</a:t>
            </a:r>
          </a:p>
          <a:p>
            <a:endParaRPr lang="es-CO" sz="2000" dirty="0" smtClean="0"/>
          </a:p>
          <a:p>
            <a:pPr lvl="1"/>
            <a:endParaRPr lang="es-CO" sz="1400" dirty="0" smtClean="0"/>
          </a:p>
          <a:p>
            <a:endParaRPr lang="es-CO" sz="1600" dirty="0" smtClean="0"/>
          </a:p>
          <a:p>
            <a:endParaRPr lang="es-CO" sz="1600" dirty="0" smtClean="0"/>
          </a:p>
          <a:p>
            <a:pPr lvl="1"/>
            <a:endParaRPr lang="es-CO"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a:t>Quiz</a:t>
            </a:r>
            <a:r>
              <a:rPr lang="es-CO" dirty="0"/>
              <a:t> - Verdadero o Falso?</a:t>
            </a:r>
            <a:endParaRPr lang="es-CO" dirty="0"/>
          </a:p>
        </p:txBody>
      </p:sp>
      <p:sp>
        <p:nvSpPr>
          <p:cNvPr id="3" name="Content Placeholder 2"/>
          <p:cNvSpPr>
            <a:spLocks noGrp="1"/>
          </p:cNvSpPr>
          <p:nvPr>
            <p:ph idx="1"/>
          </p:nvPr>
        </p:nvSpPr>
        <p:spPr>
          <a:xfrm>
            <a:off x="467544" y="1196752"/>
            <a:ext cx="8229600" cy="5661248"/>
          </a:xfrm>
        </p:spPr>
        <p:txBody>
          <a:bodyPr>
            <a:normAutofit fontScale="40000" lnSpcReduction="20000"/>
          </a:bodyPr>
          <a:lstStyle/>
          <a:p>
            <a:pPr lvl="0"/>
            <a:r>
              <a:rPr lang="es-CO" sz="4900" dirty="0" smtClean="0"/>
              <a:t>El constructor solo sirve para definir el tipo de objeto que se va a crear.</a:t>
            </a:r>
          </a:p>
          <a:p>
            <a:pPr lvl="1"/>
            <a:r>
              <a:rPr lang="es-CO" sz="4000" b="1" dirty="0" smtClean="0"/>
              <a:t>R/ </a:t>
            </a:r>
            <a:r>
              <a:rPr lang="es-CO" sz="4000" b="1" dirty="0" smtClean="0">
                <a:solidFill>
                  <a:srgbClr val="FF0000"/>
                </a:solidFill>
              </a:rPr>
              <a:t>Falso</a:t>
            </a:r>
            <a:r>
              <a:rPr lang="es-CO" sz="4000" dirty="0" smtClean="0"/>
              <a:t>: El constructor permite crear la instancia del objeto que se va a crear y facilita la inicialización de las variables miembro o atributos del objeto.</a:t>
            </a:r>
          </a:p>
          <a:p>
            <a:pPr lvl="1"/>
            <a:endParaRPr lang="es-CO" sz="4000" dirty="0" smtClean="0"/>
          </a:p>
          <a:p>
            <a:pPr lvl="1"/>
            <a:endParaRPr lang="es-CO" dirty="0" smtClean="0"/>
          </a:p>
          <a:p>
            <a:pPr lvl="0"/>
            <a:r>
              <a:rPr lang="es-CO" sz="4900" dirty="0" smtClean="0"/>
              <a:t>Encapsulamiento es la particularidad que tienen los objetos de proteger los miembros privados.</a:t>
            </a:r>
          </a:p>
          <a:p>
            <a:pPr lvl="1"/>
            <a:r>
              <a:rPr lang="es-CO" sz="4000" b="1" dirty="0" smtClean="0"/>
              <a:t>R/ </a:t>
            </a:r>
            <a:r>
              <a:rPr lang="es-CO" sz="4000" b="1" dirty="0" smtClean="0">
                <a:solidFill>
                  <a:srgbClr val="00B050"/>
                </a:solidFill>
              </a:rPr>
              <a:t>Verdadero</a:t>
            </a:r>
            <a:r>
              <a:rPr lang="es-CO" sz="4000" dirty="0" smtClean="0"/>
              <a:t>: Mediante el encapsulamiento se protegen los atributos del objeto y no se permite su manipulación desde el exterior.</a:t>
            </a:r>
          </a:p>
          <a:p>
            <a:pPr lvl="1"/>
            <a:endParaRPr lang="es-CO" sz="4000" dirty="0" smtClean="0"/>
          </a:p>
          <a:p>
            <a:pPr lvl="1"/>
            <a:endParaRPr lang="es-CO" dirty="0" smtClean="0"/>
          </a:p>
          <a:p>
            <a:pPr lvl="0"/>
            <a:r>
              <a:rPr lang="es-CO" sz="4900" dirty="0" smtClean="0"/>
              <a:t>La Herencia es la particularidad que tienen los objetos para pasar los campos privados como públicos a las clases hijas.</a:t>
            </a:r>
          </a:p>
          <a:p>
            <a:pPr lvl="1"/>
            <a:r>
              <a:rPr lang="es-CO" sz="4000" b="1" dirty="0" smtClean="0"/>
              <a:t>R/ </a:t>
            </a:r>
            <a:r>
              <a:rPr lang="es-CO" sz="4000" b="1" dirty="0" smtClean="0">
                <a:solidFill>
                  <a:srgbClr val="FF0000"/>
                </a:solidFill>
              </a:rPr>
              <a:t>Falso</a:t>
            </a:r>
            <a:r>
              <a:rPr lang="es-CO" sz="4000" dirty="0" smtClean="0"/>
              <a:t>: La Herencia define la relación entre dos clases u objetos, pero no pasan los campos internos de la clase padre a la clase hija, sino que los hereda y los puede utilizar.</a:t>
            </a:r>
          </a:p>
          <a:p>
            <a:pPr lvl="1"/>
            <a:endParaRPr lang="es-CO" sz="4000" dirty="0" smtClean="0"/>
          </a:p>
          <a:p>
            <a:pPr lvl="1"/>
            <a:endParaRPr lang="es-CO" dirty="0" smtClean="0"/>
          </a:p>
          <a:p>
            <a:pPr lvl="0"/>
            <a:r>
              <a:rPr lang="es-CO" sz="4900" dirty="0" smtClean="0"/>
              <a:t>El polimorfismo se da siempre dentro de una sola clase, mientras que la sobre carga se da entre clases distintas.</a:t>
            </a:r>
          </a:p>
          <a:p>
            <a:pPr lvl="1"/>
            <a:r>
              <a:rPr lang="es-CO" sz="4000" b="1" dirty="0" smtClean="0"/>
              <a:t>R/ </a:t>
            </a:r>
            <a:r>
              <a:rPr lang="es-CO" sz="4000" b="1" dirty="0" smtClean="0">
                <a:solidFill>
                  <a:srgbClr val="FF0000"/>
                </a:solidFill>
              </a:rPr>
              <a:t>Falso</a:t>
            </a:r>
            <a:r>
              <a:rPr lang="es-CO" sz="4000" dirty="0" smtClean="0"/>
              <a:t>: La sobrecarga se da solamente dentro de la misma clase y el polimorfismo se da entre varias clases distintas, pero con el mismo nombre del método.</a:t>
            </a:r>
          </a:p>
          <a:p>
            <a:endParaRPr lang="es-CO"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Abstracción de Datos</a:t>
            </a:r>
            <a:endParaRPr lang="es-CO" dirty="0"/>
          </a:p>
        </p:txBody>
      </p:sp>
      <p:sp>
        <p:nvSpPr>
          <p:cNvPr id="2" name="1 Marcador de texto"/>
          <p:cNvSpPr>
            <a:spLocks noGrp="1"/>
          </p:cNvSpPr>
          <p:nvPr>
            <p:ph idx="1"/>
          </p:nvPr>
        </p:nvSpPr>
        <p:spPr/>
        <p:txBody>
          <a:bodyPr>
            <a:normAutofit/>
          </a:bodyPr>
          <a:lstStyle/>
          <a:p>
            <a:pPr algn="just"/>
            <a:r>
              <a:rPr lang="es-ES" dirty="0" smtClean="0">
                <a:solidFill>
                  <a:srgbClr val="00B050">
                    <a:alpha val="99000"/>
                  </a:srgbClr>
                </a:solidFill>
                <a:latin typeface="+mn-lt"/>
              </a:rPr>
              <a:t>Ocultar</a:t>
            </a:r>
            <a:r>
              <a:rPr lang="es-ES" dirty="0" smtClean="0">
                <a:latin typeface="+mn-lt"/>
              </a:rPr>
              <a:t> los datos, no solo es poner funciones sobre las variables, es </a:t>
            </a:r>
            <a:r>
              <a:rPr lang="es-ES" dirty="0" smtClean="0">
                <a:solidFill>
                  <a:srgbClr val="7030A0">
                    <a:alpha val="99000"/>
                  </a:srgbClr>
                </a:solidFill>
                <a:latin typeface="+mn-lt"/>
              </a:rPr>
              <a:t>abstraer </a:t>
            </a:r>
            <a:r>
              <a:rPr lang="es-ES" dirty="0" smtClean="0">
                <a:latin typeface="+mn-lt"/>
              </a:rPr>
              <a:t>también su comportamiento.</a:t>
            </a:r>
          </a:p>
        </p:txBody>
      </p:sp>
      <p:sp>
        <p:nvSpPr>
          <p:cNvPr id="8" name="Rectangle 7"/>
          <p:cNvSpPr/>
          <p:nvPr/>
        </p:nvSpPr>
        <p:spPr>
          <a:xfrm>
            <a:off x="564038" y="2919366"/>
            <a:ext cx="2664296" cy="107721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b="1" dirty="0">
                <a:solidFill>
                  <a:srgbClr val="000000"/>
                </a:solidFill>
                <a:latin typeface="Courier New" panose="02070309020205020404" pitchFamily="49" charset="0"/>
              </a:rPr>
              <a:t>public</a:t>
            </a: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class</a:t>
            </a:r>
            <a:r>
              <a:rPr lang="en-US" sz="1600" dirty="0">
                <a:solidFill>
                  <a:srgbClr val="000000"/>
                </a:solidFill>
                <a:latin typeface="Courier New" panose="02070309020205020404" pitchFamily="49" charset="0"/>
              </a:rPr>
              <a:t> </a:t>
            </a:r>
            <a:r>
              <a:rPr lang="en-US" sz="1600" dirty="0">
                <a:solidFill>
                  <a:srgbClr val="003399"/>
                </a:solidFill>
                <a:latin typeface="Courier New" panose="02070309020205020404" pitchFamily="49" charset="0"/>
                <a:hlinkClick r:id="rId3"/>
              </a:rPr>
              <a:t>Point</a:t>
            </a:r>
            <a:r>
              <a:rPr lang="en-US" sz="1600" dirty="0">
                <a:solidFill>
                  <a:srgbClr val="000000"/>
                </a:solidFill>
                <a:latin typeface="Courier New" panose="02070309020205020404" pitchFamily="49" charset="0"/>
              </a:rPr>
              <a:t> </a:t>
            </a:r>
            <a:r>
              <a:rPr lang="en-US" sz="1600" dirty="0">
                <a:solidFill>
                  <a:srgbClr val="009900"/>
                </a:solidFill>
                <a:latin typeface="Courier New" panose="02070309020205020404" pitchFamily="49" charset="0"/>
              </a:rPr>
              <a:t>{</a:t>
            </a:r>
            <a:r>
              <a:rPr lang="en-US" sz="1600" dirty="0"/>
              <a:t/>
            </a:r>
            <a:br>
              <a:rPr lang="en-US" sz="1600" dirty="0"/>
            </a:b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public</a:t>
            </a:r>
            <a:r>
              <a:rPr lang="en-US" sz="1600" dirty="0">
                <a:solidFill>
                  <a:srgbClr val="000000"/>
                </a:solidFill>
                <a:latin typeface="Courier New" panose="02070309020205020404" pitchFamily="49" charset="0"/>
              </a:rPr>
              <a:t> </a:t>
            </a:r>
            <a:r>
              <a:rPr lang="en-US" sz="1600" b="1" dirty="0">
                <a:solidFill>
                  <a:srgbClr val="000066"/>
                </a:solidFill>
                <a:latin typeface="Courier New" panose="02070309020205020404" pitchFamily="49" charset="0"/>
              </a:rPr>
              <a:t>double</a:t>
            </a:r>
            <a:r>
              <a:rPr lang="en-US" sz="1600" dirty="0">
                <a:solidFill>
                  <a:srgbClr val="000000"/>
                </a:solidFill>
                <a:latin typeface="Courier New" panose="02070309020205020404" pitchFamily="49" charset="0"/>
              </a:rPr>
              <a:t> x</a:t>
            </a:r>
            <a:r>
              <a:rPr lang="en-US" sz="1600" dirty="0">
                <a:solidFill>
                  <a:srgbClr val="339933"/>
                </a:solidFill>
                <a:latin typeface="Courier New" panose="02070309020205020404" pitchFamily="49" charset="0"/>
              </a:rPr>
              <a:t>;</a:t>
            </a:r>
            <a:r>
              <a:rPr lang="en-US" sz="1600" dirty="0"/>
              <a:t/>
            </a:r>
            <a:br>
              <a:rPr lang="en-US" sz="1600" dirty="0"/>
            </a:b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public</a:t>
            </a:r>
            <a:r>
              <a:rPr lang="en-US" sz="1600" dirty="0">
                <a:solidFill>
                  <a:srgbClr val="000000"/>
                </a:solidFill>
                <a:latin typeface="Courier New" panose="02070309020205020404" pitchFamily="49" charset="0"/>
              </a:rPr>
              <a:t> </a:t>
            </a:r>
            <a:r>
              <a:rPr lang="en-US" sz="1600" b="1" dirty="0">
                <a:solidFill>
                  <a:srgbClr val="000066"/>
                </a:solidFill>
                <a:latin typeface="Courier New" panose="02070309020205020404" pitchFamily="49" charset="0"/>
              </a:rPr>
              <a:t>double</a:t>
            </a:r>
            <a:r>
              <a:rPr lang="en-US" sz="1600" dirty="0">
                <a:solidFill>
                  <a:srgbClr val="000000"/>
                </a:solidFill>
                <a:latin typeface="Courier New" panose="02070309020205020404" pitchFamily="49" charset="0"/>
              </a:rPr>
              <a:t> y</a:t>
            </a:r>
            <a:r>
              <a:rPr lang="en-US" sz="1600" dirty="0">
                <a:solidFill>
                  <a:srgbClr val="339933"/>
                </a:solidFill>
                <a:latin typeface="Courier New" panose="02070309020205020404" pitchFamily="49" charset="0"/>
              </a:rPr>
              <a:t>;</a:t>
            </a:r>
            <a:r>
              <a:rPr lang="en-US" sz="1600" dirty="0"/>
              <a:t/>
            </a:r>
            <a:br>
              <a:rPr lang="en-US" sz="1600" dirty="0"/>
            </a:br>
            <a:r>
              <a:rPr lang="en-US" sz="1600" dirty="0" smtClean="0">
                <a:solidFill>
                  <a:srgbClr val="009900"/>
                </a:solidFill>
                <a:latin typeface="Courier New" panose="02070309020205020404" pitchFamily="49" charset="0"/>
              </a:rPr>
              <a:t>}</a:t>
            </a:r>
            <a:endParaRPr lang="es-CO" sz="1600" dirty="0"/>
          </a:p>
        </p:txBody>
      </p:sp>
      <p:sp>
        <p:nvSpPr>
          <p:cNvPr id="9" name="Rectangle 8"/>
          <p:cNvSpPr/>
          <p:nvPr/>
        </p:nvSpPr>
        <p:spPr>
          <a:xfrm>
            <a:off x="3563888" y="2852936"/>
            <a:ext cx="5364088" cy="20621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b="1" dirty="0">
                <a:solidFill>
                  <a:srgbClr val="000000"/>
                </a:solidFill>
                <a:latin typeface="Courier New" panose="02070309020205020404" pitchFamily="49" charset="0"/>
              </a:rPr>
              <a:t>public</a:t>
            </a: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interface</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IPoint</a:t>
            </a:r>
            <a:r>
              <a:rPr lang="en-US" sz="1600" dirty="0">
                <a:solidFill>
                  <a:srgbClr val="000000"/>
                </a:solidFill>
                <a:latin typeface="Courier New" panose="02070309020205020404" pitchFamily="49" charset="0"/>
              </a:rPr>
              <a:t> </a:t>
            </a:r>
            <a:r>
              <a:rPr lang="en-US" sz="1600" dirty="0">
                <a:solidFill>
                  <a:srgbClr val="009900"/>
                </a:solidFill>
                <a:latin typeface="Courier New" panose="02070309020205020404" pitchFamily="49" charset="0"/>
              </a:rPr>
              <a:t>{</a:t>
            </a:r>
            <a:r>
              <a:rPr lang="en-US" sz="1600" dirty="0"/>
              <a:t/>
            </a:r>
            <a:br>
              <a:rPr lang="en-US" sz="1600" dirty="0"/>
            </a:br>
            <a:r>
              <a:rPr lang="en-US" sz="1600" dirty="0">
                <a:solidFill>
                  <a:srgbClr val="000000"/>
                </a:solidFill>
                <a:latin typeface="Courier New" panose="02070309020205020404" pitchFamily="49" charset="0"/>
              </a:rPr>
              <a:t>   </a:t>
            </a:r>
            <a:r>
              <a:rPr lang="en-US" sz="1600" b="1" dirty="0">
                <a:solidFill>
                  <a:srgbClr val="000066"/>
                </a:solidFill>
                <a:latin typeface="Courier New" panose="02070309020205020404" pitchFamily="49" charset="0"/>
              </a:rPr>
              <a:t>double</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getX</a:t>
            </a:r>
            <a:r>
              <a:rPr lang="en-US" sz="1600" dirty="0">
                <a:solidFill>
                  <a:srgbClr val="009900"/>
                </a:solidFill>
                <a:latin typeface="Courier New" panose="02070309020205020404" pitchFamily="49" charset="0"/>
              </a:rPr>
              <a:t>()</a:t>
            </a:r>
            <a:r>
              <a:rPr lang="en-US" sz="1600" dirty="0">
                <a:solidFill>
                  <a:srgbClr val="339933"/>
                </a:solidFill>
                <a:latin typeface="Courier New" panose="02070309020205020404" pitchFamily="49" charset="0"/>
              </a:rPr>
              <a:t>;</a:t>
            </a:r>
            <a:r>
              <a:rPr lang="en-US" sz="1600" dirty="0"/>
              <a:t/>
            </a:r>
            <a:br>
              <a:rPr lang="en-US" sz="1600" dirty="0"/>
            </a:br>
            <a:r>
              <a:rPr lang="en-US" sz="1600" dirty="0">
                <a:solidFill>
                  <a:srgbClr val="000000"/>
                </a:solidFill>
                <a:latin typeface="Courier New" panose="02070309020205020404" pitchFamily="49" charset="0"/>
              </a:rPr>
              <a:t>   </a:t>
            </a:r>
            <a:r>
              <a:rPr lang="en-US" sz="1600" b="1" dirty="0">
                <a:solidFill>
                  <a:srgbClr val="000066"/>
                </a:solidFill>
                <a:latin typeface="Courier New" panose="02070309020205020404" pitchFamily="49" charset="0"/>
              </a:rPr>
              <a:t>double</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getY</a:t>
            </a:r>
            <a:r>
              <a:rPr lang="en-US" sz="1600" dirty="0">
                <a:solidFill>
                  <a:srgbClr val="009900"/>
                </a:solidFill>
                <a:latin typeface="Courier New" panose="02070309020205020404" pitchFamily="49" charset="0"/>
              </a:rPr>
              <a:t>()</a:t>
            </a:r>
            <a:r>
              <a:rPr lang="en-US" sz="1600" dirty="0">
                <a:solidFill>
                  <a:srgbClr val="339933"/>
                </a:solidFill>
                <a:latin typeface="Courier New" panose="02070309020205020404" pitchFamily="49" charset="0"/>
              </a:rPr>
              <a:t>;</a:t>
            </a:r>
            <a:r>
              <a:rPr lang="en-US" sz="1600" dirty="0"/>
              <a:t/>
            </a:r>
            <a:br>
              <a:rPr lang="en-US" sz="1600" dirty="0"/>
            </a:br>
            <a:r>
              <a:rPr lang="en-US" sz="1600" dirty="0">
                <a:solidFill>
                  <a:srgbClr val="000000"/>
                </a:solidFill>
                <a:latin typeface="Courier New" panose="02070309020205020404" pitchFamily="49" charset="0"/>
              </a:rPr>
              <a:t>   </a:t>
            </a:r>
            <a:r>
              <a:rPr lang="en-US" sz="1600" b="1" dirty="0">
                <a:solidFill>
                  <a:srgbClr val="000066"/>
                </a:solidFill>
                <a:latin typeface="Courier New" panose="02070309020205020404" pitchFamily="49" charset="0"/>
              </a:rPr>
              <a:t>void</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setCartesian</a:t>
            </a:r>
            <a:r>
              <a:rPr lang="en-US" sz="1600" dirty="0">
                <a:solidFill>
                  <a:srgbClr val="009900"/>
                </a:solidFill>
                <a:latin typeface="Courier New" panose="02070309020205020404" pitchFamily="49" charset="0"/>
              </a:rPr>
              <a:t>(</a:t>
            </a:r>
            <a:r>
              <a:rPr lang="en-US" sz="1600" b="1" dirty="0">
                <a:solidFill>
                  <a:srgbClr val="000066"/>
                </a:solidFill>
                <a:latin typeface="Courier New" panose="02070309020205020404" pitchFamily="49" charset="0"/>
              </a:rPr>
              <a:t>double</a:t>
            </a:r>
            <a:r>
              <a:rPr lang="en-US" sz="1600" dirty="0">
                <a:solidFill>
                  <a:srgbClr val="000000"/>
                </a:solidFill>
                <a:latin typeface="Courier New" panose="02070309020205020404" pitchFamily="49" charset="0"/>
              </a:rPr>
              <a:t> x, </a:t>
            </a:r>
            <a:r>
              <a:rPr lang="en-US" sz="1600" b="1" dirty="0">
                <a:solidFill>
                  <a:srgbClr val="000066"/>
                </a:solidFill>
                <a:latin typeface="Courier New" panose="02070309020205020404" pitchFamily="49" charset="0"/>
              </a:rPr>
              <a:t>double</a:t>
            </a:r>
            <a:r>
              <a:rPr lang="en-US" sz="1600" dirty="0">
                <a:solidFill>
                  <a:srgbClr val="000000"/>
                </a:solidFill>
                <a:latin typeface="Courier New" panose="02070309020205020404" pitchFamily="49" charset="0"/>
              </a:rPr>
              <a:t> y</a:t>
            </a:r>
            <a:r>
              <a:rPr lang="en-US" sz="1600" dirty="0">
                <a:solidFill>
                  <a:srgbClr val="009900"/>
                </a:solidFill>
                <a:latin typeface="Courier New" panose="02070309020205020404" pitchFamily="49" charset="0"/>
              </a:rPr>
              <a:t>)</a:t>
            </a:r>
            <a:r>
              <a:rPr lang="en-US" sz="1600" dirty="0">
                <a:solidFill>
                  <a:srgbClr val="339933"/>
                </a:solidFill>
                <a:latin typeface="Courier New" panose="02070309020205020404" pitchFamily="49" charset="0"/>
              </a:rPr>
              <a:t>;</a:t>
            </a:r>
            <a:r>
              <a:rPr lang="en-US" sz="1600" dirty="0"/>
              <a:t/>
            </a:r>
            <a:br>
              <a:rPr lang="en-US" sz="1600" dirty="0"/>
            </a:br>
            <a:r>
              <a:rPr lang="en-US" sz="1600" dirty="0">
                <a:solidFill>
                  <a:srgbClr val="000000"/>
                </a:solidFill>
                <a:latin typeface="Courier New" panose="02070309020205020404" pitchFamily="49" charset="0"/>
              </a:rPr>
              <a:t>   </a:t>
            </a:r>
            <a:r>
              <a:rPr lang="en-US" sz="1600" b="1" dirty="0">
                <a:solidFill>
                  <a:srgbClr val="000066"/>
                </a:solidFill>
                <a:latin typeface="Courier New" panose="02070309020205020404" pitchFamily="49" charset="0"/>
              </a:rPr>
              <a:t>double</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getR</a:t>
            </a:r>
            <a:r>
              <a:rPr lang="en-US" sz="1600" dirty="0">
                <a:solidFill>
                  <a:srgbClr val="009900"/>
                </a:solidFill>
                <a:latin typeface="Courier New" panose="02070309020205020404" pitchFamily="49" charset="0"/>
              </a:rPr>
              <a:t>()</a:t>
            </a:r>
            <a:r>
              <a:rPr lang="en-US" sz="1600" dirty="0">
                <a:solidFill>
                  <a:srgbClr val="339933"/>
                </a:solidFill>
                <a:latin typeface="Courier New" panose="02070309020205020404" pitchFamily="49" charset="0"/>
              </a:rPr>
              <a:t>;</a:t>
            </a:r>
            <a:r>
              <a:rPr lang="en-US" sz="1600" dirty="0"/>
              <a:t/>
            </a:r>
            <a:br>
              <a:rPr lang="en-US" sz="1600" dirty="0"/>
            </a:br>
            <a:r>
              <a:rPr lang="en-US" sz="1600" dirty="0">
                <a:solidFill>
                  <a:srgbClr val="000000"/>
                </a:solidFill>
                <a:latin typeface="Courier New" panose="02070309020205020404" pitchFamily="49" charset="0"/>
              </a:rPr>
              <a:t>   </a:t>
            </a:r>
            <a:r>
              <a:rPr lang="en-US" sz="1600" b="1" dirty="0">
                <a:solidFill>
                  <a:srgbClr val="000066"/>
                </a:solidFill>
                <a:latin typeface="Courier New" panose="02070309020205020404" pitchFamily="49" charset="0"/>
              </a:rPr>
              <a:t>double</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getTheta</a:t>
            </a:r>
            <a:r>
              <a:rPr lang="en-US" sz="1600" dirty="0">
                <a:solidFill>
                  <a:srgbClr val="009900"/>
                </a:solidFill>
                <a:latin typeface="Courier New" panose="02070309020205020404" pitchFamily="49" charset="0"/>
              </a:rPr>
              <a:t>()</a:t>
            </a:r>
            <a:r>
              <a:rPr lang="en-US" sz="1600" dirty="0">
                <a:solidFill>
                  <a:srgbClr val="339933"/>
                </a:solidFill>
                <a:latin typeface="Courier New" panose="02070309020205020404" pitchFamily="49" charset="0"/>
              </a:rPr>
              <a:t>;</a:t>
            </a:r>
            <a:r>
              <a:rPr lang="en-US" sz="1600" dirty="0"/>
              <a:t/>
            </a:r>
            <a:br>
              <a:rPr lang="en-US" sz="1600" dirty="0"/>
            </a:br>
            <a:r>
              <a:rPr lang="en-US" sz="1600" dirty="0">
                <a:solidFill>
                  <a:srgbClr val="000000"/>
                </a:solidFill>
                <a:latin typeface="Courier New" panose="02070309020205020404" pitchFamily="49" charset="0"/>
              </a:rPr>
              <a:t>   </a:t>
            </a:r>
            <a:r>
              <a:rPr lang="en-US" sz="1600" b="1" dirty="0">
                <a:solidFill>
                  <a:srgbClr val="000066"/>
                </a:solidFill>
                <a:latin typeface="Courier New" panose="02070309020205020404" pitchFamily="49" charset="0"/>
              </a:rPr>
              <a:t>void</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setPolar</a:t>
            </a:r>
            <a:r>
              <a:rPr lang="en-US" sz="1600" dirty="0">
                <a:solidFill>
                  <a:srgbClr val="009900"/>
                </a:solidFill>
                <a:latin typeface="Courier New" panose="02070309020205020404" pitchFamily="49" charset="0"/>
              </a:rPr>
              <a:t>(</a:t>
            </a:r>
            <a:r>
              <a:rPr lang="en-US" sz="1600" b="1" dirty="0">
                <a:solidFill>
                  <a:srgbClr val="000066"/>
                </a:solidFill>
                <a:latin typeface="Courier New" panose="02070309020205020404" pitchFamily="49" charset="0"/>
              </a:rPr>
              <a:t>double</a:t>
            </a:r>
            <a:r>
              <a:rPr lang="en-US" sz="1600" dirty="0">
                <a:solidFill>
                  <a:srgbClr val="000000"/>
                </a:solidFill>
                <a:latin typeface="Courier New" panose="02070309020205020404" pitchFamily="49" charset="0"/>
              </a:rPr>
              <a:t> r, </a:t>
            </a:r>
            <a:r>
              <a:rPr lang="en-US" sz="1600" b="1" dirty="0">
                <a:solidFill>
                  <a:srgbClr val="000066"/>
                </a:solidFill>
                <a:latin typeface="Courier New" panose="02070309020205020404" pitchFamily="49" charset="0"/>
              </a:rPr>
              <a:t>double</a:t>
            </a:r>
            <a:r>
              <a:rPr lang="en-US" sz="1600" dirty="0">
                <a:solidFill>
                  <a:srgbClr val="000000"/>
                </a:solidFill>
                <a:latin typeface="Courier New" panose="02070309020205020404" pitchFamily="49" charset="0"/>
              </a:rPr>
              <a:t> theta</a:t>
            </a:r>
            <a:r>
              <a:rPr lang="en-US" sz="1600" dirty="0">
                <a:solidFill>
                  <a:srgbClr val="009900"/>
                </a:solidFill>
                <a:latin typeface="Courier New" panose="02070309020205020404" pitchFamily="49" charset="0"/>
              </a:rPr>
              <a:t>)</a:t>
            </a:r>
            <a:r>
              <a:rPr lang="en-US" sz="1600" dirty="0">
                <a:solidFill>
                  <a:srgbClr val="339933"/>
                </a:solidFill>
                <a:latin typeface="Courier New" panose="02070309020205020404" pitchFamily="49" charset="0"/>
              </a:rPr>
              <a:t>;</a:t>
            </a:r>
            <a:r>
              <a:rPr lang="en-US" sz="1600" dirty="0"/>
              <a:t/>
            </a:r>
            <a:br>
              <a:rPr lang="en-US" sz="1600" dirty="0"/>
            </a:br>
            <a:r>
              <a:rPr lang="en-US" sz="1600" dirty="0" smtClean="0">
                <a:solidFill>
                  <a:srgbClr val="009900"/>
                </a:solidFill>
                <a:latin typeface="Courier New" panose="02070309020205020404" pitchFamily="49" charset="0"/>
              </a:rPr>
              <a:t>}</a:t>
            </a:r>
            <a:endParaRPr lang="es-CO" sz="1600" dirty="0"/>
          </a:p>
        </p:txBody>
      </p:sp>
    </p:spTree>
    <p:extLst>
      <p:ext uri="{BB962C8B-B14F-4D97-AF65-F5344CB8AC3E}">
        <p14:creationId xmlns:p14="http://schemas.microsoft.com/office/powerpoint/2010/main" val="3449650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Anti-Simetría Dato/Objeto</a:t>
            </a:r>
            <a:endParaRPr lang="es-CO" dirty="0"/>
          </a:p>
        </p:txBody>
      </p:sp>
      <p:sp>
        <p:nvSpPr>
          <p:cNvPr id="2" name="1 Marcador de texto"/>
          <p:cNvSpPr>
            <a:spLocks noGrp="1"/>
          </p:cNvSpPr>
          <p:nvPr>
            <p:ph idx="1"/>
          </p:nvPr>
        </p:nvSpPr>
        <p:spPr/>
        <p:txBody>
          <a:bodyPr>
            <a:normAutofit fontScale="92500" lnSpcReduction="20000"/>
          </a:bodyPr>
          <a:lstStyle/>
          <a:p>
            <a:pPr marL="0" indent="0" algn="just">
              <a:buNone/>
            </a:pPr>
            <a:r>
              <a:rPr lang="es-ES" dirty="0" smtClean="0">
                <a:latin typeface="+mn-lt"/>
              </a:rPr>
              <a:t>Dicotomía fundamental:</a:t>
            </a:r>
          </a:p>
          <a:p>
            <a:pPr algn="just"/>
            <a:r>
              <a:rPr lang="es-ES" dirty="0" smtClean="0">
                <a:latin typeface="+mn-lt"/>
              </a:rPr>
              <a:t>El código </a:t>
            </a:r>
            <a:r>
              <a:rPr lang="es-ES" dirty="0" smtClean="0">
                <a:solidFill>
                  <a:schemeClr val="accent3">
                    <a:alpha val="99000"/>
                  </a:schemeClr>
                </a:solidFill>
                <a:latin typeface="+mn-lt"/>
              </a:rPr>
              <a:t>procedimental</a:t>
            </a:r>
            <a:r>
              <a:rPr lang="es-ES" dirty="0" smtClean="0">
                <a:latin typeface="+mn-lt"/>
              </a:rPr>
              <a:t> hace </a:t>
            </a:r>
            <a:r>
              <a:rPr lang="es-ES" dirty="0" smtClean="0">
                <a:solidFill>
                  <a:schemeClr val="accent6">
                    <a:alpha val="99000"/>
                  </a:schemeClr>
                </a:solidFill>
                <a:latin typeface="+mn-lt"/>
              </a:rPr>
              <a:t>fácil </a:t>
            </a:r>
            <a:r>
              <a:rPr lang="es-ES" dirty="0" smtClean="0">
                <a:latin typeface="+mn-lt"/>
              </a:rPr>
              <a:t>adicionar nuevas </a:t>
            </a:r>
            <a:r>
              <a:rPr lang="es-ES" dirty="0" smtClean="0">
                <a:solidFill>
                  <a:srgbClr val="00B050">
                    <a:alpha val="99000"/>
                  </a:srgbClr>
                </a:solidFill>
                <a:latin typeface="+mn-lt"/>
              </a:rPr>
              <a:t>funciones</a:t>
            </a:r>
            <a:r>
              <a:rPr lang="es-ES" dirty="0" smtClean="0">
                <a:latin typeface="+mn-lt"/>
              </a:rPr>
              <a:t> sin cambiar las estructuras de datos existentes. El código </a:t>
            </a:r>
            <a:r>
              <a:rPr lang="es-ES" dirty="0" smtClean="0">
                <a:solidFill>
                  <a:srgbClr val="0070C0">
                    <a:alpha val="99000"/>
                  </a:srgbClr>
                </a:solidFill>
                <a:latin typeface="+mn-lt"/>
              </a:rPr>
              <a:t>OO</a:t>
            </a:r>
            <a:r>
              <a:rPr lang="es-ES" dirty="0" smtClean="0">
                <a:latin typeface="+mn-lt"/>
              </a:rPr>
              <a:t>, por otro lado, hace </a:t>
            </a:r>
            <a:r>
              <a:rPr lang="es-ES" dirty="0" smtClean="0">
                <a:solidFill>
                  <a:schemeClr val="accent6">
                    <a:alpha val="99000"/>
                  </a:schemeClr>
                </a:solidFill>
                <a:latin typeface="+mn-lt"/>
              </a:rPr>
              <a:t>fácil</a:t>
            </a:r>
            <a:r>
              <a:rPr lang="es-ES" dirty="0" smtClean="0">
                <a:latin typeface="+mn-lt"/>
              </a:rPr>
              <a:t> adicionar nuevas </a:t>
            </a:r>
            <a:r>
              <a:rPr lang="es-ES" dirty="0" smtClean="0">
                <a:solidFill>
                  <a:srgbClr val="7030A0">
                    <a:alpha val="99000"/>
                  </a:srgbClr>
                </a:solidFill>
                <a:latin typeface="+mn-lt"/>
              </a:rPr>
              <a:t>clases</a:t>
            </a:r>
            <a:r>
              <a:rPr lang="es-ES" dirty="0" smtClean="0">
                <a:latin typeface="+mn-lt"/>
              </a:rPr>
              <a:t> sin cambiar las funciones existentes.</a:t>
            </a:r>
          </a:p>
          <a:p>
            <a:pPr algn="just"/>
            <a:r>
              <a:rPr lang="es-ES" dirty="0" smtClean="0">
                <a:latin typeface="+mn-lt"/>
              </a:rPr>
              <a:t>El código </a:t>
            </a:r>
            <a:r>
              <a:rPr lang="es-ES" dirty="0" smtClean="0">
                <a:solidFill>
                  <a:schemeClr val="accent1">
                    <a:alpha val="99000"/>
                  </a:schemeClr>
                </a:solidFill>
                <a:latin typeface="+mn-lt"/>
              </a:rPr>
              <a:t>procedimental</a:t>
            </a:r>
            <a:r>
              <a:rPr lang="es-ES" dirty="0" smtClean="0">
                <a:latin typeface="+mn-lt"/>
              </a:rPr>
              <a:t> hace </a:t>
            </a:r>
            <a:r>
              <a:rPr lang="es-ES" dirty="0" smtClean="0">
                <a:solidFill>
                  <a:srgbClr val="FF0000">
                    <a:alpha val="99000"/>
                  </a:srgbClr>
                </a:solidFill>
                <a:latin typeface="+mn-lt"/>
              </a:rPr>
              <a:t>difícil</a:t>
            </a:r>
            <a:r>
              <a:rPr lang="es-ES" dirty="0" smtClean="0">
                <a:latin typeface="+mn-lt"/>
              </a:rPr>
              <a:t> adicionar nuevas </a:t>
            </a:r>
            <a:r>
              <a:rPr lang="es-ES" dirty="0" smtClean="0">
                <a:solidFill>
                  <a:srgbClr val="7030A0">
                    <a:alpha val="99000"/>
                  </a:srgbClr>
                </a:solidFill>
                <a:latin typeface="+mn-lt"/>
              </a:rPr>
              <a:t>estructuras</a:t>
            </a:r>
            <a:r>
              <a:rPr lang="es-ES" dirty="0" smtClean="0">
                <a:latin typeface="+mn-lt"/>
              </a:rPr>
              <a:t> porque todas las funciones deben cambiar. El código </a:t>
            </a:r>
            <a:r>
              <a:rPr lang="es-ES" dirty="0" smtClean="0">
                <a:solidFill>
                  <a:srgbClr val="0070C0">
                    <a:alpha val="99000"/>
                  </a:srgbClr>
                </a:solidFill>
                <a:latin typeface="+mn-lt"/>
              </a:rPr>
              <a:t>OO</a:t>
            </a:r>
            <a:r>
              <a:rPr lang="es-ES" dirty="0" smtClean="0">
                <a:latin typeface="+mn-lt"/>
              </a:rPr>
              <a:t>, de otro lado, hace </a:t>
            </a:r>
            <a:r>
              <a:rPr lang="es-ES" dirty="0" smtClean="0">
                <a:solidFill>
                  <a:srgbClr val="FF0000">
                    <a:alpha val="99000"/>
                  </a:srgbClr>
                </a:solidFill>
                <a:latin typeface="+mn-lt"/>
              </a:rPr>
              <a:t>difícil</a:t>
            </a:r>
            <a:r>
              <a:rPr lang="es-ES" dirty="0" smtClean="0">
                <a:latin typeface="+mn-lt"/>
              </a:rPr>
              <a:t> adicionar nuevas </a:t>
            </a:r>
            <a:r>
              <a:rPr lang="es-ES" dirty="0" smtClean="0">
                <a:solidFill>
                  <a:srgbClr val="00B050">
                    <a:alpha val="99000"/>
                  </a:srgbClr>
                </a:solidFill>
                <a:latin typeface="+mn-lt"/>
              </a:rPr>
              <a:t>funciones</a:t>
            </a:r>
            <a:r>
              <a:rPr lang="es-ES" dirty="0" smtClean="0">
                <a:latin typeface="+mn-lt"/>
              </a:rPr>
              <a:t> porque todas las clases deben cambiar.</a:t>
            </a:r>
          </a:p>
        </p:txBody>
      </p:sp>
    </p:spTree>
    <p:extLst>
      <p:ext uri="{BB962C8B-B14F-4D97-AF65-F5344CB8AC3E}">
        <p14:creationId xmlns:p14="http://schemas.microsoft.com/office/powerpoint/2010/main" val="18810048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Anti-Simetría Dato/Objeto</a:t>
            </a:r>
            <a:endParaRPr lang="es-CO" dirty="0"/>
          </a:p>
        </p:txBody>
      </p:sp>
      <p:sp>
        <p:nvSpPr>
          <p:cNvPr id="6" name="Rectangle 5"/>
          <p:cNvSpPr/>
          <p:nvPr/>
        </p:nvSpPr>
        <p:spPr>
          <a:xfrm>
            <a:off x="347256" y="1194624"/>
            <a:ext cx="4572000" cy="489364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class</a:t>
            </a:r>
            <a:r>
              <a:rPr lang="en-US" sz="1200" dirty="0">
                <a:solidFill>
                  <a:srgbClr val="000000"/>
                </a:solidFill>
                <a:latin typeface="Courier New" panose="02070309020205020404" pitchFamily="49" charset="0"/>
              </a:rPr>
              <a:t> Square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003399"/>
                </a:solidFill>
                <a:latin typeface="Courier New" panose="02070309020205020404" pitchFamily="49" charset="0"/>
                <a:hlinkClick r:id="rId3"/>
              </a:rPr>
              <a:t>Point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topLeft</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b="1" dirty="0">
                <a:solidFill>
                  <a:srgbClr val="000066"/>
                </a:solidFill>
                <a:latin typeface="Courier New" panose="02070309020205020404" pitchFamily="49" charset="0"/>
              </a:rPr>
              <a:t>double</a:t>
            </a:r>
            <a:r>
              <a:rPr lang="en-US" sz="1200" dirty="0">
                <a:solidFill>
                  <a:srgbClr val="000000"/>
                </a:solidFill>
                <a:latin typeface="Courier New" panose="02070309020205020404" pitchFamily="49" charset="0"/>
              </a:rPr>
              <a:t> side</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9900"/>
                </a:solidFill>
                <a:latin typeface="Courier New" panose="02070309020205020404" pitchFamily="49" charset="0"/>
              </a:rPr>
              <a:t>}</a:t>
            </a:r>
            <a:r>
              <a:rPr lang="en-US" sz="1200" dirty="0"/>
              <a:t/>
            </a:r>
            <a:br>
              <a:rPr lang="en-US" sz="1200" dirty="0"/>
            </a:br>
            <a:r>
              <a:rPr lang="en-US" sz="1200" dirty="0"/>
              <a:t/>
            </a:r>
            <a:br>
              <a:rPr lang="en-US" sz="1200" dirty="0"/>
            </a:b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class</a:t>
            </a:r>
            <a:r>
              <a:rPr lang="en-US" sz="1200" dirty="0">
                <a:solidFill>
                  <a:srgbClr val="000000"/>
                </a:solidFill>
                <a:latin typeface="Courier New" panose="02070309020205020404" pitchFamily="49" charset="0"/>
              </a:rPr>
              <a:t> </a:t>
            </a:r>
            <a:r>
              <a:rPr lang="en-US" sz="1200" dirty="0">
                <a:solidFill>
                  <a:srgbClr val="003399"/>
                </a:solidFill>
                <a:latin typeface="Courier New" panose="02070309020205020404" pitchFamily="49" charset="0"/>
                <a:hlinkClick r:id="rId4"/>
              </a:rPr>
              <a:t>Rectangle</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003399"/>
                </a:solidFill>
                <a:latin typeface="Courier New" panose="02070309020205020404" pitchFamily="49" charset="0"/>
                <a:hlinkClick r:id="rId3"/>
              </a:rPr>
              <a:t>Point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topLeft</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b="1" dirty="0">
                <a:solidFill>
                  <a:srgbClr val="000066"/>
                </a:solidFill>
                <a:latin typeface="Courier New" panose="02070309020205020404" pitchFamily="49" charset="0"/>
              </a:rPr>
              <a:t>double</a:t>
            </a:r>
            <a:r>
              <a:rPr lang="en-US" sz="1200" dirty="0">
                <a:solidFill>
                  <a:srgbClr val="000000"/>
                </a:solidFill>
                <a:latin typeface="Courier New" panose="02070309020205020404" pitchFamily="49" charset="0"/>
              </a:rPr>
              <a:t> height</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b="1" dirty="0">
                <a:solidFill>
                  <a:srgbClr val="000066"/>
                </a:solidFill>
                <a:latin typeface="Courier New" panose="02070309020205020404" pitchFamily="49" charset="0"/>
              </a:rPr>
              <a:t>double</a:t>
            </a:r>
            <a:r>
              <a:rPr lang="en-US" sz="1200" dirty="0">
                <a:solidFill>
                  <a:srgbClr val="000000"/>
                </a:solidFill>
                <a:latin typeface="Courier New" panose="02070309020205020404" pitchFamily="49" charset="0"/>
              </a:rPr>
              <a:t> width</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9900"/>
                </a:solidFill>
                <a:latin typeface="Courier New" panose="02070309020205020404" pitchFamily="49" charset="0"/>
              </a:rPr>
              <a:t>}</a:t>
            </a:r>
            <a:r>
              <a:rPr lang="en-US" sz="1200" dirty="0"/>
              <a:t/>
            </a:r>
            <a:br>
              <a:rPr lang="en-US" sz="1200" dirty="0"/>
            </a:br>
            <a:r>
              <a:rPr lang="en-US" sz="1200" dirty="0"/>
              <a:t/>
            </a:r>
            <a:br>
              <a:rPr lang="en-US" sz="1200" dirty="0"/>
            </a:b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class</a:t>
            </a:r>
            <a:r>
              <a:rPr lang="en-US" sz="1200" dirty="0">
                <a:solidFill>
                  <a:srgbClr val="000000"/>
                </a:solidFill>
                <a:latin typeface="Courier New" panose="02070309020205020404" pitchFamily="49" charset="0"/>
              </a:rPr>
              <a:t> Geometry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b="1" dirty="0">
                <a:solidFill>
                  <a:srgbClr val="000066"/>
                </a:solidFill>
                <a:latin typeface="Courier New" panose="02070309020205020404" pitchFamily="49" charset="0"/>
              </a:rPr>
              <a:t>double</a:t>
            </a:r>
            <a:r>
              <a:rPr lang="en-US" sz="1200" dirty="0">
                <a:solidFill>
                  <a:srgbClr val="000000"/>
                </a:solidFill>
                <a:latin typeface="Courier New" panose="02070309020205020404" pitchFamily="49" charset="0"/>
              </a:rPr>
              <a:t> area</a:t>
            </a:r>
            <a:r>
              <a:rPr lang="en-US" sz="1200" dirty="0">
                <a:solidFill>
                  <a:srgbClr val="009900"/>
                </a:solidFill>
                <a:latin typeface="Courier New" panose="02070309020205020404" pitchFamily="49" charset="0"/>
              </a:rPr>
              <a:t>(</a:t>
            </a:r>
            <a:r>
              <a:rPr lang="en-US" sz="1200" dirty="0">
                <a:solidFill>
                  <a:srgbClr val="003399"/>
                </a:solidFill>
                <a:latin typeface="Courier New" panose="02070309020205020404" pitchFamily="49" charset="0"/>
                <a:hlinkClick r:id="rId5"/>
              </a:rPr>
              <a:t>Object</a:t>
            </a:r>
            <a:r>
              <a:rPr lang="en-US" sz="1200" dirty="0">
                <a:solidFill>
                  <a:srgbClr val="000000"/>
                </a:solidFill>
                <a:latin typeface="Courier New" panose="02070309020205020404" pitchFamily="49" charset="0"/>
              </a:rPr>
              <a:t> shape</a:t>
            </a:r>
            <a:r>
              <a:rPr lang="en-US" sz="1200" dirty="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throws</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NoSuchShapeException</a:t>
            </a:r>
            <a:r>
              <a:rPr lang="en-US" sz="1200" dirty="0"/>
              <a:t/>
            </a:r>
            <a:br>
              <a:rPr lang="en-US" sz="1200" dirty="0"/>
            </a:b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shape </a:t>
            </a:r>
            <a:r>
              <a:rPr lang="en-US" sz="1200" b="1" dirty="0" err="1">
                <a:solidFill>
                  <a:srgbClr val="000000"/>
                </a:solidFill>
                <a:latin typeface="Courier New" panose="02070309020205020404" pitchFamily="49" charset="0"/>
              </a:rPr>
              <a:t>instanceof</a:t>
            </a:r>
            <a:r>
              <a:rPr lang="en-US" sz="1200" dirty="0">
                <a:solidFill>
                  <a:srgbClr val="000000"/>
                </a:solidFill>
                <a:latin typeface="Courier New" panose="02070309020205020404" pitchFamily="49" charset="0"/>
              </a:rPr>
              <a:t> Square</a:t>
            </a:r>
            <a:r>
              <a:rPr lang="en-US" sz="1200" dirty="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Square s </a:t>
            </a:r>
            <a:r>
              <a:rPr lang="en-US" sz="1200" dirty="0">
                <a:solidFill>
                  <a:srgbClr val="339933"/>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Square</a:t>
            </a:r>
            <a:r>
              <a:rPr lang="en-US" sz="1200" dirty="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shape</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a:t>
            </a:r>
            <a:r>
              <a:rPr lang="en-US" sz="1200" dirty="0" err="1">
                <a:solidFill>
                  <a:srgbClr val="006633"/>
                </a:solidFill>
                <a:latin typeface="Courier New" panose="02070309020205020404" pitchFamily="49" charset="0"/>
              </a:rPr>
              <a:t>side</a:t>
            </a:r>
            <a:r>
              <a:rPr lang="en-US" sz="1200" dirty="0">
                <a:solidFill>
                  <a:srgbClr val="000000"/>
                </a:solidFill>
                <a:latin typeface="Courier New" panose="02070309020205020404" pitchFamily="49" charset="0"/>
              </a:rPr>
              <a:t> </a:t>
            </a:r>
            <a:r>
              <a:rPr lang="en-US" sz="1200" dirty="0">
                <a:solidFill>
                  <a:srgbClr val="339933"/>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a:t>
            </a:r>
            <a:r>
              <a:rPr lang="en-US" sz="1200" dirty="0" err="1">
                <a:solidFill>
                  <a:srgbClr val="006633"/>
                </a:solidFill>
                <a:latin typeface="Courier New" panose="02070309020205020404" pitchFamily="49" charset="0"/>
              </a:rPr>
              <a:t>side</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else</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shape </a:t>
            </a:r>
            <a:r>
              <a:rPr lang="en-US" sz="1200" b="1" dirty="0" err="1">
                <a:solidFill>
                  <a:srgbClr val="000000"/>
                </a:solidFill>
                <a:latin typeface="Courier New" panose="02070309020205020404" pitchFamily="49" charset="0"/>
              </a:rPr>
              <a:t>instanceof</a:t>
            </a:r>
            <a:r>
              <a:rPr lang="en-US" sz="1200" dirty="0">
                <a:solidFill>
                  <a:srgbClr val="000000"/>
                </a:solidFill>
                <a:latin typeface="Courier New" panose="02070309020205020404" pitchFamily="49" charset="0"/>
              </a:rPr>
              <a:t> </a:t>
            </a:r>
            <a:r>
              <a:rPr lang="en-US" sz="1200" dirty="0">
                <a:solidFill>
                  <a:srgbClr val="003399"/>
                </a:solidFill>
                <a:latin typeface="Courier New" panose="02070309020205020404" pitchFamily="49" charset="0"/>
                <a:hlinkClick r:id="rId4"/>
              </a:rPr>
              <a:t>Rectangle</a:t>
            </a:r>
            <a:r>
              <a:rPr lang="en-US" sz="1200" dirty="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dirty="0">
                <a:solidFill>
                  <a:srgbClr val="003399"/>
                </a:solidFill>
                <a:latin typeface="Courier New" panose="02070309020205020404" pitchFamily="49" charset="0"/>
                <a:hlinkClick r:id="rId4"/>
              </a:rPr>
              <a:t>Rectangle</a:t>
            </a:r>
            <a:r>
              <a:rPr lang="en-US" sz="1200" dirty="0">
                <a:solidFill>
                  <a:srgbClr val="000000"/>
                </a:solidFill>
                <a:latin typeface="Courier New" panose="02070309020205020404" pitchFamily="49" charset="0"/>
              </a:rPr>
              <a:t> r </a:t>
            </a:r>
            <a:r>
              <a:rPr lang="en-US" sz="1200" dirty="0">
                <a:solidFill>
                  <a:srgbClr val="339933"/>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solidFill>
                  <a:srgbClr val="003399"/>
                </a:solidFill>
                <a:latin typeface="Courier New" panose="02070309020205020404" pitchFamily="49" charset="0"/>
                <a:hlinkClick r:id="rId4"/>
              </a:rPr>
              <a:t>Rectangle</a:t>
            </a:r>
            <a:r>
              <a:rPr lang="en-US" sz="1200" dirty="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shape</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r.</a:t>
            </a:r>
            <a:r>
              <a:rPr lang="en-US" sz="1200" dirty="0" err="1">
                <a:solidFill>
                  <a:srgbClr val="006633"/>
                </a:solidFill>
                <a:latin typeface="Courier New" panose="02070309020205020404" pitchFamily="49" charset="0"/>
              </a:rPr>
              <a:t>height</a:t>
            </a:r>
            <a:r>
              <a:rPr lang="en-US" sz="1200" dirty="0">
                <a:solidFill>
                  <a:srgbClr val="000000"/>
                </a:solidFill>
                <a:latin typeface="Courier New" panose="02070309020205020404" pitchFamily="49" charset="0"/>
              </a:rPr>
              <a:t> </a:t>
            </a:r>
            <a:r>
              <a:rPr lang="en-US" sz="1200" dirty="0">
                <a:solidFill>
                  <a:srgbClr val="339933"/>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r.</a:t>
            </a:r>
            <a:r>
              <a:rPr lang="en-US" sz="1200" dirty="0" err="1">
                <a:solidFill>
                  <a:srgbClr val="006633"/>
                </a:solidFill>
                <a:latin typeface="Courier New" panose="02070309020205020404" pitchFamily="49" charset="0"/>
              </a:rPr>
              <a:t>width</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throw</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NoSuchShapeException</a:t>
            </a:r>
            <a:r>
              <a:rPr lang="en-US" sz="1200" dirty="0">
                <a:solidFill>
                  <a:srgbClr val="009900"/>
                </a:solidFill>
                <a:latin typeface="Courier New" panose="02070309020205020404" pitchFamily="49" charset="0"/>
              </a:rPr>
              <a:t>()</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9900"/>
                </a:solidFill>
                <a:latin typeface="Courier New" panose="02070309020205020404" pitchFamily="49" charset="0"/>
              </a:rPr>
              <a:t>}</a:t>
            </a:r>
            <a:endParaRPr lang="es-CO" sz="1200" dirty="0"/>
          </a:p>
        </p:txBody>
      </p:sp>
      <p:sp>
        <p:nvSpPr>
          <p:cNvPr id="7" name="Rectangle 6"/>
          <p:cNvSpPr/>
          <p:nvPr/>
        </p:nvSpPr>
        <p:spPr>
          <a:xfrm>
            <a:off x="5129808" y="1218370"/>
            <a:ext cx="3906688" cy="433965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interface</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IShape</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66"/>
                </a:solidFill>
                <a:latin typeface="Courier New" panose="02070309020205020404" pitchFamily="49" charset="0"/>
              </a:rPr>
              <a:t>double</a:t>
            </a:r>
            <a:r>
              <a:rPr lang="en-US" sz="1200" dirty="0">
                <a:solidFill>
                  <a:srgbClr val="000000"/>
                </a:solidFill>
                <a:latin typeface="Courier New" panose="02070309020205020404" pitchFamily="49" charset="0"/>
              </a:rPr>
              <a:t> area</a:t>
            </a:r>
            <a:r>
              <a:rPr lang="en-US" sz="1200" dirty="0">
                <a:solidFill>
                  <a:srgbClr val="009900"/>
                </a:solidFill>
                <a:latin typeface="Courier New" panose="02070309020205020404" pitchFamily="49" charset="0"/>
              </a:rPr>
              <a:t>()</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9900"/>
                </a:solidFill>
                <a:latin typeface="Courier New" panose="02070309020205020404" pitchFamily="49" charset="0"/>
              </a:rPr>
              <a:t>}</a:t>
            </a:r>
            <a:r>
              <a:rPr lang="en-US" sz="1200" dirty="0"/>
              <a:t/>
            </a:r>
            <a:br>
              <a:rPr lang="en-US" sz="1200" dirty="0"/>
            </a:br>
            <a:r>
              <a:rPr lang="en-US" sz="1200" dirty="0"/>
              <a:t/>
            </a:r>
            <a:br>
              <a:rPr lang="en-US" sz="1200" dirty="0"/>
            </a:b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class</a:t>
            </a:r>
            <a:r>
              <a:rPr lang="en-US" sz="1200" dirty="0">
                <a:solidFill>
                  <a:srgbClr val="000000"/>
                </a:solidFill>
                <a:latin typeface="Courier New" panose="02070309020205020404" pitchFamily="49" charset="0"/>
              </a:rPr>
              <a:t> Square </a:t>
            </a:r>
            <a:r>
              <a:rPr lang="en-US" sz="1200" b="1" dirty="0">
                <a:solidFill>
                  <a:srgbClr val="000000"/>
                </a:solidFill>
                <a:latin typeface="Courier New" panose="02070309020205020404" pitchFamily="49" charset="0"/>
              </a:rPr>
              <a:t>implements</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IShape</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private</a:t>
            </a:r>
            <a:r>
              <a:rPr lang="en-US" sz="1200" dirty="0">
                <a:solidFill>
                  <a:srgbClr val="000000"/>
                </a:solidFill>
                <a:latin typeface="Courier New" panose="02070309020205020404" pitchFamily="49" charset="0"/>
              </a:rPr>
              <a:t> </a:t>
            </a:r>
            <a:r>
              <a:rPr lang="en-US" sz="1200" dirty="0">
                <a:solidFill>
                  <a:srgbClr val="003399"/>
                </a:solidFill>
                <a:latin typeface="Courier New" panose="02070309020205020404" pitchFamily="49" charset="0"/>
                <a:hlinkClick r:id="rId3"/>
              </a:rPr>
              <a:t>Point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topLeft</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private</a:t>
            </a:r>
            <a:r>
              <a:rPr lang="en-US" sz="1200" dirty="0">
                <a:solidFill>
                  <a:srgbClr val="000000"/>
                </a:solidFill>
                <a:latin typeface="Courier New" panose="02070309020205020404" pitchFamily="49" charset="0"/>
              </a:rPr>
              <a:t> </a:t>
            </a:r>
            <a:r>
              <a:rPr lang="en-US" sz="1200" b="1" dirty="0">
                <a:solidFill>
                  <a:srgbClr val="000066"/>
                </a:solidFill>
                <a:latin typeface="Courier New" panose="02070309020205020404" pitchFamily="49" charset="0"/>
              </a:rPr>
              <a:t>double</a:t>
            </a:r>
            <a:r>
              <a:rPr lang="en-US" sz="1200" dirty="0">
                <a:solidFill>
                  <a:srgbClr val="000000"/>
                </a:solidFill>
                <a:latin typeface="Courier New" panose="02070309020205020404" pitchFamily="49" charset="0"/>
              </a:rPr>
              <a:t> side</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b="1" dirty="0">
                <a:solidFill>
                  <a:srgbClr val="000066"/>
                </a:solidFill>
                <a:latin typeface="Courier New" panose="02070309020205020404" pitchFamily="49" charset="0"/>
              </a:rPr>
              <a:t>double</a:t>
            </a:r>
            <a:r>
              <a:rPr lang="en-US" sz="1200" dirty="0">
                <a:solidFill>
                  <a:srgbClr val="000000"/>
                </a:solidFill>
                <a:latin typeface="Courier New" panose="02070309020205020404" pitchFamily="49" charset="0"/>
              </a:rPr>
              <a:t> area</a:t>
            </a:r>
            <a:r>
              <a:rPr lang="en-US" sz="1200" dirty="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return</a:t>
            </a:r>
            <a:r>
              <a:rPr lang="en-US" sz="1200" dirty="0">
                <a:solidFill>
                  <a:srgbClr val="000000"/>
                </a:solidFill>
                <a:latin typeface="Courier New" panose="02070309020205020404" pitchFamily="49" charset="0"/>
              </a:rPr>
              <a:t> side</a:t>
            </a:r>
            <a:r>
              <a:rPr lang="en-US" sz="1200" dirty="0">
                <a:solidFill>
                  <a:srgbClr val="339933"/>
                </a:solidFill>
                <a:latin typeface="Courier New" panose="02070309020205020404" pitchFamily="49" charset="0"/>
              </a:rPr>
              <a:t>*</a:t>
            </a:r>
            <a:r>
              <a:rPr lang="en-US" sz="1200" dirty="0">
                <a:solidFill>
                  <a:srgbClr val="000000"/>
                </a:solidFill>
                <a:latin typeface="Courier New" panose="02070309020205020404" pitchFamily="49" charset="0"/>
              </a:rPr>
              <a:t>side</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9900"/>
                </a:solidFill>
                <a:latin typeface="Courier New" panose="02070309020205020404" pitchFamily="49" charset="0"/>
              </a:rPr>
              <a:t>}</a:t>
            </a:r>
            <a:r>
              <a:rPr lang="en-US" sz="1200" dirty="0"/>
              <a:t/>
            </a:r>
            <a:br>
              <a:rPr lang="en-US" sz="1200" dirty="0"/>
            </a:br>
            <a:r>
              <a:rPr lang="en-US" sz="1200" dirty="0"/>
              <a:t/>
            </a:r>
            <a:br>
              <a:rPr lang="en-US" sz="1200" dirty="0"/>
            </a:b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class</a:t>
            </a:r>
            <a:r>
              <a:rPr lang="en-US" sz="1200" dirty="0">
                <a:solidFill>
                  <a:srgbClr val="000000"/>
                </a:solidFill>
                <a:latin typeface="Courier New" panose="02070309020205020404" pitchFamily="49" charset="0"/>
              </a:rPr>
              <a:t> </a:t>
            </a:r>
            <a:r>
              <a:rPr lang="en-US" sz="1200" dirty="0">
                <a:solidFill>
                  <a:srgbClr val="003399"/>
                </a:solidFill>
                <a:latin typeface="Courier New" panose="02070309020205020404" pitchFamily="49" charset="0"/>
                <a:hlinkClick r:id="rId4"/>
              </a:rPr>
              <a:t>Rectangle</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implements</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IShape</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private</a:t>
            </a:r>
            <a:r>
              <a:rPr lang="en-US" sz="1200" dirty="0">
                <a:solidFill>
                  <a:srgbClr val="000000"/>
                </a:solidFill>
                <a:latin typeface="Courier New" panose="02070309020205020404" pitchFamily="49" charset="0"/>
              </a:rPr>
              <a:t> </a:t>
            </a:r>
            <a:r>
              <a:rPr lang="en-US" sz="1200" dirty="0">
                <a:solidFill>
                  <a:srgbClr val="003399"/>
                </a:solidFill>
                <a:latin typeface="Courier New" panose="02070309020205020404" pitchFamily="49" charset="0"/>
                <a:hlinkClick r:id="rId3"/>
              </a:rPr>
              <a:t>Point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topLeft</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private</a:t>
            </a:r>
            <a:r>
              <a:rPr lang="en-US" sz="1200" dirty="0">
                <a:solidFill>
                  <a:srgbClr val="000000"/>
                </a:solidFill>
                <a:latin typeface="Courier New" panose="02070309020205020404" pitchFamily="49" charset="0"/>
              </a:rPr>
              <a:t> </a:t>
            </a:r>
            <a:r>
              <a:rPr lang="en-US" sz="1200" b="1" dirty="0">
                <a:solidFill>
                  <a:srgbClr val="000066"/>
                </a:solidFill>
                <a:latin typeface="Courier New" panose="02070309020205020404" pitchFamily="49" charset="0"/>
              </a:rPr>
              <a:t>double</a:t>
            </a:r>
            <a:r>
              <a:rPr lang="en-US" sz="1200" dirty="0">
                <a:solidFill>
                  <a:srgbClr val="000000"/>
                </a:solidFill>
                <a:latin typeface="Courier New" panose="02070309020205020404" pitchFamily="49" charset="0"/>
              </a:rPr>
              <a:t> height</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private</a:t>
            </a:r>
            <a:r>
              <a:rPr lang="en-US" sz="1200" dirty="0">
                <a:solidFill>
                  <a:srgbClr val="000000"/>
                </a:solidFill>
                <a:latin typeface="Courier New" panose="02070309020205020404" pitchFamily="49" charset="0"/>
              </a:rPr>
              <a:t> </a:t>
            </a:r>
            <a:r>
              <a:rPr lang="en-US" sz="1200" b="1" dirty="0">
                <a:solidFill>
                  <a:srgbClr val="000066"/>
                </a:solidFill>
                <a:latin typeface="Courier New" panose="02070309020205020404" pitchFamily="49" charset="0"/>
              </a:rPr>
              <a:t>double</a:t>
            </a:r>
            <a:r>
              <a:rPr lang="en-US" sz="1200" dirty="0">
                <a:solidFill>
                  <a:srgbClr val="000000"/>
                </a:solidFill>
                <a:latin typeface="Courier New" panose="02070309020205020404" pitchFamily="49" charset="0"/>
              </a:rPr>
              <a:t> width</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b="1" dirty="0">
                <a:solidFill>
                  <a:srgbClr val="000066"/>
                </a:solidFill>
                <a:latin typeface="Courier New" panose="02070309020205020404" pitchFamily="49" charset="0"/>
              </a:rPr>
              <a:t>double</a:t>
            </a:r>
            <a:r>
              <a:rPr lang="en-US" sz="1200" dirty="0">
                <a:solidFill>
                  <a:srgbClr val="000000"/>
                </a:solidFill>
                <a:latin typeface="Courier New" panose="02070309020205020404" pitchFamily="49" charset="0"/>
              </a:rPr>
              <a:t> area</a:t>
            </a:r>
            <a:r>
              <a:rPr lang="en-US" sz="1200" dirty="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return</a:t>
            </a:r>
            <a:r>
              <a:rPr lang="en-US" sz="1200" dirty="0">
                <a:solidFill>
                  <a:srgbClr val="000000"/>
                </a:solidFill>
                <a:latin typeface="Courier New" panose="02070309020205020404" pitchFamily="49" charset="0"/>
              </a:rPr>
              <a:t> height </a:t>
            </a:r>
            <a:r>
              <a:rPr lang="en-US" sz="1200" dirty="0">
                <a:solidFill>
                  <a:srgbClr val="339933"/>
                </a:solidFill>
                <a:latin typeface="Courier New" panose="02070309020205020404" pitchFamily="49" charset="0"/>
              </a:rPr>
              <a:t>*</a:t>
            </a:r>
            <a:r>
              <a:rPr lang="en-US" sz="1200" dirty="0">
                <a:solidFill>
                  <a:srgbClr val="000000"/>
                </a:solidFill>
                <a:latin typeface="Courier New" panose="02070309020205020404" pitchFamily="49" charset="0"/>
              </a:rPr>
              <a:t> width</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endParaRPr lang="es-CO" sz="1200" dirty="0"/>
          </a:p>
        </p:txBody>
      </p:sp>
      <p:sp>
        <p:nvSpPr>
          <p:cNvPr id="8" name="TextBox 7"/>
          <p:cNvSpPr txBox="1"/>
          <p:nvPr/>
        </p:nvSpPr>
        <p:spPr>
          <a:xfrm>
            <a:off x="1525692" y="836712"/>
            <a:ext cx="1462132" cy="276999"/>
          </a:xfrm>
          <a:prstGeom prst="rect">
            <a:avLst/>
          </a:prstGeom>
          <a:noFill/>
        </p:spPr>
        <p:txBody>
          <a:bodyPr wrap="none" lIns="0" tIns="0" rIns="0" bIns="0" rtlCol="0">
            <a:spAutoFit/>
          </a:bodyPr>
          <a:lstStyle/>
          <a:p>
            <a:r>
              <a:rPr lang="es-CO" dirty="0" smtClean="0">
                <a:solidFill>
                  <a:schemeClr val="tx2">
                    <a:alpha val="99000"/>
                  </a:schemeClr>
                </a:solidFill>
              </a:rPr>
              <a:t>Procedimental</a:t>
            </a:r>
          </a:p>
        </p:txBody>
      </p:sp>
      <p:sp>
        <p:nvSpPr>
          <p:cNvPr id="9" name="TextBox 8"/>
          <p:cNvSpPr txBox="1"/>
          <p:nvPr/>
        </p:nvSpPr>
        <p:spPr>
          <a:xfrm>
            <a:off x="5846172" y="847745"/>
            <a:ext cx="2066078" cy="276999"/>
          </a:xfrm>
          <a:prstGeom prst="rect">
            <a:avLst/>
          </a:prstGeom>
          <a:noFill/>
        </p:spPr>
        <p:txBody>
          <a:bodyPr wrap="none" lIns="0" tIns="0" rIns="0" bIns="0" rtlCol="0">
            <a:spAutoFit/>
          </a:bodyPr>
          <a:lstStyle/>
          <a:p>
            <a:r>
              <a:rPr lang="es-CO" dirty="0" smtClean="0">
                <a:solidFill>
                  <a:schemeClr val="tx2">
                    <a:alpha val="99000"/>
                  </a:schemeClr>
                </a:solidFill>
              </a:rPr>
              <a:t>Orientado a Objetos</a:t>
            </a:r>
          </a:p>
        </p:txBody>
      </p:sp>
    </p:spTree>
    <p:extLst>
      <p:ext uri="{BB962C8B-B14F-4D97-AF65-F5344CB8AC3E}">
        <p14:creationId xmlns:p14="http://schemas.microsoft.com/office/powerpoint/2010/main" val="1357830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La ley de </a:t>
            </a:r>
            <a:r>
              <a:rPr lang="es-ES_tradnl" dirty="0" err="1" smtClean="0"/>
              <a:t>Demeter</a:t>
            </a:r>
            <a:endParaRPr lang="es-CO" dirty="0"/>
          </a:p>
        </p:txBody>
      </p:sp>
      <p:sp>
        <p:nvSpPr>
          <p:cNvPr id="2" name="1 Marcador de texto"/>
          <p:cNvSpPr>
            <a:spLocks noGrp="1"/>
          </p:cNvSpPr>
          <p:nvPr>
            <p:ph idx="1"/>
          </p:nvPr>
        </p:nvSpPr>
        <p:spPr/>
        <p:txBody>
          <a:bodyPr>
            <a:normAutofit fontScale="92500" lnSpcReduction="20000"/>
          </a:bodyPr>
          <a:lstStyle/>
          <a:p>
            <a:pPr algn="just"/>
            <a:r>
              <a:rPr lang="es-ES" dirty="0">
                <a:latin typeface="+mn-lt"/>
              </a:rPr>
              <a:t>Un método </a:t>
            </a:r>
            <a:r>
              <a:rPr lang="es-ES" b="1" dirty="0">
                <a:solidFill>
                  <a:schemeClr val="accent3">
                    <a:alpha val="99000"/>
                  </a:schemeClr>
                </a:solidFill>
                <a:latin typeface="Blackadder ITC" panose="04020505051007020D02" pitchFamily="82" charset="0"/>
              </a:rPr>
              <a:t>f</a:t>
            </a:r>
            <a:r>
              <a:rPr lang="es-ES" dirty="0">
                <a:solidFill>
                  <a:schemeClr val="accent3">
                    <a:alpha val="99000"/>
                  </a:schemeClr>
                </a:solidFill>
                <a:latin typeface="+mn-lt"/>
              </a:rPr>
              <a:t> </a:t>
            </a:r>
            <a:r>
              <a:rPr lang="es-ES" dirty="0">
                <a:latin typeface="+mn-lt"/>
              </a:rPr>
              <a:t>de una clase </a:t>
            </a:r>
            <a:r>
              <a:rPr lang="es-ES" b="1" dirty="0">
                <a:solidFill>
                  <a:srgbClr val="00B050">
                    <a:alpha val="99000"/>
                  </a:srgbClr>
                </a:solidFill>
                <a:latin typeface="Lucida Handwriting" panose="03010101010101010101" pitchFamily="66" charset="0"/>
              </a:rPr>
              <a:t>C</a:t>
            </a:r>
            <a:r>
              <a:rPr lang="es-ES" dirty="0">
                <a:solidFill>
                  <a:srgbClr val="00B050">
                    <a:alpha val="99000"/>
                  </a:srgbClr>
                </a:solidFill>
                <a:latin typeface="+mn-lt"/>
              </a:rPr>
              <a:t> </a:t>
            </a:r>
            <a:r>
              <a:rPr lang="es-ES" dirty="0">
                <a:latin typeface="+mn-lt"/>
              </a:rPr>
              <a:t>debería invocar solo los métodos de los siguientes tipos de objetos</a:t>
            </a:r>
            <a:r>
              <a:rPr lang="es-ES" dirty="0" smtClean="0">
                <a:latin typeface="+mn-lt"/>
              </a:rPr>
              <a:t>:</a:t>
            </a:r>
          </a:p>
          <a:p>
            <a:pPr lvl="1" algn="just"/>
            <a:r>
              <a:rPr lang="es-ES" dirty="0" smtClean="0">
                <a:latin typeface="+mn-lt"/>
              </a:rPr>
              <a:t>De el mismo (</a:t>
            </a:r>
            <a:r>
              <a:rPr lang="es-ES" b="1" dirty="0">
                <a:solidFill>
                  <a:srgbClr val="00B050">
                    <a:alpha val="99000"/>
                  </a:srgbClr>
                </a:solidFill>
                <a:latin typeface="Lucida Handwriting" panose="03010101010101010101" pitchFamily="66" charset="0"/>
              </a:rPr>
              <a:t>C</a:t>
            </a:r>
            <a:r>
              <a:rPr lang="es-ES" dirty="0" smtClean="0">
                <a:latin typeface="+mn-lt"/>
              </a:rPr>
              <a:t>)</a:t>
            </a:r>
          </a:p>
          <a:p>
            <a:pPr lvl="1" algn="just"/>
            <a:r>
              <a:rPr lang="es-ES" dirty="0" smtClean="0">
                <a:latin typeface="+mn-lt"/>
              </a:rPr>
              <a:t>De los objetos pasados como parámetros a la función (</a:t>
            </a:r>
            <a:r>
              <a:rPr lang="es-ES" b="1" dirty="0" smtClean="0">
                <a:solidFill>
                  <a:schemeClr val="accent3">
                    <a:alpha val="99000"/>
                  </a:schemeClr>
                </a:solidFill>
                <a:latin typeface="Blackadder ITC" panose="04020505051007020D02" pitchFamily="82" charset="0"/>
              </a:rPr>
              <a:t>f</a:t>
            </a:r>
            <a:r>
              <a:rPr lang="es-ES" dirty="0" smtClean="0">
                <a:latin typeface="+mn-lt"/>
              </a:rPr>
              <a:t>)</a:t>
            </a:r>
          </a:p>
          <a:p>
            <a:pPr lvl="1" algn="just"/>
            <a:r>
              <a:rPr lang="es-ES" dirty="0" smtClean="0">
                <a:latin typeface="+mn-lt"/>
              </a:rPr>
              <a:t>De cualquier objeto creado/Instanciado por la función (</a:t>
            </a:r>
            <a:r>
              <a:rPr lang="es-ES" sz="2000" b="1" dirty="0">
                <a:solidFill>
                  <a:schemeClr val="accent3">
                    <a:alpha val="99000"/>
                  </a:schemeClr>
                </a:solidFill>
                <a:latin typeface="Blackadder ITC" panose="04020505051007020D02" pitchFamily="82" charset="0"/>
              </a:rPr>
              <a:t>f</a:t>
            </a:r>
            <a:r>
              <a:rPr lang="es-ES" sz="2000" dirty="0" smtClean="0">
                <a:solidFill>
                  <a:schemeClr val="accent3">
                    <a:alpha val="99000"/>
                  </a:schemeClr>
                </a:solidFill>
              </a:rPr>
              <a:t> </a:t>
            </a:r>
            <a:r>
              <a:rPr lang="es-ES" dirty="0" smtClean="0">
                <a:latin typeface="+mn-lt"/>
              </a:rPr>
              <a:t>)</a:t>
            </a:r>
          </a:p>
          <a:p>
            <a:pPr lvl="1" algn="just"/>
            <a:r>
              <a:rPr lang="es-ES" dirty="0" smtClean="0">
                <a:latin typeface="+mn-lt"/>
              </a:rPr>
              <a:t>De los objetos contenidos como variables, campos o propiedades de la clase (</a:t>
            </a:r>
            <a:r>
              <a:rPr lang="es-ES" b="1" dirty="0">
                <a:solidFill>
                  <a:srgbClr val="00B050">
                    <a:alpha val="99000"/>
                  </a:srgbClr>
                </a:solidFill>
                <a:latin typeface="Lucida Handwriting" panose="03010101010101010101" pitchFamily="66" charset="0"/>
              </a:rPr>
              <a:t>C</a:t>
            </a:r>
            <a:r>
              <a:rPr lang="es-ES" dirty="0" smtClean="0">
                <a:latin typeface="+mn-lt"/>
              </a:rPr>
              <a:t> )</a:t>
            </a:r>
          </a:p>
          <a:p>
            <a:pPr marL="460375" lvl="1" indent="0" algn="just">
              <a:buNone/>
            </a:pPr>
            <a:endParaRPr lang="es-ES" dirty="0">
              <a:latin typeface="+mn-lt"/>
            </a:endParaRPr>
          </a:p>
          <a:p>
            <a:pPr marL="460375" lvl="1" indent="0" algn="just">
              <a:buNone/>
            </a:pPr>
            <a:r>
              <a:rPr lang="es-ES" b="1" dirty="0" smtClean="0">
                <a:solidFill>
                  <a:schemeClr val="accent6">
                    <a:alpha val="99000"/>
                  </a:schemeClr>
                </a:solidFill>
                <a:latin typeface="+mn-lt"/>
              </a:rPr>
              <a:t>“Habla solo con tus amigos cercanos. No hables con desconocidos”</a:t>
            </a:r>
            <a:endParaRPr lang="es-ES" b="1" dirty="0">
              <a:solidFill>
                <a:schemeClr val="accent6">
                  <a:alpha val="99000"/>
                </a:schemeClr>
              </a:solidFill>
              <a:latin typeface="+mn-lt"/>
            </a:endParaRPr>
          </a:p>
          <a:p>
            <a:pPr lvl="1" algn="just"/>
            <a:endParaRPr lang="es-ES" dirty="0" smtClean="0">
              <a:latin typeface="+mn-lt"/>
            </a:endParaRPr>
          </a:p>
          <a:p>
            <a:pPr lvl="1" algn="just"/>
            <a:endParaRPr lang="es-ES" dirty="0" smtClean="0">
              <a:latin typeface="+mn-lt"/>
            </a:endParaRPr>
          </a:p>
        </p:txBody>
      </p:sp>
    </p:spTree>
    <p:extLst>
      <p:ext uri="{BB962C8B-B14F-4D97-AF65-F5344CB8AC3E}">
        <p14:creationId xmlns:p14="http://schemas.microsoft.com/office/powerpoint/2010/main" val="4242095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sz="4000" dirty="0" smtClean="0"/>
              <a:t>DTO-Objetos de Transferencia de Datos</a:t>
            </a:r>
            <a:endParaRPr lang="es-CO" sz="4000" dirty="0"/>
          </a:p>
        </p:txBody>
      </p:sp>
      <p:sp>
        <p:nvSpPr>
          <p:cNvPr id="2" name="1 Marcador de texto"/>
          <p:cNvSpPr>
            <a:spLocks noGrp="1"/>
          </p:cNvSpPr>
          <p:nvPr>
            <p:ph idx="1"/>
          </p:nvPr>
        </p:nvSpPr>
        <p:spPr>
          <a:xfrm>
            <a:off x="457200" y="908720"/>
            <a:ext cx="8229600" cy="4525963"/>
          </a:xfrm>
        </p:spPr>
        <p:txBody>
          <a:bodyPr/>
          <a:lstStyle/>
          <a:p>
            <a:pPr lvl="1" algn="just"/>
            <a:r>
              <a:rPr lang="es-ES" dirty="0" smtClean="0">
                <a:latin typeface="+mn-lt"/>
              </a:rPr>
              <a:t>Un </a:t>
            </a:r>
            <a:r>
              <a:rPr lang="es-ES" dirty="0" smtClean="0">
                <a:solidFill>
                  <a:schemeClr val="accent2">
                    <a:alpha val="99000"/>
                  </a:schemeClr>
                </a:solidFill>
                <a:latin typeface="+mn-lt"/>
              </a:rPr>
              <a:t>DTO</a:t>
            </a:r>
            <a:r>
              <a:rPr lang="es-ES" dirty="0" smtClean="0">
                <a:latin typeface="+mn-lt"/>
              </a:rPr>
              <a:t> es en esencia una </a:t>
            </a:r>
            <a:r>
              <a:rPr lang="es-ES" dirty="0" smtClean="0">
                <a:solidFill>
                  <a:srgbClr val="00B050">
                    <a:alpha val="99000"/>
                  </a:srgbClr>
                </a:solidFill>
                <a:latin typeface="+mn-lt"/>
              </a:rPr>
              <a:t>estructura de datos</a:t>
            </a:r>
            <a:r>
              <a:rPr lang="es-ES" dirty="0" smtClean="0">
                <a:latin typeface="+mn-lt"/>
              </a:rPr>
              <a:t> definida por una clase con variables o propiedades publicas y sin funciones o métodos.</a:t>
            </a:r>
          </a:p>
          <a:p>
            <a:pPr lvl="1" algn="just"/>
            <a:endParaRPr lang="es-ES" dirty="0" smtClean="0">
              <a:latin typeface="+mn-lt"/>
            </a:endParaRPr>
          </a:p>
        </p:txBody>
      </p:sp>
      <p:sp>
        <p:nvSpPr>
          <p:cNvPr id="6" name="Rectangle 5"/>
          <p:cNvSpPr/>
          <p:nvPr/>
        </p:nvSpPr>
        <p:spPr>
          <a:xfrm>
            <a:off x="2123728" y="2326785"/>
            <a:ext cx="5904656" cy="433965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class</a:t>
            </a:r>
            <a:r>
              <a:rPr lang="en-US" sz="1200" dirty="0">
                <a:solidFill>
                  <a:srgbClr val="000000"/>
                </a:solidFill>
                <a:latin typeface="Courier New" panose="02070309020205020404" pitchFamily="49" charset="0"/>
              </a:rPr>
              <a:t> Address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private</a:t>
            </a:r>
            <a:r>
              <a:rPr lang="en-US" sz="1200" dirty="0">
                <a:solidFill>
                  <a:srgbClr val="000000"/>
                </a:solidFill>
                <a:latin typeface="Courier New" panose="02070309020205020404" pitchFamily="49" charset="0"/>
              </a:rPr>
              <a:t> </a:t>
            </a:r>
            <a:r>
              <a:rPr lang="en-US" sz="1200" dirty="0">
                <a:solidFill>
                  <a:srgbClr val="003399"/>
                </a:solidFill>
                <a:latin typeface="Courier New" panose="02070309020205020404" pitchFamily="49" charset="0"/>
                <a:hlinkClick r:id="rId3"/>
              </a:rPr>
              <a:t>String</a:t>
            </a:r>
            <a:r>
              <a:rPr lang="en-US" sz="1200" dirty="0">
                <a:solidFill>
                  <a:srgbClr val="000000"/>
                </a:solidFill>
                <a:latin typeface="Courier New" panose="02070309020205020404" pitchFamily="49" charset="0"/>
              </a:rPr>
              <a:t> street</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private</a:t>
            </a:r>
            <a:r>
              <a:rPr lang="en-US" sz="1200" dirty="0">
                <a:solidFill>
                  <a:srgbClr val="000000"/>
                </a:solidFill>
                <a:latin typeface="Courier New" panose="02070309020205020404" pitchFamily="49" charset="0"/>
              </a:rPr>
              <a:t> </a:t>
            </a:r>
            <a:r>
              <a:rPr lang="en-US" sz="1200" dirty="0">
                <a:solidFill>
                  <a:srgbClr val="003399"/>
                </a:solidFill>
                <a:latin typeface="Courier New" panose="02070309020205020404" pitchFamily="49" charset="0"/>
                <a:hlinkClick r:id="rId3"/>
              </a:rPr>
              <a:t>String</a:t>
            </a:r>
            <a:r>
              <a:rPr lang="en-US" sz="1200" dirty="0">
                <a:solidFill>
                  <a:srgbClr val="000000"/>
                </a:solidFill>
                <a:latin typeface="Courier New" panose="02070309020205020404" pitchFamily="49" charset="0"/>
              </a:rPr>
              <a:t> city</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private</a:t>
            </a:r>
            <a:r>
              <a:rPr lang="en-US" sz="1200" dirty="0">
                <a:solidFill>
                  <a:srgbClr val="000000"/>
                </a:solidFill>
                <a:latin typeface="Courier New" panose="02070309020205020404" pitchFamily="49" charset="0"/>
              </a:rPr>
              <a:t> </a:t>
            </a:r>
            <a:r>
              <a:rPr lang="en-US" sz="1200" dirty="0">
                <a:solidFill>
                  <a:srgbClr val="003399"/>
                </a:solidFill>
                <a:latin typeface="Courier New" panose="02070309020205020404" pitchFamily="49" charset="0"/>
                <a:hlinkClick r:id="rId3"/>
              </a:rPr>
              <a:t>String</a:t>
            </a:r>
            <a:r>
              <a:rPr lang="en-US" sz="1200" dirty="0">
                <a:solidFill>
                  <a:srgbClr val="000000"/>
                </a:solidFill>
                <a:latin typeface="Courier New" panose="02070309020205020404" pitchFamily="49" charset="0"/>
              </a:rPr>
              <a:t> state</a:t>
            </a:r>
            <a:r>
              <a:rPr lang="en-US" sz="1200" dirty="0">
                <a:solidFill>
                  <a:srgbClr val="339933"/>
                </a:solidFill>
                <a:latin typeface="Courier New" panose="02070309020205020404" pitchFamily="49" charset="0"/>
              </a:rPr>
              <a:t>;</a:t>
            </a:r>
            <a:r>
              <a:rPr lang="en-US" sz="1200" dirty="0"/>
              <a:t/>
            </a:r>
            <a:br>
              <a:rPr lang="en-US" sz="1200" dirty="0"/>
            </a:b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Address</a:t>
            </a:r>
            <a:r>
              <a:rPr lang="en-US" sz="1200" dirty="0">
                <a:solidFill>
                  <a:srgbClr val="009900"/>
                </a:solidFill>
                <a:latin typeface="Courier New" panose="02070309020205020404" pitchFamily="49" charset="0"/>
              </a:rPr>
              <a:t>(</a:t>
            </a:r>
            <a:r>
              <a:rPr lang="en-US" sz="1200" dirty="0">
                <a:solidFill>
                  <a:srgbClr val="003399"/>
                </a:solidFill>
                <a:latin typeface="Courier New" panose="02070309020205020404" pitchFamily="49" charset="0"/>
                <a:hlinkClick r:id="rId3"/>
              </a:rPr>
              <a:t>String</a:t>
            </a:r>
            <a:r>
              <a:rPr lang="en-US" sz="1200" dirty="0">
                <a:solidFill>
                  <a:srgbClr val="000000"/>
                </a:solidFill>
                <a:latin typeface="Courier New" panose="02070309020205020404" pitchFamily="49" charset="0"/>
              </a:rPr>
              <a:t> street, </a:t>
            </a:r>
            <a:r>
              <a:rPr lang="en-US" sz="1200" dirty="0">
                <a:solidFill>
                  <a:srgbClr val="003399"/>
                </a:solidFill>
                <a:latin typeface="Courier New" panose="02070309020205020404" pitchFamily="49" charset="0"/>
                <a:hlinkClick r:id="rId3"/>
              </a:rPr>
              <a:t>String</a:t>
            </a:r>
            <a:r>
              <a:rPr lang="en-US" sz="1200" dirty="0">
                <a:solidFill>
                  <a:srgbClr val="000000"/>
                </a:solidFill>
                <a:latin typeface="Courier New" panose="02070309020205020404" pitchFamily="49" charset="0"/>
              </a:rPr>
              <a:t> city, </a:t>
            </a:r>
            <a:r>
              <a:rPr lang="en-US" sz="1200" dirty="0">
                <a:solidFill>
                  <a:srgbClr val="003399"/>
                </a:solidFill>
                <a:latin typeface="Courier New" panose="02070309020205020404" pitchFamily="49" charset="0"/>
                <a:hlinkClick r:id="rId3"/>
              </a:rPr>
              <a:t>String</a:t>
            </a:r>
            <a:r>
              <a:rPr lang="en-US" sz="1200" dirty="0">
                <a:solidFill>
                  <a:srgbClr val="000000"/>
                </a:solidFill>
                <a:latin typeface="Courier New" panose="02070309020205020404" pitchFamily="49" charset="0"/>
              </a:rPr>
              <a:t> state</a:t>
            </a:r>
            <a:r>
              <a:rPr lang="en-US" sz="1200" dirty="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this</a:t>
            </a:r>
            <a:r>
              <a:rPr lang="en-US" sz="1200" dirty="0" err="1">
                <a:solidFill>
                  <a:srgbClr val="000000"/>
                </a:solidFill>
                <a:latin typeface="Courier New" panose="02070309020205020404" pitchFamily="49" charset="0"/>
              </a:rPr>
              <a:t>.</a:t>
            </a:r>
            <a:r>
              <a:rPr lang="en-US" sz="1200" dirty="0" err="1">
                <a:solidFill>
                  <a:srgbClr val="006633"/>
                </a:solidFill>
                <a:latin typeface="Courier New" panose="02070309020205020404" pitchFamily="49" charset="0"/>
              </a:rPr>
              <a:t>street</a:t>
            </a:r>
            <a:r>
              <a:rPr lang="en-US" sz="1200" dirty="0">
                <a:solidFill>
                  <a:srgbClr val="000000"/>
                </a:solidFill>
                <a:latin typeface="Courier New" panose="02070309020205020404" pitchFamily="49" charset="0"/>
              </a:rPr>
              <a:t> </a:t>
            </a:r>
            <a:r>
              <a:rPr lang="en-US" sz="1200" dirty="0">
                <a:solidFill>
                  <a:srgbClr val="339933"/>
                </a:solidFill>
                <a:latin typeface="Courier New" panose="02070309020205020404" pitchFamily="49" charset="0"/>
              </a:rPr>
              <a:t>=</a:t>
            </a:r>
            <a:r>
              <a:rPr lang="en-US" sz="1200" dirty="0">
                <a:solidFill>
                  <a:srgbClr val="000000"/>
                </a:solidFill>
                <a:latin typeface="Courier New" panose="02070309020205020404" pitchFamily="49" charset="0"/>
              </a:rPr>
              <a:t> street</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this</a:t>
            </a:r>
            <a:r>
              <a:rPr lang="en-US" sz="1200" dirty="0" err="1">
                <a:solidFill>
                  <a:srgbClr val="000000"/>
                </a:solidFill>
                <a:latin typeface="Courier New" panose="02070309020205020404" pitchFamily="49" charset="0"/>
              </a:rPr>
              <a:t>.</a:t>
            </a:r>
            <a:r>
              <a:rPr lang="en-US" sz="1200" dirty="0" err="1">
                <a:solidFill>
                  <a:srgbClr val="006633"/>
                </a:solidFill>
                <a:latin typeface="Courier New" panose="02070309020205020404" pitchFamily="49" charset="0"/>
              </a:rPr>
              <a:t>city</a:t>
            </a:r>
            <a:r>
              <a:rPr lang="en-US" sz="1200" dirty="0">
                <a:solidFill>
                  <a:srgbClr val="000000"/>
                </a:solidFill>
                <a:latin typeface="Courier New" panose="02070309020205020404" pitchFamily="49" charset="0"/>
              </a:rPr>
              <a:t> </a:t>
            </a:r>
            <a:r>
              <a:rPr lang="en-US" sz="1200" dirty="0">
                <a:solidFill>
                  <a:srgbClr val="339933"/>
                </a:solidFill>
                <a:latin typeface="Courier New" panose="02070309020205020404" pitchFamily="49" charset="0"/>
              </a:rPr>
              <a:t>=</a:t>
            </a:r>
            <a:r>
              <a:rPr lang="en-US" sz="1200" dirty="0">
                <a:solidFill>
                  <a:srgbClr val="000000"/>
                </a:solidFill>
                <a:latin typeface="Courier New" panose="02070309020205020404" pitchFamily="49" charset="0"/>
              </a:rPr>
              <a:t> city</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this</a:t>
            </a:r>
            <a:r>
              <a:rPr lang="en-US" sz="1200" dirty="0" err="1">
                <a:solidFill>
                  <a:srgbClr val="000000"/>
                </a:solidFill>
                <a:latin typeface="Courier New" panose="02070309020205020404" pitchFamily="49" charset="0"/>
              </a:rPr>
              <a:t>.</a:t>
            </a:r>
            <a:r>
              <a:rPr lang="en-US" sz="1200" dirty="0" err="1">
                <a:solidFill>
                  <a:srgbClr val="006633"/>
                </a:solidFill>
                <a:latin typeface="Courier New" panose="02070309020205020404" pitchFamily="49" charset="0"/>
              </a:rPr>
              <a:t>state</a:t>
            </a:r>
            <a:r>
              <a:rPr lang="en-US" sz="1200" dirty="0">
                <a:solidFill>
                  <a:srgbClr val="000000"/>
                </a:solidFill>
                <a:latin typeface="Courier New" panose="02070309020205020404" pitchFamily="49" charset="0"/>
              </a:rPr>
              <a:t> </a:t>
            </a:r>
            <a:r>
              <a:rPr lang="en-US" sz="1200" dirty="0">
                <a:solidFill>
                  <a:srgbClr val="339933"/>
                </a:solidFill>
                <a:latin typeface="Courier New" panose="02070309020205020404" pitchFamily="49" charset="0"/>
              </a:rPr>
              <a:t>=</a:t>
            </a:r>
            <a:r>
              <a:rPr lang="en-US" sz="1200" dirty="0">
                <a:solidFill>
                  <a:srgbClr val="000000"/>
                </a:solidFill>
                <a:latin typeface="Courier New" panose="02070309020205020404" pitchFamily="49" charset="0"/>
              </a:rPr>
              <a:t> state</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003399"/>
                </a:solidFill>
                <a:latin typeface="Courier New" panose="02070309020205020404" pitchFamily="49" charset="0"/>
                <a:hlinkClick r:id="rId3"/>
              </a:rPr>
              <a:t>String</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getStreet</a:t>
            </a:r>
            <a:r>
              <a:rPr lang="en-US" sz="1200" dirty="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return</a:t>
            </a:r>
            <a:r>
              <a:rPr lang="en-US" sz="1200" dirty="0">
                <a:solidFill>
                  <a:srgbClr val="000000"/>
                </a:solidFill>
                <a:latin typeface="Courier New" panose="02070309020205020404" pitchFamily="49" charset="0"/>
              </a:rPr>
              <a:t> street</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003399"/>
                </a:solidFill>
                <a:latin typeface="Courier New" panose="02070309020205020404" pitchFamily="49" charset="0"/>
                <a:hlinkClick r:id="rId3"/>
              </a:rPr>
              <a:t>String</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getCity</a:t>
            </a:r>
            <a:r>
              <a:rPr lang="en-US" sz="1200" dirty="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return</a:t>
            </a:r>
            <a:r>
              <a:rPr lang="en-US" sz="1200" dirty="0">
                <a:solidFill>
                  <a:srgbClr val="000000"/>
                </a:solidFill>
                <a:latin typeface="Courier New" panose="02070309020205020404" pitchFamily="49" charset="0"/>
              </a:rPr>
              <a:t> city</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003399"/>
                </a:solidFill>
                <a:latin typeface="Courier New" panose="02070309020205020404" pitchFamily="49" charset="0"/>
                <a:hlinkClick r:id="rId3"/>
              </a:rPr>
              <a:t>String</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getState</a:t>
            </a:r>
            <a:r>
              <a:rPr lang="en-US" sz="1200" dirty="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return</a:t>
            </a:r>
            <a:r>
              <a:rPr lang="en-US" sz="1200" dirty="0">
                <a:solidFill>
                  <a:srgbClr val="000000"/>
                </a:solidFill>
                <a:latin typeface="Courier New" panose="02070309020205020404" pitchFamily="49" charset="0"/>
              </a:rPr>
              <a:t> state</a:t>
            </a:r>
            <a:r>
              <a:rPr lang="en-US" sz="1200" dirty="0">
                <a:solidFill>
                  <a:srgbClr val="339933"/>
                </a:solidFill>
                <a:latin typeface="Courier New" panose="02070309020205020404" pitchFamily="49" charset="0"/>
              </a:rPr>
              <a:t>;</a:t>
            </a:r>
            <a:r>
              <a:rPr lang="en-US" sz="1200" dirty="0"/>
              <a:t/>
            </a:r>
            <a:br>
              <a:rPr lang="en-US" sz="1200" dirty="0"/>
            </a:br>
            <a:r>
              <a:rPr lang="en-US" sz="1200" dirty="0">
                <a:solidFill>
                  <a:srgbClr val="000000"/>
                </a:solidFill>
                <a:latin typeface="Courier New" panose="02070309020205020404" pitchFamily="49" charset="0"/>
              </a:rPr>
              <a:t>   </a:t>
            </a:r>
            <a:r>
              <a:rPr lang="en-US" sz="1200" dirty="0">
                <a:solidFill>
                  <a:srgbClr val="009900"/>
                </a:solidFill>
                <a:latin typeface="Courier New" panose="02070309020205020404" pitchFamily="49" charset="0"/>
              </a:rPr>
              <a:t>}</a:t>
            </a:r>
            <a:r>
              <a:rPr lang="en-US" sz="1200" dirty="0"/>
              <a:t/>
            </a:r>
            <a:br>
              <a:rPr lang="en-US" sz="1200" dirty="0"/>
            </a:br>
            <a:r>
              <a:rPr lang="en-US" sz="1200" dirty="0" smtClean="0">
                <a:solidFill>
                  <a:srgbClr val="0099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s-CO" sz="1200" dirty="0"/>
          </a:p>
        </p:txBody>
      </p:sp>
    </p:spTree>
    <p:extLst>
      <p:ext uri="{BB962C8B-B14F-4D97-AF65-F5344CB8AC3E}">
        <p14:creationId xmlns:p14="http://schemas.microsoft.com/office/powerpoint/2010/main" val="8705101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err="1" smtClean="0"/>
              <a:t>Quiz</a:t>
            </a:r>
            <a:r>
              <a:rPr lang="es-ES_tradnl" dirty="0" smtClean="0"/>
              <a:t> – Verdadero o Falso?</a:t>
            </a:r>
            <a:endParaRPr lang="es-CO" dirty="0"/>
          </a:p>
        </p:txBody>
      </p:sp>
      <p:sp>
        <p:nvSpPr>
          <p:cNvPr id="6" name="Content Placeholder 2"/>
          <p:cNvSpPr txBox="1">
            <a:spLocks/>
          </p:cNvSpPr>
          <p:nvPr/>
        </p:nvSpPr>
        <p:spPr>
          <a:xfrm>
            <a:off x="539552" y="1143000"/>
            <a:ext cx="8229600" cy="5112568"/>
          </a:xfrm>
          <a:prstGeom prst="rect">
            <a:avLst/>
          </a:prstGeom>
        </p:spPr>
        <p:txBody>
          <a:bodyPr>
            <a:noAutofit/>
          </a:bodyPr>
          <a:lstStyle>
            <a:lvl1pPr marL="460375" indent="-460375" algn="l" defTabSz="914363" rtl="0" eaLnBrk="1" latinLnBrk="0" hangingPunct="1">
              <a:lnSpc>
                <a:spcPct val="90000"/>
              </a:lnSpc>
              <a:spcBef>
                <a:spcPct val="20000"/>
              </a:spcBef>
              <a:buSzPct val="90000"/>
              <a:buFont typeface="Wingdings" pitchFamily="2" charset="2"/>
              <a:buChar char="§"/>
              <a:defRPr sz="2800" kern="1200">
                <a:solidFill>
                  <a:schemeClr val="tx2">
                    <a:alpha val="99000"/>
                  </a:schemeClr>
                </a:solidFill>
                <a:latin typeface="+mn-lt"/>
                <a:ea typeface="+mn-ea"/>
                <a:cs typeface="+mn-cs"/>
              </a:defRPr>
            </a:lvl1pPr>
            <a:lvl2pPr marL="855663" indent="-395288" algn="l" defTabSz="914363" rtl="0" eaLnBrk="1" latinLnBrk="0" hangingPunct="1">
              <a:lnSpc>
                <a:spcPct val="90000"/>
              </a:lnSpc>
              <a:spcBef>
                <a:spcPct val="20000"/>
              </a:spcBef>
              <a:buSzPct val="90000"/>
              <a:buFont typeface="Wingdings" pitchFamily="2" charset="2"/>
              <a:buChar char="§"/>
              <a:defRPr sz="2400" kern="1200">
                <a:solidFill>
                  <a:schemeClr val="tx2">
                    <a:alpha val="99000"/>
                  </a:schemeClr>
                </a:solidFill>
                <a:latin typeface="+mn-lt"/>
                <a:ea typeface="+mn-ea"/>
                <a:cs typeface="+mn-cs"/>
              </a:defRPr>
            </a:lvl2pPr>
            <a:lvl3pPr marL="1258888" indent="-403225" algn="l" defTabSz="914363" rtl="0" eaLnBrk="1" latinLnBrk="0" hangingPunct="1">
              <a:lnSpc>
                <a:spcPct val="90000"/>
              </a:lnSpc>
              <a:spcBef>
                <a:spcPct val="20000"/>
              </a:spcBef>
              <a:buSzPct val="90000"/>
              <a:buFont typeface="Wingdings" pitchFamily="2" charset="2"/>
              <a:buChar char="§"/>
              <a:defRPr sz="2000" kern="1200">
                <a:solidFill>
                  <a:schemeClr val="tx2">
                    <a:alpha val="99000"/>
                  </a:schemeClr>
                </a:solidFill>
                <a:latin typeface="+mn-lt"/>
                <a:ea typeface="+mn-ea"/>
                <a:cs typeface="+mn-cs"/>
              </a:defRPr>
            </a:lvl3pPr>
            <a:lvl4pPr marL="1604963" indent="-346075" algn="l" defTabSz="914363" rtl="0" eaLnBrk="1" latinLnBrk="0" hangingPunct="1">
              <a:lnSpc>
                <a:spcPct val="90000"/>
              </a:lnSpc>
              <a:spcBef>
                <a:spcPct val="20000"/>
              </a:spcBef>
              <a:buSzPct val="90000"/>
              <a:buFont typeface="Wingdings" pitchFamily="2" charset="2"/>
              <a:buChar char="§"/>
              <a:defRPr sz="1800" kern="1200">
                <a:solidFill>
                  <a:schemeClr val="tx2">
                    <a:alpha val="99000"/>
                  </a:schemeClr>
                </a:solidFill>
                <a:latin typeface="+mn-lt"/>
                <a:ea typeface="+mn-ea"/>
                <a:cs typeface="+mn-cs"/>
              </a:defRPr>
            </a:lvl4pPr>
            <a:lvl5pPr marL="1941513" indent="-336550" algn="l" defTabSz="914363" rtl="0" eaLnBrk="1" latinLnBrk="0" hangingPunct="1">
              <a:lnSpc>
                <a:spcPct val="90000"/>
              </a:lnSpc>
              <a:spcBef>
                <a:spcPct val="20000"/>
              </a:spcBef>
              <a:buSzPct val="90000"/>
              <a:buFont typeface="Wingdings" pitchFamily="2" charset="2"/>
              <a:buChar char="§"/>
              <a:defRPr sz="1800" kern="1200">
                <a:solidFill>
                  <a:schemeClr val="tx2">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s-ES" sz="2000" dirty="0">
                <a:solidFill>
                  <a:schemeClr val="tx1">
                    <a:alpha val="99000"/>
                  </a:schemeClr>
                </a:solidFill>
              </a:rPr>
              <a:t>Abstraer los datos es poder ocultar las variables miembro de la clase mediante funciones </a:t>
            </a:r>
            <a:r>
              <a:rPr lang="es-ES" sz="2000" dirty="0" err="1">
                <a:solidFill>
                  <a:schemeClr val="tx1">
                    <a:alpha val="99000"/>
                  </a:schemeClr>
                </a:solidFill>
              </a:rPr>
              <a:t>Getter</a:t>
            </a:r>
            <a:r>
              <a:rPr lang="es-ES" sz="2000" dirty="0">
                <a:solidFill>
                  <a:schemeClr val="tx1">
                    <a:alpha val="99000"/>
                  </a:schemeClr>
                </a:solidFill>
              </a:rPr>
              <a:t> y Setter</a:t>
            </a:r>
            <a:r>
              <a:rPr lang="es-ES" sz="2000" dirty="0" smtClean="0">
                <a:solidFill>
                  <a:schemeClr val="tx1">
                    <a:alpha val="99000"/>
                  </a:schemeClr>
                </a:solidFill>
              </a:rPr>
              <a:t>.</a:t>
            </a:r>
            <a:endParaRPr lang="es-CO" sz="2000" dirty="0" smtClean="0">
              <a:solidFill>
                <a:schemeClr val="tx1">
                  <a:alpha val="99000"/>
                </a:schemeClr>
              </a:solidFill>
            </a:endParaRPr>
          </a:p>
          <a:p>
            <a:pPr lvl="1"/>
            <a:r>
              <a:rPr lang="es-CO" sz="1800" b="1" dirty="0"/>
              <a:t>R/ </a:t>
            </a:r>
            <a:r>
              <a:rPr lang="es-CO" sz="1800" b="1" dirty="0">
                <a:solidFill>
                  <a:srgbClr val="FF0000"/>
                </a:solidFill>
              </a:rPr>
              <a:t>Falso</a:t>
            </a:r>
            <a:r>
              <a:rPr lang="es-CO" sz="1800" dirty="0" smtClean="0"/>
              <a:t>:</a:t>
            </a:r>
            <a:r>
              <a:rPr lang="es-ES" sz="1800" dirty="0"/>
              <a:t> La </a:t>
            </a:r>
            <a:r>
              <a:rPr lang="es-ES" sz="1800" dirty="0" smtClean="0"/>
              <a:t>abstracción </a:t>
            </a:r>
            <a:r>
              <a:rPr lang="es-ES" sz="1800" dirty="0"/>
              <a:t>no es solo ocultar las variables, es </a:t>
            </a:r>
            <a:r>
              <a:rPr lang="es-ES" sz="1800" dirty="0" smtClean="0"/>
              <a:t>también </a:t>
            </a:r>
            <a:r>
              <a:rPr lang="es-ES" sz="1800" dirty="0"/>
              <a:t>ocultar y poder redefinir su comportamiento</a:t>
            </a:r>
            <a:r>
              <a:rPr lang="es-ES" sz="1800" dirty="0" smtClean="0"/>
              <a:t>.</a:t>
            </a:r>
            <a:endParaRPr lang="es-CO" sz="1600" dirty="0" smtClean="0"/>
          </a:p>
          <a:p>
            <a:pPr lvl="0"/>
            <a:r>
              <a:rPr lang="es-ES" sz="2000" dirty="0">
                <a:solidFill>
                  <a:schemeClr val="tx1">
                    <a:alpha val="99000"/>
                  </a:schemeClr>
                </a:solidFill>
              </a:rPr>
              <a:t>Es mas </a:t>
            </a:r>
            <a:r>
              <a:rPr lang="es-ES" sz="2000" dirty="0" smtClean="0">
                <a:solidFill>
                  <a:schemeClr val="tx1">
                    <a:alpha val="99000"/>
                  </a:schemeClr>
                </a:solidFill>
              </a:rPr>
              <a:t>fácil </a:t>
            </a:r>
            <a:r>
              <a:rPr lang="es-ES" sz="2000" dirty="0">
                <a:solidFill>
                  <a:schemeClr val="tx1">
                    <a:alpha val="99000"/>
                  </a:schemeClr>
                </a:solidFill>
              </a:rPr>
              <a:t>adicionar nuevas funciones a las clases para el </a:t>
            </a:r>
            <a:r>
              <a:rPr lang="es-ES" sz="2000" dirty="0" smtClean="0">
                <a:solidFill>
                  <a:schemeClr val="tx1">
                    <a:alpha val="99000"/>
                  </a:schemeClr>
                </a:solidFill>
              </a:rPr>
              <a:t>código </a:t>
            </a:r>
            <a:r>
              <a:rPr lang="es-ES" sz="2000" dirty="0">
                <a:solidFill>
                  <a:schemeClr val="tx1">
                    <a:alpha val="99000"/>
                  </a:schemeClr>
                </a:solidFill>
              </a:rPr>
              <a:t>procedimental que para el Orientado a Objetos.</a:t>
            </a:r>
            <a:endParaRPr lang="es-CO" sz="2000" dirty="0" smtClean="0">
              <a:solidFill>
                <a:schemeClr val="tx1">
                  <a:alpha val="99000"/>
                </a:schemeClr>
              </a:solidFill>
            </a:endParaRPr>
          </a:p>
          <a:p>
            <a:pPr lvl="1"/>
            <a:r>
              <a:rPr lang="es-CO" sz="1800" b="1" dirty="0"/>
              <a:t>R/ </a:t>
            </a:r>
            <a:r>
              <a:rPr lang="es-CO" sz="1800" b="1" dirty="0">
                <a:solidFill>
                  <a:srgbClr val="00B050"/>
                </a:solidFill>
              </a:rPr>
              <a:t>Verdadero</a:t>
            </a:r>
            <a:r>
              <a:rPr lang="es-CO" sz="1800" b="1" dirty="0" smtClean="0"/>
              <a:t>:</a:t>
            </a:r>
            <a:r>
              <a:rPr lang="es-CO" sz="1800" dirty="0" smtClean="0"/>
              <a:t> </a:t>
            </a:r>
            <a:r>
              <a:rPr lang="es-ES" sz="1800" dirty="0" smtClean="0"/>
              <a:t>El código </a:t>
            </a:r>
            <a:r>
              <a:rPr lang="es-ES" sz="1800" dirty="0"/>
              <a:t>procedimental es mas flexible adicionando nuevas funciones o </a:t>
            </a:r>
            <a:r>
              <a:rPr lang="es-ES" sz="1800" dirty="0" smtClean="0"/>
              <a:t>métodos </a:t>
            </a:r>
            <a:r>
              <a:rPr lang="es-ES" sz="1800" dirty="0"/>
              <a:t>ya que afectan menos a las estructuras o clases de </a:t>
            </a:r>
            <a:r>
              <a:rPr lang="es-ES" sz="1800" dirty="0" smtClean="0"/>
              <a:t>datos</a:t>
            </a:r>
            <a:r>
              <a:rPr lang="es-CO" sz="1800" dirty="0" smtClean="0"/>
              <a:t>.</a:t>
            </a:r>
            <a:endParaRPr lang="es-CO" sz="1800" dirty="0" smtClean="0"/>
          </a:p>
          <a:p>
            <a:pPr lvl="0"/>
            <a:r>
              <a:rPr lang="es-CO" sz="2000" dirty="0">
                <a:solidFill>
                  <a:schemeClr val="tx1">
                    <a:alpha val="99000"/>
                  </a:schemeClr>
                </a:solidFill>
              </a:rPr>
              <a:t>Es mas </a:t>
            </a:r>
            <a:r>
              <a:rPr lang="es-CO" sz="2000" dirty="0" smtClean="0">
                <a:solidFill>
                  <a:schemeClr val="tx1">
                    <a:alpha val="99000"/>
                  </a:schemeClr>
                </a:solidFill>
              </a:rPr>
              <a:t>fácil adicionar </a:t>
            </a:r>
            <a:r>
              <a:rPr lang="es-CO" sz="2000" dirty="0">
                <a:solidFill>
                  <a:schemeClr val="tx1">
                    <a:alpha val="99000"/>
                  </a:schemeClr>
                </a:solidFill>
              </a:rPr>
              <a:t>nuevas estructuras de datos o nuevas clases para el </a:t>
            </a:r>
            <a:r>
              <a:rPr lang="es-CO" sz="2000" dirty="0" smtClean="0">
                <a:solidFill>
                  <a:schemeClr val="tx1">
                    <a:alpha val="99000"/>
                  </a:schemeClr>
                </a:solidFill>
              </a:rPr>
              <a:t>código </a:t>
            </a:r>
            <a:r>
              <a:rPr lang="es-CO" sz="2000" dirty="0">
                <a:solidFill>
                  <a:schemeClr val="tx1">
                    <a:alpha val="99000"/>
                  </a:schemeClr>
                </a:solidFill>
              </a:rPr>
              <a:t>procedimental que </a:t>
            </a:r>
            <a:r>
              <a:rPr lang="es-CO" sz="2000" dirty="0" smtClean="0">
                <a:solidFill>
                  <a:schemeClr val="tx1">
                    <a:alpha val="99000"/>
                  </a:schemeClr>
                </a:solidFill>
              </a:rPr>
              <a:t>al </a:t>
            </a:r>
            <a:r>
              <a:rPr lang="es-CO" sz="2000" dirty="0">
                <a:solidFill>
                  <a:schemeClr val="tx1">
                    <a:alpha val="99000"/>
                  </a:schemeClr>
                </a:solidFill>
              </a:rPr>
              <a:t>Orientado a Objetos</a:t>
            </a:r>
            <a:endParaRPr lang="es-CO" sz="2000" dirty="0" smtClean="0">
              <a:solidFill>
                <a:schemeClr val="tx1">
                  <a:alpha val="99000"/>
                </a:schemeClr>
              </a:solidFill>
            </a:endParaRPr>
          </a:p>
          <a:p>
            <a:pPr lvl="1"/>
            <a:r>
              <a:rPr lang="es-CO" sz="1800" b="1" dirty="0" smtClean="0"/>
              <a:t>R/ </a:t>
            </a:r>
            <a:r>
              <a:rPr lang="es-CO" sz="1800" b="1" dirty="0" smtClean="0">
                <a:solidFill>
                  <a:srgbClr val="FF0000"/>
                </a:solidFill>
              </a:rPr>
              <a:t>Falso</a:t>
            </a:r>
            <a:r>
              <a:rPr lang="es-CO" sz="1800" dirty="0" smtClean="0"/>
              <a:t>: </a:t>
            </a:r>
            <a:r>
              <a:rPr lang="es-ES" sz="1800" dirty="0" smtClean="0"/>
              <a:t>La adición </a:t>
            </a:r>
            <a:r>
              <a:rPr lang="es-ES" sz="1800" dirty="0"/>
              <a:t>de nuevas estructuras o clases afecta a todas las funciones o </a:t>
            </a:r>
            <a:r>
              <a:rPr lang="es-ES" sz="1800" dirty="0" smtClean="0"/>
              <a:t>métodos </a:t>
            </a:r>
            <a:r>
              <a:rPr lang="es-ES" sz="1800" dirty="0"/>
              <a:t>que las referencien</a:t>
            </a:r>
            <a:r>
              <a:rPr lang="es-ES" sz="1800" dirty="0" smtClean="0"/>
              <a:t>.</a:t>
            </a:r>
            <a:endParaRPr lang="es-ES" sz="1800" dirty="0" smtClean="0"/>
          </a:p>
          <a:p>
            <a:pPr lvl="0"/>
            <a:r>
              <a:rPr lang="es-CO" sz="2000" dirty="0" smtClean="0">
                <a:solidFill>
                  <a:schemeClr val="tx1">
                    <a:alpha val="99000"/>
                  </a:schemeClr>
                </a:solidFill>
              </a:rPr>
              <a:t>La función principal de un DTO es servir de puente para enviar o recibir datos</a:t>
            </a:r>
            <a:endParaRPr lang="es-CO" sz="2000" dirty="0">
              <a:solidFill>
                <a:schemeClr val="tx1">
                  <a:alpha val="99000"/>
                </a:schemeClr>
              </a:solidFill>
            </a:endParaRPr>
          </a:p>
          <a:p>
            <a:pPr lvl="1"/>
            <a:r>
              <a:rPr lang="es-CO" sz="1800" b="1" dirty="0"/>
              <a:t>R/ </a:t>
            </a:r>
            <a:r>
              <a:rPr lang="es-CO" sz="1800" b="1" dirty="0">
                <a:solidFill>
                  <a:srgbClr val="00B050"/>
                </a:solidFill>
              </a:rPr>
              <a:t>Verdadero </a:t>
            </a:r>
            <a:r>
              <a:rPr lang="es-CO" sz="1800" dirty="0" smtClean="0"/>
              <a:t>: lo esencial es su estructura para transferir información,</a:t>
            </a:r>
            <a:endParaRPr lang="es-CO" sz="2200" dirty="0" smtClean="0"/>
          </a:p>
        </p:txBody>
      </p:sp>
    </p:spTree>
    <p:extLst>
      <p:ext uri="{BB962C8B-B14F-4D97-AF65-F5344CB8AC3E}">
        <p14:creationId xmlns:p14="http://schemas.microsoft.com/office/powerpoint/2010/main" val="8983507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Clases – Características </a:t>
            </a:r>
            <a:endParaRPr lang="es-CO" dirty="0"/>
          </a:p>
        </p:txBody>
      </p:sp>
      <p:sp>
        <p:nvSpPr>
          <p:cNvPr id="5" name="Content Placeholder 4"/>
          <p:cNvSpPr>
            <a:spLocks noGrp="1"/>
          </p:cNvSpPr>
          <p:nvPr>
            <p:ph idx="1"/>
          </p:nvPr>
        </p:nvSpPr>
        <p:spPr/>
        <p:txBody>
          <a:bodyPr/>
          <a:lstStyle/>
          <a:p>
            <a:r>
              <a:rPr lang="es-CO" dirty="0"/>
              <a:t>Deben ser pequeñas</a:t>
            </a:r>
          </a:p>
          <a:p>
            <a:r>
              <a:rPr lang="es-CO" dirty="0"/>
              <a:t>Tener una responsabilidad</a:t>
            </a:r>
          </a:p>
          <a:p>
            <a:r>
              <a:rPr lang="es-CO" dirty="0"/>
              <a:t>Mantener la Cohesión</a:t>
            </a:r>
          </a:p>
          <a:p>
            <a:r>
              <a:rPr lang="es-CO" dirty="0"/>
              <a:t>Organizada para el Cambio</a:t>
            </a:r>
          </a:p>
          <a:p>
            <a:endParaRPr lang="es-CO" dirty="0"/>
          </a:p>
        </p:txBody>
      </p:sp>
      <p:pic>
        <p:nvPicPr>
          <p:cNvPr id="2052" name="Picture 4" descr="Image result for caracteristica"/>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076056" y="2420888"/>
            <a:ext cx="3582010" cy="3985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940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Breve Historia</a:t>
            </a:r>
            <a:endParaRPr lang="es-CO" dirty="0"/>
          </a:p>
        </p:txBody>
      </p:sp>
      <p:sp>
        <p:nvSpPr>
          <p:cNvPr id="3" name="Content Placeholder 2"/>
          <p:cNvSpPr>
            <a:spLocks noGrp="1"/>
          </p:cNvSpPr>
          <p:nvPr>
            <p:ph idx="1"/>
          </p:nvPr>
        </p:nvSpPr>
        <p:spPr>
          <a:xfrm>
            <a:off x="230832" y="1124744"/>
            <a:ext cx="8229600" cy="1684783"/>
          </a:xfrm>
        </p:spPr>
        <p:txBody>
          <a:bodyPr>
            <a:normAutofit fontScale="70000" lnSpcReduction="20000"/>
          </a:bodyPr>
          <a:lstStyle/>
          <a:p>
            <a:r>
              <a:rPr lang="fi-FI" dirty="0" smtClean="0"/>
              <a:t>En programación han existido varios paradigmas de estilos de codificación:</a:t>
            </a:r>
          </a:p>
          <a:p>
            <a:pPr lvl="1"/>
            <a:r>
              <a:rPr lang="fi-FI" dirty="0" smtClean="0"/>
              <a:t>Programación Lineal. (Assembler)</a:t>
            </a:r>
          </a:p>
          <a:p>
            <a:pPr lvl="1"/>
            <a:r>
              <a:rPr lang="fi-FI" dirty="0" smtClean="0"/>
              <a:t>Programación Estructurada. (Turbo C)</a:t>
            </a:r>
          </a:p>
          <a:p>
            <a:pPr lvl="1"/>
            <a:r>
              <a:rPr lang="fi-FI" dirty="0" smtClean="0"/>
              <a:t>Programación Orienda a Objetos. (Borland C++)</a:t>
            </a:r>
          </a:p>
          <a:p>
            <a:endParaRPr lang="es-CO" dirty="0"/>
          </a:p>
        </p:txBody>
      </p:sp>
      <p:pic>
        <p:nvPicPr>
          <p:cNvPr id="4" name="Picture 3" descr="ExampleProgram1.gif"/>
          <p:cNvPicPr>
            <a:picLocks noChangeAspect="1"/>
          </p:cNvPicPr>
          <p:nvPr/>
        </p:nvPicPr>
        <p:blipFill>
          <a:blip r:embed="rId2" cstate="print"/>
          <a:stretch>
            <a:fillRect/>
          </a:stretch>
        </p:blipFill>
        <p:spPr>
          <a:xfrm>
            <a:off x="251520" y="2876418"/>
            <a:ext cx="5108444" cy="3981581"/>
          </a:xfrm>
          <a:prstGeom prst="rect">
            <a:avLst/>
          </a:prstGeom>
        </p:spPr>
      </p:pic>
      <p:pic>
        <p:nvPicPr>
          <p:cNvPr id="5" name="Picture 4" descr="TurboC.png"/>
          <p:cNvPicPr>
            <a:picLocks noChangeAspect="1"/>
          </p:cNvPicPr>
          <p:nvPr/>
        </p:nvPicPr>
        <p:blipFill>
          <a:blip r:embed="rId3" cstate="print"/>
          <a:stretch>
            <a:fillRect/>
          </a:stretch>
        </p:blipFill>
        <p:spPr>
          <a:xfrm>
            <a:off x="971600" y="2846909"/>
            <a:ext cx="6179986" cy="4011091"/>
          </a:xfrm>
          <a:prstGeom prst="rect">
            <a:avLst/>
          </a:prstGeom>
        </p:spPr>
      </p:pic>
      <p:pic>
        <p:nvPicPr>
          <p:cNvPr id="6" name="Picture 5" descr="BorlandC++.jpg"/>
          <p:cNvPicPr>
            <a:picLocks noChangeAspect="1"/>
          </p:cNvPicPr>
          <p:nvPr/>
        </p:nvPicPr>
        <p:blipFill>
          <a:blip r:embed="rId4" cstate="print"/>
          <a:stretch>
            <a:fillRect/>
          </a:stretch>
        </p:blipFill>
        <p:spPr>
          <a:xfrm>
            <a:off x="1691680" y="2849524"/>
            <a:ext cx="7463542" cy="40084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sz="4400" dirty="0" smtClean="0"/>
              <a:t>Clases – Single </a:t>
            </a:r>
            <a:r>
              <a:rPr lang="es-ES_tradnl" sz="4400" dirty="0" err="1" smtClean="0"/>
              <a:t>Responsibility</a:t>
            </a:r>
            <a:r>
              <a:rPr lang="es-ES_tradnl" sz="4400" dirty="0" smtClean="0"/>
              <a:t> </a:t>
            </a:r>
            <a:r>
              <a:rPr lang="es-ES_tradnl" sz="4400" dirty="0" err="1" smtClean="0"/>
              <a:t>Principle</a:t>
            </a:r>
            <a:endParaRPr lang="es-CO" sz="4400" dirty="0"/>
          </a:p>
        </p:txBody>
      </p:sp>
      <p:sp>
        <p:nvSpPr>
          <p:cNvPr id="5" name="Content Placeholder 4"/>
          <p:cNvSpPr>
            <a:spLocks noGrp="1"/>
          </p:cNvSpPr>
          <p:nvPr>
            <p:ph idx="1"/>
          </p:nvPr>
        </p:nvSpPr>
        <p:spPr>
          <a:xfrm>
            <a:off x="457200" y="980728"/>
            <a:ext cx="8229600" cy="4525963"/>
          </a:xfrm>
        </p:spPr>
        <p:txBody>
          <a:bodyPr>
            <a:normAutofit fontScale="92500" lnSpcReduction="10000"/>
          </a:bodyPr>
          <a:lstStyle/>
          <a:p>
            <a:r>
              <a:rPr lang="es-CO" dirty="0"/>
              <a:t>Una clase debe tener una y solo una responsabilidad.</a:t>
            </a:r>
          </a:p>
          <a:p>
            <a:pPr lvl="1"/>
            <a:r>
              <a:rPr lang="es-ES" dirty="0"/>
              <a:t>Una clase debería tener sólo una razón para cambiar</a:t>
            </a:r>
          </a:p>
          <a:p>
            <a:pPr lvl="1"/>
            <a:r>
              <a:rPr lang="es-ES" dirty="0"/>
              <a:t>Cada responsabilidad es el eje del cambio</a:t>
            </a:r>
          </a:p>
          <a:p>
            <a:pPr lvl="1"/>
            <a:r>
              <a:rPr lang="es-ES" dirty="0"/>
              <a:t>Para contener la propagación del cambio, debemos separar las responsabilidades.</a:t>
            </a:r>
          </a:p>
          <a:p>
            <a:pPr lvl="1"/>
            <a:r>
              <a:rPr lang="es-ES" dirty="0"/>
              <a:t>Si una clase asume más de una responsabilidad, será más sensible al cambio.</a:t>
            </a:r>
          </a:p>
          <a:p>
            <a:pPr lvl="1"/>
            <a:r>
              <a:rPr lang="es-ES" dirty="0"/>
              <a:t>Si una clase asume más de una responsabilidad, las responsabilidades se acoplan.</a:t>
            </a:r>
            <a:endParaRPr lang="es-CO" dirty="0"/>
          </a:p>
          <a:p>
            <a:endParaRPr lang="es-CO" dirty="0"/>
          </a:p>
        </p:txBody>
      </p:sp>
      <p:pic>
        <p:nvPicPr>
          <p:cNvPr id="5122" name="Picture 2" descr="Image result for single responsibility principl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8104" y="4629400"/>
            <a:ext cx="3447467" cy="2294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7609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Clases – Cohesión</a:t>
            </a:r>
            <a:endParaRPr lang="es-CO" dirty="0"/>
          </a:p>
        </p:txBody>
      </p:sp>
      <p:sp>
        <p:nvSpPr>
          <p:cNvPr id="5" name="Content Placeholder 4"/>
          <p:cNvSpPr>
            <a:spLocks noGrp="1"/>
          </p:cNvSpPr>
          <p:nvPr>
            <p:ph idx="1"/>
          </p:nvPr>
        </p:nvSpPr>
        <p:spPr/>
        <p:txBody>
          <a:bodyPr>
            <a:normAutofit fontScale="92500" lnSpcReduction="10000"/>
          </a:bodyPr>
          <a:lstStyle/>
          <a:p>
            <a:r>
              <a:rPr lang="es-ES" dirty="0"/>
              <a:t>Las clases deben tener un pequeño número de variables de instancia y cada uno de los métodos de la clase debería manipular una o más de esas variables. </a:t>
            </a:r>
          </a:p>
          <a:p>
            <a:r>
              <a:rPr lang="es-ES" dirty="0"/>
              <a:t>Cuanto más variables un método manipula, más cohesivo es ese método para su clase. </a:t>
            </a:r>
          </a:p>
          <a:p>
            <a:pPr algn="just"/>
            <a:r>
              <a:rPr lang="es-ES" dirty="0"/>
              <a:t>Cuando la cohesión es alta, significa que los métodos y variables de la clase son </a:t>
            </a:r>
            <a:r>
              <a:rPr lang="es-ES" dirty="0" err="1"/>
              <a:t>co</a:t>
            </a:r>
            <a:r>
              <a:rPr lang="es-ES" dirty="0"/>
              <a:t>-dependientes y se mantienen unidos como un todo lógico.</a:t>
            </a:r>
          </a:p>
          <a:p>
            <a:pPr marL="0" indent="0">
              <a:buNone/>
            </a:pPr>
            <a:endParaRPr lang="es-CO" dirty="0"/>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5157192"/>
            <a:ext cx="1656184" cy="157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474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Clases – Organizada para el Cambio</a:t>
            </a:r>
            <a:endParaRPr lang="es-CO" dirty="0"/>
          </a:p>
        </p:txBody>
      </p:sp>
      <p:sp>
        <p:nvSpPr>
          <p:cNvPr id="5" name="Content Placeholder 4"/>
          <p:cNvSpPr>
            <a:spLocks noGrp="1"/>
          </p:cNvSpPr>
          <p:nvPr>
            <p:ph idx="1"/>
          </p:nvPr>
        </p:nvSpPr>
        <p:spPr>
          <a:xfrm>
            <a:off x="467544" y="1196752"/>
            <a:ext cx="7272808" cy="4525963"/>
          </a:xfrm>
        </p:spPr>
        <p:txBody>
          <a:bodyPr>
            <a:normAutofit fontScale="85000" lnSpcReduction="20000"/>
          </a:bodyPr>
          <a:lstStyle/>
          <a:p>
            <a:r>
              <a:rPr lang="es-CO" dirty="0"/>
              <a:t>SOLID</a:t>
            </a:r>
          </a:p>
          <a:p>
            <a:pPr lvl="1"/>
            <a:r>
              <a:rPr lang="en-US" dirty="0">
                <a:solidFill>
                  <a:srgbClr val="00B050">
                    <a:alpha val="99000"/>
                  </a:srgbClr>
                </a:solidFill>
              </a:rPr>
              <a:t>Single Responsibility Principle</a:t>
            </a:r>
          </a:p>
          <a:p>
            <a:pPr lvl="2"/>
            <a:r>
              <a:rPr lang="en-US" dirty="0"/>
              <a:t>Una </a:t>
            </a:r>
            <a:r>
              <a:rPr lang="en-US" dirty="0" err="1"/>
              <a:t>clase</a:t>
            </a:r>
            <a:r>
              <a:rPr lang="en-US" dirty="0"/>
              <a:t> </a:t>
            </a:r>
            <a:r>
              <a:rPr lang="en-US" dirty="0" err="1"/>
              <a:t>debe</a:t>
            </a:r>
            <a:r>
              <a:rPr lang="en-US" dirty="0"/>
              <a:t> </a:t>
            </a:r>
            <a:r>
              <a:rPr lang="en-US" dirty="0" err="1"/>
              <a:t>tener</a:t>
            </a:r>
            <a:r>
              <a:rPr lang="en-US" dirty="0"/>
              <a:t> </a:t>
            </a:r>
            <a:r>
              <a:rPr lang="en-US" dirty="0" err="1"/>
              <a:t>una</a:t>
            </a:r>
            <a:r>
              <a:rPr lang="en-US" dirty="0"/>
              <a:t> y sola </a:t>
            </a:r>
            <a:r>
              <a:rPr lang="en-US" dirty="0" err="1"/>
              <a:t>una</a:t>
            </a:r>
            <a:r>
              <a:rPr lang="en-US" dirty="0"/>
              <a:t> </a:t>
            </a:r>
            <a:r>
              <a:rPr lang="en-US" dirty="0" err="1"/>
              <a:t>razon</a:t>
            </a:r>
            <a:r>
              <a:rPr lang="en-US" dirty="0"/>
              <a:t> para </a:t>
            </a:r>
            <a:r>
              <a:rPr lang="en-US" dirty="0" err="1"/>
              <a:t>cambiar</a:t>
            </a:r>
            <a:endParaRPr lang="en-US" dirty="0"/>
          </a:p>
          <a:p>
            <a:pPr lvl="1"/>
            <a:r>
              <a:rPr lang="en-US" dirty="0">
                <a:solidFill>
                  <a:srgbClr val="00B050">
                    <a:alpha val="99000"/>
                  </a:srgbClr>
                </a:solidFill>
              </a:rPr>
              <a:t>Open Closed Principle</a:t>
            </a:r>
          </a:p>
          <a:p>
            <a:pPr lvl="2"/>
            <a:r>
              <a:rPr lang="en-US" dirty="0"/>
              <a:t>Una </a:t>
            </a:r>
            <a:r>
              <a:rPr lang="en-US" dirty="0" err="1"/>
              <a:t>clase</a:t>
            </a:r>
            <a:r>
              <a:rPr lang="en-US" dirty="0"/>
              <a:t> </a:t>
            </a:r>
            <a:r>
              <a:rPr lang="en-US" dirty="0" err="1"/>
              <a:t>esta</a:t>
            </a:r>
            <a:r>
              <a:rPr lang="en-US" dirty="0"/>
              <a:t> </a:t>
            </a:r>
            <a:r>
              <a:rPr lang="en-US" dirty="0" err="1"/>
              <a:t>abierta</a:t>
            </a:r>
            <a:r>
              <a:rPr lang="en-US" dirty="0"/>
              <a:t> para </a:t>
            </a:r>
            <a:r>
              <a:rPr lang="en-US" dirty="0" err="1"/>
              <a:t>extenderse</a:t>
            </a:r>
            <a:r>
              <a:rPr lang="en-US" dirty="0"/>
              <a:t> </a:t>
            </a:r>
            <a:r>
              <a:rPr lang="en-US" dirty="0" err="1"/>
              <a:t>pero</a:t>
            </a:r>
            <a:r>
              <a:rPr lang="en-US" dirty="0"/>
              <a:t> </a:t>
            </a:r>
            <a:r>
              <a:rPr lang="en-US" dirty="0" err="1"/>
              <a:t>cerrada</a:t>
            </a:r>
            <a:r>
              <a:rPr lang="en-US" dirty="0"/>
              <a:t> para </a:t>
            </a:r>
            <a:r>
              <a:rPr lang="en-US" dirty="0" err="1"/>
              <a:t>modificarse</a:t>
            </a:r>
            <a:endParaRPr lang="en-US" dirty="0"/>
          </a:p>
          <a:p>
            <a:pPr lvl="1"/>
            <a:r>
              <a:rPr lang="en-US" dirty="0" err="1">
                <a:solidFill>
                  <a:srgbClr val="00B050">
                    <a:alpha val="99000"/>
                  </a:srgbClr>
                </a:solidFill>
              </a:rPr>
              <a:t>Liskov</a:t>
            </a:r>
            <a:r>
              <a:rPr lang="en-US" dirty="0">
                <a:solidFill>
                  <a:srgbClr val="00B050">
                    <a:alpha val="99000"/>
                  </a:srgbClr>
                </a:solidFill>
              </a:rPr>
              <a:t> Substitution Principle</a:t>
            </a:r>
          </a:p>
          <a:p>
            <a:pPr lvl="2"/>
            <a:r>
              <a:rPr lang="en-US" dirty="0"/>
              <a:t>Las </a:t>
            </a:r>
            <a:r>
              <a:rPr lang="en-US" dirty="0" err="1"/>
              <a:t>clases</a:t>
            </a:r>
            <a:r>
              <a:rPr lang="en-US" dirty="0"/>
              <a:t> </a:t>
            </a:r>
            <a:r>
              <a:rPr lang="en-US" dirty="0" err="1"/>
              <a:t>derivadas</a:t>
            </a:r>
            <a:r>
              <a:rPr lang="en-US" dirty="0"/>
              <a:t> </a:t>
            </a:r>
            <a:r>
              <a:rPr lang="en-US" dirty="0" err="1"/>
              <a:t>pueden</a:t>
            </a:r>
            <a:r>
              <a:rPr lang="en-US" dirty="0"/>
              <a:t> </a:t>
            </a:r>
            <a:r>
              <a:rPr lang="en-US" dirty="0" err="1"/>
              <a:t>sustituir</a:t>
            </a:r>
            <a:r>
              <a:rPr lang="en-US" dirty="0"/>
              <a:t> a </a:t>
            </a:r>
            <a:r>
              <a:rPr lang="en-US" dirty="0" err="1"/>
              <a:t>sus</a:t>
            </a:r>
            <a:r>
              <a:rPr lang="en-US" dirty="0"/>
              <a:t> </a:t>
            </a:r>
            <a:r>
              <a:rPr lang="en-US" dirty="0" err="1"/>
              <a:t>clases</a:t>
            </a:r>
            <a:r>
              <a:rPr lang="en-US" dirty="0"/>
              <a:t> base</a:t>
            </a:r>
          </a:p>
          <a:p>
            <a:pPr lvl="1"/>
            <a:r>
              <a:rPr lang="en-US" dirty="0">
                <a:solidFill>
                  <a:srgbClr val="00B050">
                    <a:alpha val="99000"/>
                  </a:srgbClr>
                </a:solidFill>
              </a:rPr>
              <a:t>Interface Segregation Principle</a:t>
            </a:r>
          </a:p>
          <a:p>
            <a:pPr lvl="2"/>
            <a:r>
              <a:rPr lang="es-ES" dirty="0"/>
              <a:t>Cree interfaces detalladas que sean específicas en lugar de una de propósito general.</a:t>
            </a:r>
          </a:p>
          <a:p>
            <a:pPr lvl="1"/>
            <a:r>
              <a:rPr lang="en-US" dirty="0">
                <a:solidFill>
                  <a:srgbClr val="00B050">
                    <a:alpha val="99000"/>
                  </a:srgbClr>
                </a:solidFill>
              </a:rPr>
              <a:t>Dependency Inversion Principle</a:t>
            </a:r>
          </a:p>
          <a:p>
            <a:pPr lvl="2"/>
            <a:r>
              <a:rPr lang="en-US" dirty="0" err="1"/>
              <a:t>Dependa</a:t>
            </a:r>
            <a:r>
              <a:rPr lang="en-US" dirty="0"/>
              <a:t> de las </a:t>
            </a:r>
            <a:r>
              <a:rPr lang="en-US" dirty="0" err="1"/>
              <a:t>abstracciones</a:t>
            </a:r>
            <a:r>
              <a:rPr lang="en-US" dirty="0"/>
              <a:t> no de las </a:t>
            </a:r>
            <a:r>
              <a:rPr lang="en-US" dirty="0" err="1" smtClean="0"/>
              <a:t>implementaciones</a:t>
            </a:r>
            <a:endParaRPr lang="es-CO" dirty="0"/>
          </a:p>
        </p:txBody>
      </p:sp>
      <p:pic>
        <p:nvPicPr>
          <p:cNvPr id="6" name="Picture 2" descr="Image result for cohesion quimica"/>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20272" y="4619209"/>
            <a:ext cx="2023616" cy="235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044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err="1" smtClean="0"/>
              <a:t>Quiz</a:t>
            </a:r>
            <a:r>
              <a:rPr lang="es-ES_tradnl" dirty="0" smtClean="0"/>
              <a:t> – Verdadero o Falso?</a:t>
            </a:r>
            <a:endParaRPr lang="es-CO" dirty="0"/>
          </a:p>
        </p:txBody>
      </p:sp>
      <p:sp>
        <p:nvSpPr>
          <p:cNvPr id="7" name="Content Placeholder 6"/>
          <p:cNvSpPr>
            <a:spLocks noGrp="1"/>
          </p:cNvSpPr>
          <p:nvPr>
            <p:ph idx="1"/>
          </p:nvPr>
        </p:nvSpPr>
        <p:spPr/>
        <p:txBody>
          <a:bodyPr>
            <a:normAutofit lnSpcReduction="10000"/>
          </a:bodyPr>
          <a:lstStyle/>
          <a:p>
            <a:pPr lvl="0"/>
            <a:r>
              <a:rPr lang="es-ES" sz="2400" dirty="0">
                <a:solidFill>
                  <a:schemeClr val="tx1">
                    <a:alpha val="99000"/>
                  </a:schemeClr>
                </a:solidFill>
              </a:rPr>
              <a:t>El Nombre de una clase puede ayudarnos a identificar si es grande o pequeña</a:t>
            </a:r>
            <a:endParaRPr lang="es-CO" sz="2400" dirty="0">
              <a:solidFill>
                <a:schemeClr val="tx1">
                  <a:alpha val="99000"/>
                </a:schemeClr>
              </a:solidFill>
            </a:endParaRPr>
          </a:p>
          <a:p>
            <a:pPr lvl="1"/>
            <a:r>
              <a:rPr lang="es-CO" sz="2000" b="1" dirty="0"/>
              <a:t>R/ </a:t>
            </a:r>
            <a:r>
              <a:rPr lang="es-CO" sz="2000" b="1" dirty="0">
                <a:solidFill>
                  <a:srgbClr val="00B050"/>
                </a:solidFill>
              </a:rPr>
              <a:t>Verdadero </a:t>
            </a:r>
            <a:r>
              <a:rPr lang="es-CO" sz="2000" dirty="0"/>
              <a:t>: </a:t>
            </a:r>
            <a:r>
              <a:rPr lang="es-ES" sz="2000" dirty="0"/>
              <a:t>si el nombre es complejo, o difícil de definir, es probable que la clase tenga muchas responsabilidades y no sea pequeña.</a:t>
            </a:r>
          </a:p>
          <a:p>
            <a:pPr lvl="0"/>
            <a:r>
              <a:rPr lang="es-ES" sz="2400" dirty="0">
                <a:solidFill>
                  <a:schemeClr val="tx1">
                    <a:alpha val="99000"/>
                  </a:schemeClr>
                </a:solidFill>
              </a:rPr>
              <a:t>Si una clase tiene muchas responsabilidades, es mas fácil de cambiar.</a:t>
            </a:r>
            <a:endParaRPr lang="es-CO" sz="2400" dirty="0">
              <a:solidFill>
                <a:schemeClr val="tx1">
                  <a:alpha val="99000"/>
                </a:schemeClr>
              </a:solidFill>
            </a:endParaRPr>
          </a:p>
          <a:p>
            <a:pPr lvl="1"/>
            <a:r>
              <a:rPr lang="es-CO" sz="2000" b="1" dirty="0"/>
              <a:t>R/ </a:t>
            </a:r>
            <a:r>
              <a:rPr lang="es-CO" sz="2000" b="1" dirty="0">
                <a:solidFill>
                  <a:srgbClr val="FF0000"/>
                </a:solidFill>
              </a:rPr>
              <a:t>Falso</a:t>
            </a:r>
            <a:r>
              <a:rPr lang="es-CO" sz="2000" dirty="0"/>
              <a:t>: </a:t>
            </a:r>
            <a:r>
              <a:rPr lang="es-ES" sz="2000" dirty="0"/>
              <a:t>Entre mas responsabilidades tenga una clase mas susceptible al cambio, pero no define si es fácil o difícil de cambiar..</a:t>
            </a:r>
          </a:p>
          <a:p>
            <a:pPr lvl="0"/>
            <a:r>
              <a:rPr lang="es-ES" sz="2400" dirty="0">
                <a:solidFill>
                  <a:schemeClr val="tx1">
                    <a:alpha val="99000"/>
                  </a:schemeClr>
                </a:solidFill>
              </a:rPr>
              <a:t>Entre mas variables tenga una clase, mas cohesiva es.</a:t>
            </a:r>
            <a:endParaRPr lang="es-CO" sz="2400" dirty="0">
              <a:solidFill>
                <a:schemeClr val="tx1">
                  <a:alpha val="99000"/>
                </a:schemeClr>
              </a:solidFill>
            </a:endParaRPr>
          </a:p>
          <a:p>
            <a:pPr lvl="1"/>
            <a:r>
              <a:rPr lang="es-CO" sz="2000" b="1" dirty="0"/>
              <a:t>R/ </a:t>
            </a:r>
            <a:r>
              <a:rPr lang="es-CO" sz="2000" b="1" dirty="0">
                <a:solidFill>
                  <a:srgbClr val="FF0000"/>
                </a:solidFill>
              </a:rPr>
              <a:t>Falso</a:t>
            </a:r>
            <a:r>
              <a:rPr lang="es-CO" sz="2000" dirty="0"/>
              <a:t>: </a:t>
            </a:r>
            <a:r>
              <a:rPr lang="es-ES" sz="2000" dirty="0"/>
              <a:t>Lo ideal es que la clase tenga un numero pequeño de variables, para que puedan ser utilizadas por la mayor cantidad de </a:t>
            </a:r>
            <a:r>
              <a:rPr lang="es-ES" sz="2000" dirty="0" err="1"/>
              <a:t>metodos</a:t>
            </a:r>
            <a:r>
              <a:rPr lang="es-ES" sz="2000" dirty="0"/>
              <a:t> de la clase</a:t>
            </a:r>
            <a:r>
              <a:rPr lang="es-ES" sz="2000" dirty="0" smtClean="0"/>
              <a:t>.</a:t>
            </a:r>
            <a:endParaRPr lang="es-CO" dirty="0"/>
          </a:p>
        </p:txBody>
      </p:sp>
    </p:spTree>
    <p:extLst>
      <p:ext uri="{BB962C8B-B14F-4D97-AF65-F5344CB8AC3E}">
        <p14:creationId xmlns:p14="http://schemas.microsoft.com/office/powerpoint/2010/main" val="999852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smtClean="0"/>
              <a:t>Preguntas?</a:t>
            </a:r>
            <a:endParaRPr lang="es-CO" dirty="0"/>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solidFill>
                  <a:srgbClr val="0066CC">
                    <a:alpha val="74000"/>
                  </a:srgbClr>
                </a:solidFill>
                <a:effectLst>
                  <a:reflection blurRad="12700" stA="50000" endPos="50000" dist="5000" dir="5400000" sy="-100000" rotWithShape="0"/>
                </a:effectLst>
                <a:latin typeface="Berlin Sans FB Demi" pitchFamily="34" charset="0"/>
              </a:rPr>
              <a:t>Gracias!!!</a:t>
            </a:r>
            <a:endPar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z="4400" dirty="0" smtClean="0"/>
              <a:t>Qué es Programación Orientada a Objetos?</a:t>
            </a:r>
            <a:endParaRPr lang="es-CO" sz="4400" dirty="0"/>
          </a:p>
        </p:txBody>
      </p:sp>
      <p:sp>
        <p:nvSpPr>
          <p:cNvPr id="3" name="Content Placeholder 2"/>
          <p:cNvSpPr>
            <a:spLocks noGrp="1"/>
          </p:cNvSpPr>
          <p:nvPr>
            <p:ph idx="1"/>
          </p:nvPr>
        </p:nvSpPr>
        <p:spPr>
          <a:xfrm>
            <a:off x="230832" y="1268760"/>
            <a:ext cx="8229600" cy="4525963"/>
          </a:xfrm>
        </p:spPr>
        <p:txBody>
          <a:bodyPr>
            <a:normAutofit/>
          </a:bodyPr>
          <a:lstStyle/>
          <a:p>
            <a:r>
              <a:rPr lang="es-CO" sz="2800" dirty="0" smtClean="0"/>
              <a:t>La programación orientada a objetos (</a:t>
            </a:r>
            <a:r>
              <a:rPr lang="es-CO" sz="2800" dirty="0" smtClean="0">
                <a:solidFill>
                  <a:srgbClr val="FF0000"/>
                </a:solidFill>
              </a:rPr>
              <a:t>OOP</a:t>
            </a:r>
            <a:r>
              <a:rPr lang="es-CO" sz="2800" dirty="0" smtClean="0"/>
              <a:t>), es un </a:t>
            </a:r>
            <a:r>
              <a:rPr lang="es-CO" sz="2800" dirty="0" smtClean="0">
                <a:solidFill>
                  <a:srgbClr val="00B050"/>
                </a:solidFill>
              </a:rPr>
              <a:t>conjunto de características </a:t>
            </a:r>
            <a:r>
              <a:rPr lang="es-CO" sz="2800" dirty="0" smtClean="0"/>
              <a:t>o también una </a:t>
            </a:r>
            <a:r>
              <a:rPr lang="es-CO" sz="2800" dirty="0" smtClean="0">
                <a:solidFill>
                  <a:srgbClr val="7030A0"/>
                </a:solidFill>
              </a:rPr>
              <a:t>filosofía de programación</a:t>
            </a:r>
            <a:r>
              <a:rPr lang="es-CO" sz="2800" dirty="0" smtClean="0"/>
              <a:t> que busca minimizar el proceso de creación de aplicaciones complejas por medio de </a:t>
            </a:r>
            <a:r>
              <a:rPr lang="es-CO" sz="2800" dirty="0" smtClean="0">
                <a:solidFill>
                  <a:srgbClr val="0070C0"/>
                </a:solidFill>
              </a:rPr>
              <a:t>relación</a:t>
            </a:r>
            <a:r>
              <a:rPr lang="es-CO" sz="2800" dirty="0" smtClean="0"/>
              <a:t> de cosas en </a:t>
            </a:r>
            <a:r>
              <a:rPr lang="es-CO" sz="2800" dirty="0" smtClean="0">
                <a:solidFill>
                  <a:srgbClr val="0070C0"/>
                </a:solidFill>
              </a:rPr>
              <a:t>código</a:t>
            </a:r>
            <a:r>
              <a:rPr lang="es-CO" sz="2800" dirty="0" smtClean="0"/>
              <a:t> que tienen un sentido en el </a:t>
            </a:r>
            <a:r>
              <a:rPr lang="es-CO" sz="2800" dirty="0" smtClean="0">
                <a:solidFill>
                  <a:srgbClr val="0070C0"/>
                </a:solidFill>
              </a:rPr>
              <a:t>mundo real</a:t>
            </a:r>
            <a:r>
              <a:rPr lang="es-CO" sz="2800" dirty="0" smtClean="0"/>
              <a:t>.</a:t>
            </a:r>
          </a:p>
          <a:p>
            <a:endParaRPr lang="es-CO" sz="2800" dirty="0"/>
          </a:p>
        </p:txBody>
      </p:sp>
      <p:pic>
        <p:nvPicPr>
          <p:cNvPr id="4" name="Picture 3" descr="833building_blocks.jpg"/>
          <p:cNvPicPr>
            <a:picLocks noChangeAspect="1"/>
          </p:cNvPicPr>
          <p:nvPr/>
        </p:nvPicPr>
        <p:blipFill>
          <a:blip r:embed="rId3" cstate="print">
            <a:clrChange>
              <a:clrFrom>
                <a:srgbClr val="F7F7F7"/>
              </a:clrFrom>
              <a:clrTo>
                <a:srgbClr val="F7F7F7">
                  <a:alpha val="0"/>
                </a:srgbClr>
              </a:clrTo>
            </a:clrChange>
          </a:blip>
          <a:stretch>
            <a:fillRect/>
          </a:stretch>
        </p:blipFill>
        <p:spPr>
          <a:xfrm>
            <a:off x="4217893" y="3410443"/>
            <a:ext cx="4544192" cy="305759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Lenguaje de Programación C#</a:t>
            </a:r>
            <a:endParaRPr lang="es-CO" dirty="0"/>
          </a:p>
        </p:txBody>
      </p:sp>
      <p:sp>
        <p:nvSpPr>
          <p:cNvPr id="3" name="Content Placeholder 2"/>
          <p:cNvSpPr>
            <a:spLocks noGrp="1"/>
          </p:cNvSpPr>
          <p:nvPr>
            <p:ph idx="1"/>
          </p:nvPr>
        </p:nvSpPr>
        <p:spPr>
          <a:xfrm>
            <a:off x="230832" y="1268760"/>
            <a:ext cx="8661648" cy="1152128"/>
          </a:xfrm>
        </p:spPr>
        <p:txBody>
          <a:bodyPr>
            <a:normAutofit fontScale="85000" lnSpcReduction="20000"/>
          </a:bodyPr>
          <a:lstStyle/>
          <a:p>
            <a:r>
              <a:rPr lang="es-CO" dirty="0" smtClean="0"/>
              <a:t>El lenguaje de programación </a:t>
            </a:r>
            <a:r>
              <a:rPr lang="es-CO" dirty="0" smtClean="0">
                <a:solidFill>
                  <a:schemeClr val="tx2">
                    <a:lumMod val="75000"/>
                  </a:schemeClr>
                </a:solidFill>
                <a:effectLst>
                  <a:outerShdw blurRad="38100" dist="38100" dir="2700000" algn="tl">
                    <a:srgbClr val="000000">
                      <a:alpha val="43137"/>
                    </a:srgbClr>
                  </a:outerShdw>
                </a:effectLst>
              </a:rPr>
              <a:t>C# </a:t>
            </a:r>
            <a:r>
              <a:rPr lang="es-CO" dirty="0" smtClean="0"/>
              <a:t>fue desarrollado por </a:t>
            </a:r>
            <a:r>
              <a:rPr lang="es-CO" dirty="0" smtClean="0">
                <a:solidFill>
                  <a:srgbClr val="0070C0"/>
                </a:solidFill>
              </a:rPr>
              <a:t>Microsoft</a:t>
            </a:r>
            <a:r>
              <a:rPr lang="es-CO" dirty="0" smtClean="0"/>
              <a:t> específicamente para la plataforma </a:t>
            </a:r>
            <a:r>
              <a:rPr lang="es-CO" dirty="0" err="1" smtClean="0">
                <a:solidFill>
                  <a:srgbClr val="00B050"/>
                </a:solidFill>
              </a:rPr>
              <a:t>.Net</a:t>
            </a:r>
            <a:r>
              <a:rPr lang="es-CO" dirty="0" smtClean="0"/>
              <a:t> y tiene sus raíces en </a:t>
            </a:r>
            <a:r>
              <a:rPr lang="es-CO" dirty="0" smtClean="0">
                <a:solidFill>
                  <a:srgbClr val="7030A0"/>
                </a:solidFill>
              </a:rPr>
              <a:t>Java</a:t>
            </a:r>
            <a:r>
              <a:rPr lang="es-CO" dirty="0" smtClean="0"/>
              <a:t>, </a:t>
            </a:r>
            <a:r>
              <a:rPr lang="es-CO" dirty="0" smtClean="0">
                <a:solidFill>
                  <a:srgbClr val="FF0000"/>
                </a:solidFill>
              </a:rPr>
              <a:t>C</a:t>
            </a:r>
            <a:r>
              <a:rPr lang="es-CO" dirty="0" smtClean="0"/>
              <a:t> y </a:t>
            </a:r>
            <a:r>
              <a:rPr lang="es-CO" dirty="0" smtClean="0">
                <a:solidFill>
                  <a:srgbClr val="FFC000"/>
                </a:solidFill>
              </a:rPr>
              <a:t>C++</a:t>
            </a:r>
            <a:r>
              <a:rPr lang="es-CO" dirty="0" smtClean="0"/>
              <a:t>.</a:t>
            </a:r>
          </a:p>
        </p:txBody>
      </p:sp>
      <p:pic>
        <p:nvPicPr>
          <p:cNvPr id="4" name="Picture 3" descr="SharpDevelop-20091116-234319.png"/>
          <p:cNvPicPr>
            <a:picLocks noChangeAspect="1"/>
          </p:cNvPicPr>
          <p:nvPr/>
        </p:nvPicPr>
        <p:blipFill>
          <a:blip r:embed="rId3" cstate="print"/>
          <a:stretch>
            <a:fillRect/>
          </a:stretch>
        </p:blipFill>
        <p:spPr>
          <a:xfrm>
            <a:off x="647624" y="2380129"/>
            <a:ext cx="5777982" cy="4477871"/>
          </a:xfrm>
          <a:prstGeom prst="rect">
            <a:avLst/>
          </a:prstGeom>
        </p:spPr>
      </p:pic>
      <p:pic>
        <p:nvPicPr>
          <p:cNvPr id="5" name="Picture 4" descr="view.aspx.jpg"/>
          <p:cNvPicPr>
            <a:picLocks noChangeAspect="1"/>
          </p:cNvPicPr>
          <p:nvPr/>
        </p:nvPicPr>
        <p:blipFill>
          <a:blip r:embed="rId4" cstate="print"/>
          <a:stretch>
            <a:fillRect/>
          </a:stretch>
        </p:blipFill>
        <p:spPr>
          <a:xfrm>
            <a:off x="2555776" y="2380129"/>
            <a:ext cx="6213872" cy="44778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Quiz</a:t>
            </a:r>
            <a:r>
              <a:rPr lang="es-CO" dirty="0" smtClean="0"/>
              <a:t> – Verdadero o Falso?</a:t>
            </a:r>
            <a:endParaRPr lang="es-CO" dirty="0"/>
          </a:p>
        </p:txBody>
      </p:sp>
      <p:sp>
        <p:nvSpPr>
          <p:cNvPr id="3" name="Content Placeholder 2"/>
          <p:cNvSpPr>
            <a:spLocks noGrp="1"/>
          </p:cNvSpPr>
          <p:nvPr>
            <p:ph idx="1"/>
          </p:nvPr>
        </p:nvSpPr>
        <p:spPr>
          <a:xfrm>
            <a:off x="302840" y="1196752"/>
            <a:ext cx="8229600" cy="4525963"/>
          </a:xfrm>
        </p:spPr>
        <p:txBody>
          <a:bodyPr>
            <a:normAutofit fontScale="62500" lnSpcReduction="20000"/>
          </a:bodyPr>
          <a:lstStyle/>
          <a:p>
            <a:pPr lvl="0"/>
            <a:r>
              <a:rPr lang="es-CO" dirty="0" smtClean="0"/>
              <a:t>La </a:t>
            </a:r>
            <a:r>
              <a:rPr lang="es-CO" dirty="0" smtClean="0"/>
              <a:t>OOP es un sistema de comunicación con los programas basados en ratones, ventanas, iconos, etc. </a:t>
            </a:r>
          </a:p>
          <a:p>
            <a:pPr lvl="1"/>
            <a:r>
              <a:rPr lang="es-CO" b="1" dirty="0" smtClean="0"/>
              <a:t>R/ </a:t>
            </a:r>
            <a:r>
              <a:rPr lang="es-CO" b="1" dirty="0" smtClean="0">
                <a:solidFill>
                  <a:srgbClr val="FF0000"/>
                </a:solidFill>
              </a:rPr>
              <a:t>Falso</a:t>
            </a:r>
            <a:r>
              <a:rPr lang="es-CO" b="1" dirty="0" smtClean="0"/>
              <a:t>:</a:t>
            </a:r>
            <a:r>
              <a:rPr lang="es-CO" dirty="0" smtClean="0"/>
              <a:t> Los lenguajes de OOP suelen presentar estas características y puesto que habitualmente estos entornos suelen desarrollarse con técnicas de OOP, algunas personas tiende a identificar OOP y entornos de este tipo.</a:t>
            </a:r>
          </a:p>
          <a:p>
            <a:pPr lvl="1"/>
            <a:endParaRPr lang="es-CO" dirty="0" smtClean="0"/>
          </a:p>
          <a:p>
            <a:pPr lvl="0"/>
            <a:r>
              <a:rPr lang="es-CO" dirty="0" smtClean="0"/>
              <a:t>Con OOP podemos incorporar objetos que otros programadores han construido en nuestros programas.</a:t>
            </a:r>
          </a:p>
          <a:p>
            <a:pPr lvl="1"/>
            <a:r>
              <a:rPr lang="es-CO" b="1" dirty="0" smtClean="0"/>
              <a:t>R/ </a:t>
            </a:r>
            <a:r>
              <a:rPr lang="es-CO" b="1" dirty="0" smtClean="0">
                <a:solidFill>
                  <a:srgbClr val="00B050"/>
                </a:solidFill>
              </a:rPr>
              <a:t>Verdadero</a:t>
            </a:r>
            <a:r>
              <a:rPr lang="es-CO" b="1" dirty="0" smtClean="0"/>
              <a:t>: </a:t>
            </a:r>
            <a:r>
              <a:rPr lang="es-CO" dirty="0" smtClean="0"/>
              <a:t>De igual modo como vamos a una ferretería y compramos piezas de madera para ensamblarlas y montar una estantería o una mesa.</a:t>
            </a:r>
          </a:p>
          <a:p>
            <a:pPr lvl="1"/>
            <a:endParaRPr lang="es-CO" dirty="0" smtClean="0"/>
          </a:p>
          <a:p>
            <a:pPr lvl="0"/>
            <a:r>
              <a:rPr lang="es-CO" dirty="0" smtClean="0"/>
              <a:t>C# es un lenguaje de programación diseñado para crear una amplia gama de aplicaciones que se ejecutan en .NET Framework. C# es simple, eficaz, con seguridad de tipos y orientado a objetos con sus diversas innovaciones.</a:t>
            </a:r>
          </a:p>
          <a:p>
            <a:pPr lvl="1"/>
            <a:r>
              <a:rPr lang="es-CO" b="1" dirty="0" smtClean="0"/>
              <a:t>R/ </a:t>
            </a:r>
            <a:r>
              <a:rPr lang="es-CO" b="1" dirty="0" smtClean="0">
                <a:solidFill>
                  <a:srgbClr val="00B050"/>
                </a:solidFill>
              </a:rPr>
              <a:t>Verdadero</a:t>
            </a:r>
            <a:r>
              <a:rPr lang="es-CO" b="1" dirty="0" smtClean="0"/>
              <a:t>:</a:t>
            </a:r>
            <a:r>
              <a:rPr lang="es-CO" dirty="0" smtClean="0"/>
              <a:t> C# permite desarrollar aplicaciones rápidamente y mantiene la expresividad y elegancia de los lenguajes de tipo C.</a:t>
            </a:r>
          </a:p>
          <a:p>
            <a:pPr marL="0" indent="0">
              <a:buNone/>
            </a:pPr>
            <a:endParaRPr lang="es-CO"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Definiciones Principales.</a:t>
            </a:r>
            <a:endParaRPr lang="es-CO" dirty="0"/>
          </a:p>
        </p:txBody>
      </p:sp>
      <p:sp>
        <p:nvSpPr>
          <p:cNvPr id="3" name="Content Placeholder 2"/>
          <p:cNvSpPr>
            <a:spLocks noGrp="1"/>
          </p:cNvSpPr>
          <p:nvPr>
            <p:ph idx="1"/>
          </p:nvPr>
        </p:nvSpPr>
        <p:spPr/>
        <p:txBody>
          <a:bodyPr>
            <a:normAutofit fontScale="92500" lnSpcReduction="20000"/>
          </a:bodyPr>
          <a:lstStyle/>
          <a:p>
            <a:r>
              <a:rPr lang="es-CO" dirty="0" smtClean="0"/>
              <a:t>Clases</a:t>
            </a:r>
          </a:p>
          <a:p>
            <a:r>
              <a:rPr lang="es-CO" dirty="0" smtClean="0"/>
              <a:t>Objetos</a:t>
            </a:r>
          </a:p>
          <a:p>
            <a:pPr lvl="1"/>
            <a:r>
              <a:rPr lang="es-CO" dirty="0" smtClean="0"/>
              <a:t>Campos o Atributos</a:t>
            </a:r>
          </a:p>
          <a:p>
            <a:pPr lvl="1"/>
            <a:r>
              <a:rPr lang="es-CO" dirty="0" smtClean="0"/>
              <a:t>Propiedades</a:t>
            </a:r>
          </a:p>
          <a:p>
            <a:pPr lvl="1"/>
            <a:r>
              <a:rPr lang="es-CO" dirty="0" smtClean="0"/>
              <a:t>Métodos</a:t>
            </a:r>
          </a:p>
          <a:p>
            <a:pPr lvl="1"/>
            <a:r>
              <a:rPr lang="es-CO" dirty="0" smtClean="0"/>
              <a:t>Constructor</a:t>
            </a:r>
          </a:p>
          <a:p>
            <a:r>
              <a:rPr lang="es-CO" dirty="0" smtClean="0"/>
              <a:t>Encapsulamiento</a:t>
            </a:r>
          </a:p>
          <a:p>
            <a:r>
              <a:rPr lang="es-CO" dirty="0" smtClean="0"/>
              <a:t>Herencia</a:t>
            </a:r>
          </a:p>
          <a:p>
            <a:r>
              <a:rPr lang="es-CO" dirty="0" smtClean="0"/>
              <a:t>Polimorfismo</a:t>
            </a:r>
          </a:p>
          <a:p>
            <a:r>
              <a:rPr lang="es-CO" dirty="0" smtClean="0"/>
              <a:t>Sobrecarga</a:t>
            </a:r>
            <a:endParaRPr lang="es-CO" dirty="0"/>
          </a:p>
        </p:txBody>
      </p:sp>
      <p:pic>
        <p:nvPicPr>
          <p:cNvPr id="4" name="Picture 3" descr="143184-main_Full.jpg"/>
          <p:cNvPicPr>
            <a:picLocks noChangeAspect="1"/>
          </p:cNvPicPr>
          <p:nvPr/>
        </p:nvPicPr>
        <p:blipFill>
          <a:blip r:embed="rId2" cstate="print">
            <a:clrChange>
              <a:clrFrom>
                <a:srgbClr val="FFFFFF"/>
              </a:clrFrom>
              <a:clrTo>
                <a:srgbClr val="FFFFFF">
                  <a:alpha val="0"/>
                </a:srgbClr>
              </a:clrTo>
            </a:clrChange>
          </a:blip>
          <a:stretch>
            <a:fillRect/>
          </a:stretch>
        </p:blipFill>
        <p:spPr>
          <a:xfrm>
            <a:off x="4286250" y="2838450"/>
            <a:ext cx="4857750" cy="40195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Clases</a:t>
            </a:r>
            <a:endParaRPr lang="es-CO" dirty="0"/>
          </a:p>
        </p:txBody>
      </p:sp>
      <p:sp>
        <p:nvSpPr>
          <p:cNvPr id="3" name="Content Placeholder 2"/>
          <p:cNvSpPr>
            <a:spLocks noGrp="1"/>
          </p:cNvSpPr>
          <p:nvPr>
            <p:ph idx="1"/>
          </p:nvPr>
        </p:nvSpPr>
        <p:spPr/>
        <p:txBody>
          <a:bodyPr/>
          <a:lstStyle/>
          <a:p>
            <a:r>
              <a:rPr lang="es-CO" dirty="0" smtClean="0"/>
              <a:t>Es simplemente una </a:t>
            </a:r>
            <a:r>
              <a:rPr lang="es-CO" dirty="0" smtClean="0">
                <a:solidFill>
                  <a:srgbClr val="FF0000"/>
                </a:solidFill>
              </a:rPr>
              <a:t>abstracción</a:t>
            </a:r>
            <a:r>
              <a:rPr lang="es-CO" dirty="0" smtClean="0"/>
              <a:t> de nuestra </a:t>
            </a:r>
            <a:r>
              <a:rPr lang="es-CO" dirty="0" smtClean="0">
                <a:solidFill>
                  <a:srgbClr val="00B050"/>
                </a:solidFill>
              </a:rPr>
              <a:t>experiencia sensible</a:t>
            </a:r>
            <a:r>
              <a:rPr lang="es-CO" dirty="0" smtClean="0"/>
              <a:t>, con la que identificamos y categorizamos a los objetos definiendo sus </a:t>
            </a:r>
            <a:r>
              <a:rPr lang="es-CO" dirty="0" smtClean="0">
                <a:solidFill>
                  <a:srgbClr val="FFC000"/>
                </a:solidFill>
              </a:rPr>
              <a:t>características</a:t>
            </a:r>
            <a:r>
              <a:rPr lang="es-CO" dirty="0" smtClean="0"/>
              <a:t> y su </a:t>
            </a:r>
            <a:r>
              <a:rPr lang="es-CO" dirty="0" smtClean="0">
                <a:solidFill>
                  <a:srgbClr val="7030A0"/>
                </a:solidFill>
              </a:rPr>
              <a:t>comportamiento</a:t>
            </a:r>
            <a:r>
              <a:rPr lang="es-CO" dirty="0" smtClean="0"/>
              <a:t>.</a:t>
            </a:r>
          </a:p>
          <a:p>
            <a:endParaRPr lang="es-CO" dirty="0"/>
          </a:p>
        </p:txBody>
      </p:sp>
      <p:pic>
        <p:nvPicPr>
          <p:cNvPr id="4" name="Picture 3" descr="iStock_000002073118Small.jpg"/>
          <p:cNvPicPr>
            <a:picLocks noChangeAspect="1"/>
          </p:cNvPicPr>
          <p:nvPr/>
        </p:nvPicPr>
        <p:blipFill>
          <a:blip r:embed="rId2" cstate="print">
            <a:clrChange>
              <a:clrFrom>
                <a:srgbClr val="FFFFFF"/>
              </a:clrFrom>
              <a:clrTo>
                <a:srgbClr val="FFFFFF">
                  <a:alpha val="0"/>
                </a:srgbClr>
              </a:clrTo>
            </a:clrChange>
          </a:blip>
          <a:stretch>
            <a:fillRect/>
          </a:stretch>
        </p:blipFill>
        <p:spPr>
          <a:xfrm>
            <a:off x="5508104" y="3061224"/>
            <a:ext cx="3635896" cy="379677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00-P&amp;P-Introducció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00-P&amp;P-Introducción</Template>
  <TotalTime>492</TotalTime>
  <Words>3053</Words>
  <Application>Microsoft Office PowerPoint</Application>
  <PresentationFormat>On-screen Show (4:3)</PresentationFormat>
  <Paragraphs>316</Paragraphs>
  <Slides>45</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Berlin Sans FB Demi</vt:lpstr>
      <vt:lpstr>Blackadder ITC</vt:lpstr>
      <vt:lpstr>Calibri</vt:lpstr>
      <vt:lpstr>Courier New</vt:lpstr>
      <vt:lpstr>Lucida Handwriting</vt:lpstr>
      <vt:lpstr>Wingdings</vt:lpstr>
      <vt:lpstr>00-P&amp;P-Introducción</vt:lpstr>
      <vt:lpstr>Programación Orientada a Objetos</vt:lpstr>
      <vt:lpstr>Temas</vt:lpstr>
      <vt:lpstr>Breve Historia</vt:lpstr>
      <vt:lpstr>Breve Historia</vt:lpstr>
      <vt:lpstr>Qué es Programación Orientada a Objetos?</vt:lpstr>
      <vt:lpstr>Lenguaje de Programación C#</vt:lpstr>
      <vt:lpstr>Quiz – Verdadero o Falso?</vt:lpstr>
      <vt:lpstr>Definiciones Principales.</vt:lpstr>
      <vt:lpstr>Clases</vt:lpstr>
      <vt:lpstr>Clases</vt:lpstr>
      <vt:lpstr>Clases</vt:lpstr>
      <vt:lpstr>Clases</vt:lpstr>
      <vt:lpstr>Clases</vt:lpstr>
      <vt:lpstr>Clases</vt:lpstr>
      <vt:lpstr>Objetos</vt:lpstr>
      <vt:lpstr>Objetos</vt:lpstr>
      <vt:lpstr>Objetos</vt:lpstr>
      <vt:lpstr>Objetos</vt:lpstr>
      <vt:lpstr>Objetos</vt:lpstr>
      <vt:lpstr>Ejercicio</vt:lpstr>
      <vt:lpstr>Encapsulamiento</vt:lpstr>
      <vt:lpstr>Ejercicio</vt:lpstr>
      <vt:lpstr>Herencia</vt:lpstr>
      <vt:lpstr>Ejercicio</vt:lpstr>
      <vt:lpstr>Polimorfismo</vt:lpstr>
      <vt:lpstr>Ejercicio</vt:lpstr>
      <vt:lpstr>Sobrecarga</vt:lpstr>
      <vt:lpstr>Ejercicio</vt:lpstr>
      <vt:lpstr>Sobrecarga vs Polimorfismo</vt:lpstr>
      <vt:lpstr>Quiz - Verdadero o Falso?</vt:lpstr>
      <vt:lpstr>Quiz - Verdadero o Falso?</vt:lpstr>
      <vt:lpstr>Quiz - Verdadero o Falso?</vt:lpstr>
      <vt:lpstr>Abstracción de Datos</vt:lpstr>
      <vt:lpstr>Anti-Simetría Dato/Objeto</vt:lpstr>
      <vt:lpstr>Anti-Simetría Dato/Objeto</vt:lpstr>
      <vt:lpstr>La ley de Demeter</vt:lpstr>
      <vt:lpstr>DTO-Objetos de Transferencia de Datos</vt:lpstr>
      <vt:lpstr>Quiz – Verdadero o Falso?</vt:lpstr>
      <vt:lpstr>Clases – Características </vt:lpstr>
      <vt:lpstr>Clases – Single Responsibility Principle</vt:lpstr>
      <vt:lpstr>Clases – Cohesión</vt:lpstr>
      <vt:lpstr>Clases – Organizada para el Cambio</vt:lpstr>
      <vt:lpstr>Quiz – Verdadero o Falso?</vt:lpstr>
      <vt:lpstr>Preguntas?</vt:lpstr>
      <vt:lpstr>PowerPoint Presentation</vt:lpstr>
    </vt:vector>
  </TitlesOfParts>
  <Company>Jucer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Robles</cp:lastModifiedBy>
  <cp:revision>91</cp:revision>
  <dcterms:created xsi:type="dcterms:W3CDTF">2011-09-09T04:22:19Z</dcterms:created>
  <dcterms:modified xsi:type="dcterms:W3CDTF">2022-04-27T05:12:43Z</dcterms:modified>
</cp:coreProperties>
</file>