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1"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2" r:id="rId21"/>
    <p:sldId id="283" r:id="rId22"/>
    <p:sldId id="287" r:id="rId23"/>
    <p:sldId id="284" r:id="rId24"/>
    <p:sldId id="288" r:id="rId25"/>
    <p:sldId id="285" r:id="rId26"/>
    <p:sldId id="289" r:id="rId27"/>
    <p:sldId id="286" r:id="rId28"/>
    <p:sldId id="290" r:id="rId29"/>
    <p:sldId id="291" r:id="rId30"/>
    <p:sldId id="292" r:id="rId31"/>
    <p:sldId id="293" r:id="rId32"/>
    <p:sldId id="294" r:id="rId33"/>
    <p:sldId id="262" r:id="rId34"/>
    <p:sldId id="263" r:id="rId3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23" autoAdjust="0"/>
  </p:normalViewPr>
  <p:slideViewPr>
    <p:cSldViewPr>
      <p:cViewPr varScale="1">
        <p:scale>
          <a:sx n="94" d="100"/>
          <a:sy n="94" d="100"/>
        </p:scale>
        <p:origin x="148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7319E-0F16-4B5D-90FF-F4200C94E5B8}" type="datetimeFigureOut">
              <a:rPr lang="es-CO" smtClean="0"/>
              <a:pPr/>
              <a:t>13/03/2018</a:t>
            </a:fld>
            <a:endParaRPr lang="es-C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950F4E-EC3A-4A85-9D80-E41E26E9F483}" type="slidenum">
              <a:rPr lang="es-CO" smtClean="0"/>
              <a:pPr/>
              <a:t>‹#›</a:t>
            </a:fld>
            <a:endParaRPr lang="es-CO"/>
          </a:p>
        </p:txBody>
      </p:sp>
    </p:spTree>
    <p:extLst>
      <p:ext uri="{BB962C8B-B14F-4D97-AF65-F5344CB8AC3E}">
        <p14:creationId xmlns:p14="http://schemas.microsoft.com/office/powerpoint/2010/main" val="383756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cma-international.org/publications/standards/Ecma-334.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Esta</a:t>
            </a:r>
            <a:r>
              <a:rPr lang="es-CO" baseline="0" dirty="0" smtClean="0"/>
              <a:t> metodología nació, para poder definirle características a los objetos, en particular a las simulaciones de vuelo que ellos realizaban y así poder identificar cuando se daban colisiones de los prototipos de vuelo.</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3</a:t>
            </a:fld>
            <a:endParaRPr lang="es-CO"/>
          </a:p>
        </p:txBody>
      </p:sp>
    </p:spTree>
    <p:extLst>
      <p:ext uri="{BB962C8B-B14F-4D97-AF65-F5344CB8AC3E}">
        <p14:creationId xmlns:p14="http://schemas.microsoft.com/office/powerpoint/2010/main" val="326444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Explicar que una clase </a:t>
            </a:r>
            <a:r>
              <a:rPr lang="es-CO" sz="1200" kern="1200" dirty="0" smtClean="0">
                <a:solidFill>
                  <a:schemeClr val="tx1"/>
                </a:solidFill>
                <a:latin typeface="+mn-lt"/>
                <a:ea typeface="+mn-ea"/>
                <a:cs typeface="+mn-cs"/>
              </a:rPr>
              <a:t>de tipo </a:t>
            </a:r>
            <a:r>
              <a:rPr lang="es-CO" sz="1200" b="1" kern="1200" dirty="0" err="1" smtClean="0">
                <a:solidFill>
                  <a:schemeClr val="tx1"/>
                </a:solidFill>
                <a:latin typeface="+mn-lt"/>
                <a:ea typeface="+mn-ea"/>
                <a:cs typeface="+mn-cs"/>
              </a:rPr>
              <a:t>abstract</a:t>
            </a:r>
            <a:r>
              <a:rPr lang="es-CO" sz="1200" kern="1200" dirty="0" smtClean="0">
                <a:solidFill>
                  <a:schemeClr val="tx1"/>
                </a:solidFill>
                <a:latin typeface="+mn-lt"/>
                <a:ea typeface="+mn-ea"/>
                <a:cs typeface="+mn-cs"/>
              </a:rPr>
              <a:t> es aquella que no se puede tener una representación real de esta, con esto se facilita también la implementación de las clases concretas de </a:t>
            </a:r>
            <a:r>
              <a:rPr lang="es-CO" sz="1200" b="1" kern="1200" dirty="0" smtClean="0">
                <a:solidFill>
                  <a:schemeClr val="tx1"/>
                </a:solidFill>
                <a:latin typeface="+mn-lt"/>
                <a:ea typeface="+mn-ea"/>
                <a:cs typeface="+mn-cs"/>
              </a:rPr>
              <a:t>Perro</a:t>
            </a:r>
            <a:r>
              <a:rPr lang="es-CO" sz="1200" kern="1200" dirty="0" smtClean="0">
                <a:solidFill>
                  <a:schemeClr val="tx1"/>
                </a:solidFill>
                <a:latin typeface="+mn-lt"/>
                <a:ea typeface="+mn-ea"/>
                <a:cs typeface="+mn-cs"/>
              </a:rPr>
              <a:t> y </a:t>
            </a:r>
            <a:r>
              <a:rPr lang="es-CO" sz="1200" b="1" kern="1200" dirty="0" smtClean="0">
                <a:solidFill>
                  <a:schemeClr val="tx1"/>
                </a:solidFill>
                <a:latin typeface="+mn-lt"/>
                <a:ea typeface="+mn-ea"/>
                <a:cs typeface="+mn-cs"/>
              </a:rPr>
              <a:t>Gato</a:t>
            </a:r>
            <a:r>
              <a:rPr lang="es-CO" sz="1200" kern="1200" dirty="0" smtClean="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Implementar el ejemplo del Gato y el Perro</a:t>
            </a:r>
            <a:r>
              <a:rPr lang="es-CO" sz="1200" kern="1200" baseline="0" dirty="0" smtClean="0">
                <a:solidFill>
                  <a:schemeClr val="tx1"/>
                </a:solidFill>
                <a:latin typeface="+mn-lt"/>
                <a:ea typeface="+mn-ea"/>
                <a:cs typeface="+mn-cs"/>
              </a:rPr>
              <a:t> que hablan.</a:t>
            </a:r>
            <a:endParaRPr lang="es-CO" sz="1200" kern="1200" dirty="0" smtClean="0">
              <a:solidFill>
                <a:schemeClr val="tx1"/>
              </a:solidFill>
              <a:latin typeface="+mn-lt"/>
              <a:ea typeface="+mn-ea"/>
              <a:cs typeface="+mn-cs"/>
            </a:endParaRPr>
          </a:p>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26</a:t>
            </a:fld>
            <a:endParaRPr lang="es-CO"/>
          </a:p>
        </p:txBody>
      </p:sp>
    </p:spTree>
    <p:extLst>
      <p:ext uri="{BB962C8B-B14F-4D97-AF65-F5344CB8AC3E}">
        <p14:creationId xmlns:p14="http://schemas.microsoft.com/office/powerpoint/2010/main" val="94848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Explicar la sobre carga básica</a:t>
            </a:r>
            <a:r>
              <a:rPr lang="es-CO" baseline="0" dirty="0" smtClean="0"/>
              <a:t> de funciones, mediante el uso de parámetros por tipo y por cantidad, poner el ejemplo del constructor</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28</a:t>
            </a:fld>
            <a:endParaRPr lang="es-CO"/>
          </a:p>
        </p:txBody>
      </p:sp>
    </p:spTree>
    <p:extLst>
      <p:ext uri="{BB962C8B-B14F-4D97-AF65-F5344CB8AC3E}">
        <p14:creationId xmlns:p14="http://schemas.microsoft.com/office/powerpoint/2010/main" val="27360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sz="1200" b="1" kern="1200" dirty="0" smtClean="0">
                <a:solidFill>
                  <a:schemeClr val="tx1"/>
                </a:solidFill>
                <a:latin typeface="+mn-lt"/>
                <a:ea typeface="+mn-ea"/>
                <a:cs typeface="+mn-cs"/>
              </a:rPr>
              <a:t>La OOP no es: </a:t>
            </a:r>
            <a:r>
              <a:rPr lang="es-CO" sz="1200" kern="1200" dirty="0" smtClean="0">
                <a:solidFill>
                  <a:schemeClr val="tx1"/>
                </a:solidFill>
                <a:latin typeface="+mn-lt"/>
                <a:ea typeface="+mn-ea"/>
                <a:cs typeface="+mn-cs"/>
              </a:rPr>
              <a:t>Un sistema de comunicación con los programas basados en ratones, ventanas, iconos, etc. Puesto que, normalmente, los lenguajes de OOP suelen presentar estas características y puesto que habitualmente estos entornos suelen desarrollarse con técnicas de OOP, algunas personas tienden a identificar OOP y entornos de este tipo. </a:t>
            </a:r>
          </a:p>
          <a:p>
            <a:r>
              <a:rPr lang="es-CO" sz="1200" kern="1200" dirty="0" smtClean="0">
                <a:solidFill>
                  <a:schemeClr val="tx1"/>
                </a:solidFill>
                <a:latin typeface="+mn-lt"/>
                <a:ea typeface="+mn-ea"/>
                <a:cs typeface="+mn-cs"/>
              </a:rPr>
              <a:t> </a:t>
            </a:r>
          </a:p>
          <a:p>
            <a:r>
              <a:rPr lang="es-CO" sz="1200" b="1" kern="1200" dirty="0" smtClean="0">
                <a:solidFill>
                  <a:schemeClr val="tx1"/>
                </a:solidFill>
                <a:latin typeface="+mn-lt"/>
                <a:ea typeface="+mn-ea"/>
                <a:cs typeface="+mn-cs"/>
              </a:rPr>
              <a:t>La OOP no es: </a:t>
            </a:r>
            <a:r>
              <a:rPr lang="es-CO" sz="1200" kern="1200" dirty="0" smtClean="0">
                <a:solidFill>
                  <a:schemeClr val="tx1"/>
                </a:solidFill>
                <a:latin typeface="+mn-lt"/>
                <a:ea typeface="+mn-ea"/>
                <a:cs typeface="+mn-cs"/>
              </a:rPr>
              <a:t>Un lenguaje de programación. De hecho las técnicas de OOP pueden utilizarse en cualquier lenguaje conocido y los que están por venir, aunque estos últimos, al menos en los próximos años, incluirán facilidades para el manejo de objetos. Desde luego, que en los lenguajes que prevén el uso de objetos, la implementación de las técnicas de OOP resulta mucho más fácil y provechosa que los otros. Pero del mismo modo a lo comentado en el punto anterior, se pueden utilizar estos lenguajes sin que los programas resultantes tengan nada que ver con la OOP.</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 </a:t>
            </a:r>
          </a:p>
          <a:p>
            <a:r>
              <a:rPr lang="es-CO" sz="1200" b="1" kern="1200" dirty="0" smtClean="0">
                <a:solidFill>
                  <a:schemeClr val="tx1"/>
                </a:solidFill>
                <a:latin typeface="+mn-lt"/>
                <a:ea typeface="+mn-ea"/>
                <a:cs typeface="+mn-cs"/>
              </a:rPr>
              <a:t>Que si es OOP.</a:t>
            </a:r>
            <a:endParaRPr lang="es-CO" sz="1200" kern="1200" dirty="0" smtClean="0">
              <a:solidFill>
                <a:schemeClr val="tx1"/>
              </a:solidFill>
              <a:latin typeface="+mn-lt"/>
              <a:ea typeface="+mn-ea"/>
              <a:cs typeface="+mn-cs"/>
            </a:endParaRP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La OOP son un conjunto de técnicas que nos permiten incrementar enormemente nuestro proceso de producción de software; aumentando drásticamente nuestra productividad por un lado y permitiéndonos abordar proyectos de mucha mayor envergadura por el otro. Usando estas técnicas, nos aseguramos la re-usabilidad de nuestro código, es decir, los objetos que hoy escribimos, si están bien escritos, nos servirán para "siempre". Hasta aquí, no hay ninguna diferencia con las funciones, una vez escritas, estas nos sirven siempre.</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5</a:t>
            </a:fld>
            <a:endParaRPr lang="es-CO"/>
          </a:p>
        </p:txBody>
      </p:sp>
    </p:spTree>
    <p:extLst>
      <p:ext uri="{BB962C8B-B14F-4D97-AF65-F5344CB8AC3E}">
        <p14:creationId xmlns:p14="http://schemas.microsoft.com/office/powerpoint/2010/main" val="398734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sz="1200" kern="1200" dirty="0" smtClean="0">
                <a:solidFill>
                  <a:schemeClr val="tx1"/>
                </a:solidFill>
                <a:latin typeface="+mn-lt"/>
                <a:ea typeface="+mn-ea"/>
                <a:cs typeface="+mn-cs"/>
              </a:rPr>
              <a:t>El lenguaje de programación </a:t>
            </a:r>
            <a:r>
              <a:rPr lang="es-CO" sz="1200" b="1" kern="1200" dirty="0" smtClean="0">
                <a:solidFill>
                  <a:schemeClr val="tx1"/>
                </a:solidFill>
                <a:latin typeface="+mn-lt"/>
                <a:ea typeface="+mn-ea"/>
                <a:cs typeface="+mn-cs"/>
              </a:rPr>
              <a:t>C#</a:t>
            </a:r>
            <a:r>
              <a:rPr lang="es-CO" sz="1200" kern="1200" dirty="0" smtClean="0">
                <a:solidFill>
                  <a:schemeClr val="tx1"/>
                </a:solidFill>
                <a:latin typeface="+mn-lt"/>
                <a:ea typeface="+mn-ea"/>
                <a:cs typeface="+mn-cs"/>
              </a:rPr>
              <a:t> fue desarrollado por Microsoft específicamente para la plataforma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como un lenguaje que permitiera a los programadores migrar con facilidad hacia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Tiene sus raíces en Java, C y C++; adapta las mejores características de cada uno de estos lenguajes y agrega características propias. C# está orientado a objetos y contiene una poderosa biblioteca de clases (FCL por sus siglas en Ingles; </a:t>
            </a:r>
            <a:r>
              <a:rPr lang="es-CO" sz="1200" kern="1200" dirty="0" err="1" smtClean="0">
                <a:solidFill>
                  <a:schemeClr val="tx1"/>
                </a:solidFill>
                <a:latin typeface="+mn-lt"/>
                <a:ea typeface="+mn-ea"/>
                <a:cs typeface="+mn-cs"/>
              </a:rPr>
              <a:t>FrameWork</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Class</a:t>
            </a:r>
            <a:r>
              <a:rPr lang="es-CO" sz="1200" kern="1200" dirty="0" smtClean="0">
                <a:solidFill>
                  <a:schemeClr val="tx1"/>
                </a:solidFill>
                <a:latin typeface="+mn-lt"/>
                <a:ea typeface="+mn-ea"/>
                <a:cs typeface="+mn-cs"/>
              </a:rPr>
              <a:t> Library), mejor conocida como Biblioteca de Clases de Framework, que consta de componentes pre-construidos que permiten a los programadores desarrollar aplicaciones con rapidez, además este lenguaje es apropiado para desarrollar aplicaciones de escritorio (Windows </a:t>
            </a:r>
            <a:r>
              <a:rPr lang="es-CO" sz="1200" kern="1200" dirty="0" err="1" smtClean="0">
                <a:solidFill>
                  <a:schemeClr val="tx1"/>
                </a:solidFill>
                <a:latin typeface="+mn-lt"/>
                <a:ea typeface="+mn-ea"/>
                <a:cs typeface="+mn-cs"/>
              </a:rPr>
              <a:t>Forms</a:t>
            </a:r>
            <a:r>
              <a:rPr lang="es-CO" sz="1200" kern="1200" dirty="0" smtClean="0">
                <a:solidFill>
                  <a:schemeClr val="tx1"/>
                </a:solidFill>
                <a:latin typeface="+mn-lt"/>
                <a:ea typeface="+mn-ea"/>
                <a:cs typeface="+mn-cs"/>
              </a:rPr>
              <a:t>), así como </a:t>
            </a:r>
            <a:r>
              <a:rPr lang="es-CO" sz="1200" kern="1200" dirty="0" err="1" smtClean="0">
                <a:solidFill>
                  <a:schemeClr val="tx1"/>
                </a:solidFill>
                <a:latin typeface="+mn-lt"/>
                <a:ea typeface="+mn-ea"/>
                <a:cs typeface="+mn-cs"/>
              </a:rPr>
              <a:t>Smart</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Clients</a:t>
            </a:r>
            <a:r>
              <a:rPr lang="es-CO" sz="1200" kern="1200" dirty="0" smtClean="0">
                <a:solidFill>
                  <a:schemeClr val="tx1"/>
                </a:solidFill>
                <a:latin typeface="+mn-lt"/>
                <a:ea typeface="+mn-ea"/>
                <a:cs typeface="+mn-cs"/>
              </a:rPr>
              <a:t>, Aplicaciones Web (ASP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y Aplicaciones Móviles, entre otras.</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C# es un lenguaje de programación visual controlado por eventos, en el cual se crean programas mediante el uso de un Entorno de Desarrollo Integrado (IDE Por sus siglas en Inglés; </a:t>
            </a:r>
            <a:r>
              <a:rPr lang="es-CO" sz="1200" kern="1200" dirty="0" err="1" smtClean="0">
                <a:solidFill>
                  <a:schemeClr val="tx1"/>
                </a:solidFill>
                <a:latin typeface="+mn-lt"/>
                <a:ea typeface="+mn-ea"/>
                <a:cs typeface="+mn-cs"/>
              </a:rPr>
              <a:t>Integrated</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Development</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Environment</a:t>
            </a:r>
            <a:r>
              <a:rPr lang="es-CO" sz="1200" kern="1200" dirty="0" smtClean="0">
                <a:solidFill>
                  <a:schemeClr val="tx1"/>
                </a:solidFill>
                <a:latin typeface="+mn-lt"/>
                <a:ea typeface="+mn-ea"/>
                <a:cs typeface="+mn-cs"/>
              </a:rPr>
              <a:t>). Con un IDE un programador puede crear, ejecutar, probar y depurar programas en C#, con lo cual se reduce el tiempo requerido para producir un programa funcional en una fracción del tiempo que llevaría sin utilizar el IDE. La plataforma </a:t>
            </a:r>
            <a:r>
              <a:rPr lang="es-CO" sz="1200" kern="1200" dirty="0" err="1" smtClean="0">
                <a:solidFill>
                  <a:schemeClr val="tx1"/>
                </a:solidFill>
                <a:latin typeface="+mn-lt"/>
                <a:ea typeface="+mn-ea"/>
                <a:cs typeface="+mn-cs"/>
              </a:rPr>
              <a:t>.Net</a:t>
            </a:r>
            <a:r>
              <a:rPr lang="es-CO" sz="1200" kern="1200" dirty="0" smtClean="0">
                <a:solidFill>
                  <a:schemeClr val="tx1"/>
                </a:solidFill>
                <a:latin typeface="+mn-lt"/>
                <a:ea typeface="+mn-ea"/>
                <a:cs typeface="+mn-cs"/>
              </a:rPr>
              <a:t> permite la interoperabilidad de los lenguajes: los componentes de software de distintos lenguajes pueden interactuar como nunca antes se había hecho. Los desarrolladores pueden empaquetar incluso hasta el software antiguo para que trabaje con nuevos programas en C#. Además, las aplicaciones en C# pueden interactuar a través de Internet mediante el uso de estándares industriales de comunicación como XML (</a:t>
            </a:r>
            <a:r>
              <a:rPr lang="es-CO" sz="1200" kern="1200" dirty="0" err="1" smtClean="0">
                <a:solidFill>
                  <a:schemeClr val="tx1"/>
                </a:solidFill>
                <a:latin typeface="+mn-lt"/>
                <a:ea typeface="+mn-ea"/>
                <a:cs typeface="+mn-cs"/>
              </a:rPr>
              <a:t>eXtensible</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Markup</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Language</a:t>
            </a:r>
            <a:r>
              <a:rPr lang="es-CO" sz="1200" kern="1200" dirty="0" smtClean="0">
                <a:solidFill>
                  <a:schemeClr val="tx1"/>
                </a:solidFill>
                <a:latin typeface="+mn-lt"/>
                <a:ea typeface="+mn-ea"/>
                <a:cs typeface="+mn-cs"/>
              </a:rPr>
              <a:t>) o el SOAP (Simple </a:t>
            </a:r>
            <a:r>
              <a:rPr lang="es-CO" sz="1200" kern="1200" dirty="0" err="1" smtClean="0">
                <a:solidFill>
                  <a:schemeClr val="tx1"/>
                </a:solidFill>
                <a:latin typeface="+mn-lt"/>
                <a:ea typeface="+mn-ea"/>
                <a:cs typeface="+mn-cs"/>
              </a:rPr>
              <a:t>Object</a:t>
            </a:r>
            <a:r>
              <a:rPr lang="es-CO" sz="1200" kern="1200" dirty="0" smtClean="0">
                <a:solidFill>
                  <a:schemeClr val="tx1"/>
                </a:solidFill>
                <a:latin typeface="+mn-lt"/>
                <a:ea typeface="+mn-ea"/>
                <a:cs typeface="+mn-cs"/>
              </a:rPr>
              <a:t> Access </a:t>
            </a:r>
            <a:r>
              <a:rPr lang="es-CO" sz="1200" kern="1200" dirty="0" err="1" smtClean="0">
                <a:solidFill>
                  <a:schemeClr val="tx1"/>
                </a:solidFill>
                <a:latin typeface="+mn-lt"/>
                <a:ea typeface="+mn-ea"/>
                <a:cs typeface="+mn-cs"/>
              </a:rPr>
              <a:t>Protocol</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El lenguaje de programación C# original se estandarizó a través de la </a:t>
            </a:r>
            <a:r>
              <a:rPr lang="es-CO" sz="1200" kern="1200" dirty="0" err="1" smtClean="0">
                <a:solidFill>
                  <a:schemeClr val="tx1"/>
                </a:solidFill>
                <a:latin typeface="+mn-lt"/>
                <a:ea typeface="+mn-ea"/>
                <a:cs typeface="+mn-cs"/>
              </a:rPr>
              <a:t>Ecma</a:t>
            </a:r>
            <a:r>
              <a:rPr lang="es-CO" sz="1200" kern="1200" dirty="0" smtClean="0">
                <a:solidFill>
                  <a:schemeClr val="tx1"/>
                </a:solidFill>
                <a:latin typeface="+mn-lt"/>
                <a:ea typeface="+mn-ea"/>
                <a:cs typeface="+mn-cs"/>
              </a:rPr>
              <a:t> International (www.ecma-international.org) en Diciembre del 2002 como Estándar ECMA-334: Especificación del Lenguaje C# (Ubicado en </a:t>
            </a:r>
            <a:r>
              <a:rPr lang="es-CO" sz="1200" u="sng" kern="1200" dirty="0" smtClean="0">
                <a:solidFill>
                  <a:schemeClr val="tx1"/>
                </a:solidFill>
                <a:latin typeface="+mn-lt"/>
                <a:ea typeface="+mn-ea"/>
                <a:cs typeface="+mn-cs"/>
                <a:hlinkClick r:id="rId3"/>
              </a:rPr>
              <a:t>www.ecma-international.org/publications/standards/Ecma-334.htm</a:t>
            </a:r>
            <a:r>
              <a:rPr lang="es-CO" sz="1200" kern="1200" dirty="0" smtClean="0">
                <a:solidFill>
                  <a:schemeClr val="tx1"/>
                </a:solidFill>
                <a:latin typeface="+mn-lt"/>
                <a:ea typeface="+mn-ea"/>
                <a:cs typeface="+mn-cs"/>
              </a:rPr>
              <a:t>). Desde entonces, Microsoft propuso varias extensiones del lenguaje que se han adoptado como parte del estándar </a:t>
            </a:r>
            <a:r>
              <a:rPr lang="es-CO" sz="1200" kern="1200" dirty="0" err="1" smtClean="0">
                <a:solidFill>
                  <a:schemeClr val="tx1"/>
                </a:solidFill>
                <a:latin typeface="+mn-lt"/>
                <a:ea typeface="+mn-ea"/>
                <a:cs typeface="+mn-cs"/>
              </a:rPr>
              <a:t>Ecma</a:t>
            </a:r>
            <a:r>
              <a:rPr lang="es-CO" sz="1200" kern="1200" dirty="0" smtClean="0">
                <a:solidFill>
                  <a:schemeClr val="tx1"/>
                </a:solidFill>
                <a:latin typeface="+mn-lt"/>
                <a:ea typeface="+mn-ea"/>
                <a:cs typeface="+mn-cs"/>
              </a:rPr>
              <a:t> C# revisado. Microsoft hace referencia al lenguaje C# completo (incluyendo las extensiones adoptadas) como </a:t>
            </a:r>
            <a:r>
              <a:rPr lang="es-CO" sz="1200" b="1" kern="1200" dirty="0" smtClean="0">
                <a:solidFill>
                  <a:schemeClr val="tx1"/>
                </a:solidFill>
                <a:latin typeface="+mn-lt"/>
                <a:ea typeface="+mn-ea"/>
                <a:cs typeface="+mn-cs"/>
              </a:rPr>
              <a:t>C# 2.0</a:t>
            </a:r>
            <a:r>
              <a:rPr lang="es-CO" sz="1200" kern="1200" dirty="0" smtClean="0">
                <a:solidFill>
                  <a:schemeClr val="tx1"/>
                </a:solidFill>
                <a:latin typeface="+mn-lt"/>
                <a:ea typeface="+mn-ea"/>
                <a:cs typeface="+mn-cs"/>
              </a:rPr>
              <a:t>.</a:t>
            </a:r>
          </a:p>
          <a:p>
            <a:r>
              <a:rPr lang="es-CO" sz="1200" kern="1200" dirty="0" smtClean="0">
                <a:solidFill>
                  <a:schemeClr val="tx1"/>
                </a:solidFill>
                <a:latin typeface="+mn-lt"/>
                <a:ea typeface="+mn-ea"/>
                <a:cs typeface="+mn-cs"/>
              </a:rPr>
              <a:t> </a:t>
            </a:r>
          </a:p>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6</a:t>
            </a:fld>
            <a:endParaRPr lang="es-CO"/>
          </a:p>
        </p:txBody>
      </p:sp>
    </p:spTree>
    <p:extLst>
      <p:ext uri="{BB962C8B-B14F-4D97-AF65-F5344CB8AC3E}">
        <p14:creationId xmlns:p14="http://schemas.microsoft.com/office/powerpoint/2010/main" val="2216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Pero el plano de una casa no es una casa ni sirve para vivir, y la partitura de una sinfonía no es música ni se puede escuchar y la receta de las galletas no sabe ni huele a galletas. Mas sin embargo, muchos músicos pueden ejecutar la misma partitura, que aunque suene un poco diferente sigue siendo la misma canción, de la receta se pueden cocinar muchas galletas así difieran en forma o sabor pero siguen siendo galletas, y del plano se pueden construir casas iguales sin importar quien las edifique.</a:t>
            </a:r>
          </a:p>
          <a:p>
            <a:endParaRPr lang="es-CO" dirty="0" smtClean="0"/>
          </a:p>
          <a:p>
            <a:r>
              <a:rPr lang="es-CO" dirty="0" smtClean="0"/>
              <a:t>Bueno casi siempre, todo depende de quien implemente</a:t>
            </a:r>
            <a:r>
              <a:rPr lang="es-CO" baseline="0" dirty="0" smtClean="0"/>
              <a:t> la clase.</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13</a:t>
            </a:fld>
            <a:endParaRPr lang="es-CO"/>
          </a:p>
        </p:txBody>
      </p:sp>
    </p:spTree>
    <p:extLst>
      <p:ext uri="{BB962C8B-B14F-4D97-AF65-F5344CB8AC3E}">
        <p14:creationId xmlns:p14="http://schemas.microsoft.com/office/powerpoint/2010/main" val="221119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14</a:t>
            </a:fld>
            <a:endParaRPr lang="es-CO"/>
          </a:p>
        </p:txBody>
      </p:sp>
    </p:spTree>
    <p:extLst>
      <p:ext uri="{BB962C8B-B14F-4D97-AF65-F5344CB8AC3E}">
        <p14:creationId xmlns:p14="http://schemas.microsoft.com/office/powerpoint/2010/main" val="2759992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b="0" dirty="0" smtClean="0"/>
              <a:t>Explicar</a:t>
            </a:r>
            <a:r>
              <a:rPr lang="es-CO" b="0" baseline="0" dirty="0" smtClean="0"/>
              <a:t> Los Diferentes tipos de notaciones.</a:t>
            </a:r>
          </a:p>
          <a:p>
            <a:r>
              <a:rPr lang="es-CO" b="0" baseline="0" dirty="0" smtClean="0"/>
              <a:t>Realizar el Ejercicio de la clase </a:t>
            </a:r>
            <a:r>
              <a:rPr lang="es-CO" b="1" baseline="0" dirty="0" err="1" smtClean="0"/>
              <a:t>Person</a:t>
            </a:r>
            <a:r>
              <a:rPr lang="es-CO" b="0" baseline="0" dirty="0" smtClean="0"/>
              <a:t>, definiendo solo los campos y atributos y el definir el Constructor por defecto y Constructor con parámetros.</a:t>
            </a:r>
          </a:p>
          <a:p>
            <a:endParaRPr lang="es-CO" b="1"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20</a:t>
            </a:fld>
            <a:endParaRPr lang="es-CO"/>
          </a:p>
        </p:txBody>
      </p:sp>
    </p:spTree>
    <p:extLst>
      <p:ext uri="{BB962C8B-B14F-4D97-AF65-F5344CB8AC3E}">
        <p14:creationId xmlns:p14="http://schemas.microsoft.com/office/powerpoint/2010/main" val="399721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Plantear ejercicio de clase Triangulo</a:t>
            </a:r>
            <a:r>
              <a:rPr lang="es-CO" baseline="0" dirty="0" smtClean="0"/>
              <a:t> y poner la hipotenusa como solo lectura y calcular dentro de la propiedad y encapsular el método perímetro.</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22</a:t>
            </a:fld>
            <a:endParaRPr lang="es-CO"/>
          </a:p>
        </p:txBody>
      </p:sp>
    </p:spTree>
    <p:extLst>
      <p:ext uri="{BB962C8B-B14F-4D97-AF65-F5344CB8AC3E}">
        <p14:creationId xmlns:p14="http://schemas.microsoft.com/office/powerpoint/2010/main" val="5654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Poner la clase amigo que herede de persona y adicionar el apodo, además</a:t>
            </a:r>
            <a:r>
              <a:rPr lang="es-CO" baseline="0" dirty="0" smtClean="0"/>
              <a:t> de utilizar el </a:t>
            </a:r>
            <a:r>
              <a:rPr lang="es-CO" baseline="0" dirty="0" err="1" smtClean="0"/>
              <a:t>this</a:t>
            </a:r>
            <a:r>
              <a:rPr lang="es-CO" baseline="0" dirty="0" smtClean="0"/>
              <a:t> para inicializar y en el constructor con parámetros incluir el base</a:t>
            </a:r>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24</a:t>
            </a:fld>
            <a:endParaRPr lang="es-CO"/>
          </a:p>
        </p:txBody>
      </p:sp>
    </p:spTree>
    <p:extLst>
      <p:ext uri="{BB962C8B-B14F-4D97-AF65-F5344CB8AC3E}">
        <p14:creationId xmlns:p14="http://schemas.microsoft.com/office/powerpoint/2010/main" val="146672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B3950F4E-EC3A-4A85-9D80-E41E26E9F483}" type="slidenum">
              <a:rPr lang="es-CO" smtClean="0"/>
              <a:pPr/>
              <a:t>25</a:t>
            </a:fld>
            <a:endParaRPr lang="es-CO"/>
          </a:p>
        </p:txBody>
      </p:sp>
    </p:spTree>
    <p:extLst>
      <p:ext uri="{BB962C8B-B14F-4D97-AF65-F5344CB8AC3E}">
        <p14:creationId xmlns:p14="http://schemas.microsoft.com/office/powerpoint/2010/main" val="424111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EE425855-FD75-467C-BECD-0927F9A0E82A}" type="datetimeFigureOut">
              <a:rPr lang="es-CO" smtClean="0"/>
              <a:pPr/>
              <a:t>13/03/2018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5D669A4-F8EA-4CFD-8D90-0DDD4F3E3638}" type="slidenum">
              <a:rPr lang="es-CO" smtClean="0"/>
              <a:pPr/>
              <a:t>‹#›</a:t>
            </a:fld>
            <a:endParaRPr lang="es-CO"/>
          </a:p>
        </p:txBody>
      </p:sp>
      <p:pic>
        <p:nvPicPr>
          <p:cNvPr id="8" name="Picture 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25855-FD75-467C-BECD-0927F9A0E82A}" type="datetimeFigureOut">
              <a:rPr lang="es-CO" smtClean="0"/>
              <a:pPr/>
              <a:t>13/03/2018</a:t>
            </a:fld>
            <a:endParaRPr lang="es-C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669A4-F8EA-4CFD-8D90-0DDD4F3E3638}" type="slidenum">
              <a:rPr lang="es-CO" smtClean="0"/>
              <a:pPr/>
              <a:t>‹#›</a:t>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sz="8000" dirty="0" smtClean="0"/>
              <a:t>Programación en </a:t>
            </a:r>
            <a:r>
              <a:rPr lang="es-CO" sz="8000" dirty="0" err="1" smtClean="0"/>
              <a:t>.Net</a:t>
            </a:r>
            <a:endParaRPr lang="es-CO" sz="8000" dirty="0"/>
          </a:p>
        </p:txBody>
      </p:sp>
      <p:sp>
        <p:nvSpPr>
          <p:cNvPr id="3" name="Subtitle 2"/>
          <p:cNvSpPr>
            <a:spLocks noGrp="1"/>
          </p:cNvSpPr>
          <p:nvPr>
            <p:ph type="subTitle" idx="1"/>
          </p:nvPr>
        </p:nvSpPr>
        <p:spPr>
          <a:xfrm>
            <a:off x="683568" y="3886200"/>
            <a:ext cx="6192688" cy="1752600"/>
          </a:xfrm>
        </p:spPr>
        <p:txBody>
          <a:bodyPr/>
          <a:lstStyle/>
          <a:p>
            <a:r>
              <a:rPr lang="es-CO" dirty="0" smtClean="0"/>
              <a:t>Programación Orientada a Objetos (OOP)</a:t>
            </a:r>
            <a:endParaRPr lang="es-CO" dirty="0"/>
          </a:p>
        </p:txBody>
      </p:sp>
      <p:sp>
        <p:nvSpPr>
          <p:cNvPr id="4" name="TextBox 3"/>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5" name="TextBox 4"/>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7" name="Picture 6" descr="Objetos.png"/>
          <p:cNvPicPr>
            <a:picLocks noChangeAspect="1"/>
          </p:cNvPicPr>
          <p:nvPr/>
        </p:nvPicPr>
        <p:blipFill>
          <a:blip r:embed="rId2" cstate="print">
            <a:clrChange>
              <a:clrFrom>
                <a:srgbClr val="FFFFFF"/>
              </a:clrFrom>
              <a:clrTo>
                <a:srgbClr val="FFFFFF">
                  <a:alpha val="0"/>
                </a:srgbClr>
              </a:clrTo>
            </a:clrChange>
          </a:blip>
          <a:stretch>
            <a:fillRect/>
          </a:stretch>
        </p:blipFill>
        <p:spPr>
          <a:xfrm>
            <a:off x="6660232" y="4149080"/>
            <a:ext cx="1876687" cy="25054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Pensemos en una clase como en el plano de una casa.</a:t>
            </a:r>
          </a:p>
          <a:p>
            <a:endParaRPr lang="es-CO" dirty="0"/>
          </a:p>
        </p:txBody>
      </p:sp>
      <p:pic>
        <p:nvPicPr>
          <p:cNvPr id="4" name="Picture 3" descr="Blue Print.jpg"/>
          <p:cNvPicPr>
            <a:picLocks noChangeAspect="1"/>
          </p:cNvPicPr>
          <p:nvPr/>
        </p:nvPicPr>
        <p:blipFill>
          <a:blip r:embed="rId2" cstate="print"/>
          <a:stretch>
            <a:fillRect/>
          </a:stretch>
        </p:blipFill>
        <p:spPr>
          <a:xfrm>
            <a:off x="1691680" y="2420888"/>
            <a:ext cx="6123454" cy="40686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O como una partitura de una sinfonía.</a:t>
            </a:r>
          </a:p>
          <a:p>
            <a:endParaRPr lang="es-CO" dirty="0"/>
          </a:p>
        </p:txBody>
      </p:sp>
      <p:pic>
        <p:nvPicPr>
          <p:cNvPr id="4" name="Picture 3" descr="partitura-jazz.jpg"/>
          <p:cNvPicPr>
            <a:picLocks noChangeAspect="1"/>
          </p:cNvPicPr>
          <p:nvPr/>
        </p:nvPicPr>
        <p:blipFill>
          <a:blip r:embed="rId2" cstate="print"/>
          <a:stretch>
            <a:fillRect/>
          </a:stretch>
        </p:blipFill>
        <p:spPr>
          <a:xfrm>
            <a:off x="1398494" y="1669262"/>
            <a:ext cx="7288306" cy="51887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O como en la receta para unas galletas.</a:t>
            </a:r>
          </a:p>
          <a:p>
            <a:endParaRPr lang="es-CO" dirty="0"/>
          </a:p>
        </p:txBody>
      </p:sp>
      <p:pic>
        <p:nvPicPr>
          <p:cNvPr id="4" name="Picture 3" descr="2008-06-16-oatmealbutterscotch.jpg"/>
          <p:cNvPicPr>
            <a:picLocks noChangeAspect="1"/>
          </p:cNvPicPr>
          <p:nvPr/>
        </p:nvPicPr>
        <p:blipFill>
          <a:blip r:embed="rId2" cstate="print"/>
          <a:stretch>
            <a:fillRect/>
          </a:stretch>
        </p:blipFill>
        <p:spPr>
          <a:xfrm>
            <a:off x="827584" y="1844824"/>
            <a:ext cx="7761148" cy="476025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pic>
        <p:nvPicPr>
          <p:cNvPr id="4" name="Content Placeholder 3" descr="house-blueprint-500.jpg"/>
          <p:cNvPicPr>
            <a:picLocks noGrp="1" noChangeAspect="1"/>
          </p:cNvPicPr>
          <p:nvPr>
            <p:ph idx="1"/>
          </p:nvPr>
        </p:nvPicPr>
        <p:blipFill>
          <a:blip r:embed="rId3" cstate="print"/>
          <a:stretch>
            <a:fillRect/>
          </a:stretch>
        </p:blipFill>
        <p:spPr>
          <a:xfrm>
            <a:off x="745189" y="1203339"/>
            <a:ext cx="7748417" cy="4819137"/>
          </a:xfrm>
        </p:spPr>
      </p:pic>
      <p:pic>
        <p:nvPicPr>
          <p:cNvPr id="5" name="Picture 7" descr="a restaurant[1]"/>
          <p:cNvPicPr>
            <a:picLocks noChangeAspect="1" noChangeArrowheads="1"/>
          </p:cNvPicPr>
          <p:nvPr/>
        </p:nvPicPr>
        <p:blipFill>
          <a:blip r:embed="rId4" cstate="print"/>
          <a:srcRect/>
          <a:stretch>
            <a:fillRect/>
          </a:stretch>
        </p:blipFill>
        <p:spPr bwMode="auto">
          <a:xfrm>
            <a:off x="611560" y="1196752"/>
            <a:ext cx="7987553" cy="49736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En el mundo real tenemos la clase </a:t>
            </a:r>
            <a:r>
              <a:rPr lang="es-CO" b="1" dirty="0" smtClean="0">
                <a:solidFill>
                  <a:srgbClr val="0070C0"/>
                </a:solidFill>
              </a:rPr>
              <a:t>Perro</a:t>
            </a:r>
            <a:r>
              <a:rPr lang="es-CO" dirty="0" smtClean="0"/>
              <a:t> pero podemos tener múltiples instancias u objetos de esta clase.</a:t>
            </a:r>
            <a:endParaRPr lang="es-CO" dirty="0"/>
          </a:p>
        </p:txBody>
      </p:sp>
      <p:sp>
        <p:nvSpPr>
          <p:cNvPr id="4" name="TextBox 3"/>
          <p:cNvSpPr txBox="1"/>
          <p:nvPr/>
        </p:nvSpPr>
        <p:spPr>
          <a:xfrm>
            <a:off x="3707904" y="3789040"/>
            <a:ext cx="1455911" cy="769441"/>
          </a:xfrm>
          <a:prstGeom prst="rect">
            <a:avLst/>
          </a:prstGeom>
          <a:noFill/>
        </p:spPr>
        <p:txBody>
          <a:bodyPr wrap="none" rtlCol="0">
            <a:spAutoFit/>
          </a:bodyPr>
          <a:lstStyle/>
          <a:p>
            <a:r>
              <a:rPr lang="es-CO" sz="4400" b="1" dirty="0" smtClean="0">
                <a:solidFill>
                  <a:srgbClr val="0070C0"/>
                </a:solidFill>
                <a:effectLst>
                  <a:outerShdw blurRad="38100" dist="38100" dir="2700000" algn="tl">
                    <a:srgbClr val="000000">
                      <a:alpha val="43137"/>
                    </a:srgbClr>
                  </a:outerShdw>
                </a:effectLst>
              </a:rPr>
              <a:t>Perro</a:t>
            </a:r>
            <a:endParaRPr lang="es-CO" sz="4400" b="1" dirty="0">
              <a:solidFill>
                <a:srgbClr val="0070C0"/>
              </a:solidFill>
              <a:effectLst>
                <a:outerShdw blurRad="38100" dist="38100" dir="2700000" algn="tl">
                  <a:srgbClr val="000000">
                    <a:alpha val="43137"/>
                  </a:srgbClr>
                </a:outerShdw>
              </a:effectLst>
            </a:endParaRPr>
          </a:p>
        </p:txBody>
      </p:sp>
      <p:pic>
        <p:nvPicPr>
          <p:cNvPr id="5" name="Picture 4" descr="Perro1.jpg"/>
          <p:cNvPicPr>
            <a:picLocks noChangeAspect="1"/>
          </p:cNvPicPr>
          <p:nvPr/>
        </p:nvPicPr>
        <p:blipFill>
          <a:blip r:embed="rId3" cstate="print"/>
          <a:stretch>
            <a:fillRect/>
          </a:stretch>
        </p:blipFill>
        <p:spPr>
          <a:xfrm>
            <a:off x="931115" y="4869160"/>
            <a:ext cx="1336629" cy="1441827"/>
          </a:xfrm>
          <a:prstGeom prst="rect">
            <a:avLst/>
          </a:prstGeom>
        </p:spPr>
      </p:pic>
      <p:pic>
        <p:nvPicPr>
          <p:cNvPr id="6" name="Picture 5" descr="Perro2.jpg"/>
          <p:cNvPicPr>
            <a:picLocks noChangeAspect="1"/>
          </p:cNvPicPr>
          <p:nvPr/>
        </p:nvPicPr>
        <p:blipFill>
          <a:blip r:embed="rId4" cstate="print"/>
          <a:stretch>
            <a:fillRect/>
          </a:stretch>
        </p:blipFill>
        <p:spPr>
          <a:xfrm>
            <a:off x="5940152" y="2996952"/>
            <a:ext cx="1591756" cy="1512168"/>
          </a:xfrm>
          <a:prstGeom prst="rect">
            <a:avLst/>
          </a:prstGeom>
        </p:spPr>
      </p:pic>
      <p:pic>
        <p:nvPicPr>
          <p:cNvPr id="7" name="Picture 6" descr="Perro3.jpg"/>
          <p:cNvPicPr>
            <a:picLocks noChangeAspect="1"/>
          </p:cNvPicPr>
          <p:nvPr/>
        </p:nvPicPr>
        <p:blipFill>
          <a:blip r:embed="rId5" cstate="print"/>
          <a:stretch>
            <a:fillRect/>
          </a:stretch>
        </p:blipFill>
        <p:spPr>
          <a:xfrm>
            <a:off x="6228184" y="4869160"/>
            <a:ext cx="1584176" cy="1375969"/>
          </a:xfrm>
          <a:prstGeom prst="rect">
            <a:avLst/>
          </a:prstGeom>
        </p:spPr>
      </p:pic>
      <p:pic>
        <p:nvPicPr>
          <p:cNvPr id="8" name="Picture 7" descr="Perro4.jpg"/>
          <p:cNvPicPr>
            <a:picLocks noChangeAspect="1"/>
          </p:cNvPicPr>
          <p:nvPr/>
        </p:nvPicPr>
        <p:blipFill>
          <a:blip r:embed="rId6" cstate="print"/>
          <a:stretch>
            <a:fillRect/>
          </a:stretch>
        </p:blipFill>
        <p:spPr>
          <a:xfrm>
            <a:off x="971600" y="2852936"/>
            <a:ext cx="1656184" cy="1656184"/>
          </a:xfrm>
          <a:prstGeom prst="rect">
            <a:avLst/>
          </a:prstGeom>
        </p:spPr>
      </p:pic>
      <p:pic>
        <p:nvPicPr>
          <p:cNvPr id="9" name="Picture 8" descr="Perro5.jpg"/>
          <p:cNvPicPr>
            <a:picLocks noChangeAspect="1"/>
          </p:cNvPicPr>
          <p:nvPr/>
        </p:nvPicPr>
        <p:blipFill>
          <a:blip r:embed="rId7" cstate="print"/>
          <a:stretch>
            <a:fillRect/>
          </a:stretch>
        </p:blipFill>
        <p:spPr>
          <a:xfrm>
            <a:off x="3491880" y="4869160"/>
            <a:ext cx="2016224" cy="151216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a:xfrm>
            <a:off x="467544" y="1196753"/>
            <a:ext cx="8229600" cy="2592287"/>
          </a:xfrm>
        </p:spPr>
        <p:txBody>
          <a:bodyPr>
            <a:normAutofit fontScale="92500" lnSpcReduction="20000"/>
          </a:bodyPr>
          <a:lstStyle/>
          <a:p>
            <a:r>
              <a:rPr lang="es-CO" dirty="0" smtClean="0"/>
              <a:t>El objeto es </a:t>
            </a:r>
            <a:r>
              <a:rPr lang="es-CO" b="1" dirty="0" smtClean="0">
                <a:solidFill>
                  <a:srgbClr val="00B050"/>
                </a:solidFill>
              </a:rPr>
              <a:t>la instancia real </a:t>
            </a:r>
            <a:r>
              <a:rPr lang="es-CO" dirty="0" smtClean="0"/>
              <a:t>de la </a:t>
            </a:r>
            <a:r>
              <a:rPr lang="es-CO" b="1" dirty="0" smtClean="0">
                <a:solidFill>
                  <a:srgbClr val="7030A0"/>
                </a:solidFill>
              </a:rPr>
              <a:t>Clase</a:t>
            </a:r>
            <a:r>
              <a:rPr lang="es-CO" dirty="0" smtClean="0"/>
              <a:t>, en la cual toman importancia las características y Métodos de la clase.</a:t>
            </a:r>
          </a:p>
          <a:p>
            <a:r>
              <a:rPr lang="es-CO" dirty="0" smtClean="0"/>
              <a:t>Un objeto </a:t>
            </a:r>
            <a:r>
              <a:rPr lang="es-CO" b="1" dirty="0" smtClean="0">
                <a:solidFill>
                  <a:srgbClr val="FF0000"/>
                </a:solidFill>
              </a:rPr>
              <a:t>no es un dato simple</a:t>
            </a:r>
            <a:r>
              <a:rPr lang="es-CO" dirty="0" smtClean="0"/>
              <a:t>, sino que puede contener en su interior cierto número de </a:t>
            </a:r>
            <a:r>
              <a:rPr lang="es-CO" b="1" dirty="0" smtClean="0">
                <a:solidFill>
                  <a:srgbClr val="00B050"/>
                </a:solidFill>
              </a:rPr>
              <a:t>atributos</a:t>
            </a:r>
            <a:r>
              <a:rPr lang="es-CO" dirty="0" smtClean="0"/>
              <a:t> bien </a:t>
            </a:r>
            <a:r>
              <a:rPr lang="es-CO" b="1" dirty="0" smtClean="0">
                <a:solidFill>
                  <a:srgbClr val="FFC000"/>
                </a:solidFill>
              </a:rPr>
              <a:t>estructurados</a:t>
            </a:r>
            <a:r>
              <a:rPr lang="es-CO" dirty="0" smtClean="0"/>
              <a:t>.</a:t>
            </a:r>
          </a:p>
          <a:p>
            <a:endParaRPr lang="es-CO" dirty="0"/>
          </a:p>
        </p:txBody>
      </p:sp>
      <p:sp>
        <p:nvSpPr>
          <p:cNvPr id="4" name="Rounded Rectangle 3"/>
          <p:cNvSpPr/>
          <p:nvPr/>
        </p:nvSpPr>
        <p:spPr>
          <a:xfrm>
            <a:off x="3442447" y="3644152"/>
            <a:ext cx="2520000" cy="1080000"/>
          </a:xfrm>
          <a:prstGeom prst="roundRect">
            <a:avLst/>
          </a:prstGeom>
          <a:solidFill>
            <a:srgbClr val="0066CC"/>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Objeto</a:t>
            </a:r>
            <a:endParaRPr lang="es-CO" dirty="0" smtClean="0"/>
          </a:p>
        </p:txBody>
      </p:sp>
      <p:sp>
        <p:nvSpPr>
          <p:cNvPr id="5" name="Rounded Rectangle 4"/>
          <p:cNvSpPr/>
          <p:nvPr/>
        </p:nvSpPr>
        <p:spPr>
          <a:xfrm>
            <a:off x="2164972" y="5459504"/>
            <a:ext cx="2520000" cy="1080000"/>
          </a:xfrm>
          <a:prstGeom prst="roundRect">
            <a:avLst/>
          </a:prstGeom>
          <a:solidFill>
            <a:srgbClr val="FF505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Propiedades</a:t>
            </a:r>
            <a:endParaRPr lang="es-CO" dirty="0" smtClean="0"/>
          </a:p>
          <a:p>
            <a:pPr algn="ctr"/>
            <a:r>
              <a:rPr lang="es-CO" sz="1200" dirty="0" smtClean="0"/>
              <a:t>Encapsulan</a:t>
            </a:r>
          </a:p>
          <a:p>
            <a:pPr algn="ctr"/>
            <a:r>
              <a:rPr lang="es-CO" sz="1200" dirty="0" smtClean="0"/>
              <a:t>Campo o Atributos</a:t>
            </a:r>
            <a:endParaRPr lang="es-CO" sz="1200" dirty="0"/>
          </a:p>
        </p:txBody>
      </p:sp>
      <p:sp>
        <p:nvSpPr>
          <p:cNvPr id="6" name="Rounded Rectangle 5"/>
          <p:cNvSpPr/>
          <p:nvPr/>
        </p:nvSpPr>
        <p:spPr>
          <a:xfrm>
            <a:off x="4733369" y="5459505"/>
            <a:ext cx="2520000" cy="1080000"/>
          </a:xfrm>
          <a:prstGeom prst="roundRect">
            <a:avLst/>
          </a:prstGeom>
          <a:solidFill>
            <a:srgbClr val="00B050"/>
          </a:solidFill>
          <a:ln>
            <a:solidFill>
              <a:schemeClr val="bg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dirty="0" smtClean="0"/>
              <a:t>Métodos</a:t>
            </a:r>
            <a:endParaRPr lang="es-CO" dirty="0" smtClean="0"/>
          </a:p>
          <a:p>
            <a:pPr algn="ctr"/>
            <a:r>
              <a:rPr lang="es-CO" sz="1200" dirty="0" smtClean="0"/>
              <a:t>Definen el comportamiento</a:t>
            </a:r>
          </a:p>
          <a:p>
            <a:pPr algn="ctr"/>
            <a:r>
              <a:rPr lang="es-CO" sz="1200" dirty="0" smtClean="0"/>
              <a:t>Funciones o Procedimientos</a:t>
            </a:r>
            <a:endParaRPr lang="es-CO" sz="1200" dirty="0"/>
          </a:p>
        </p:txBody>
      </p:sp>
      <p:cxnSp>
        <p:nvCxnSpPr>
          <p:cNvPr id="7" name="Elbow Connector 6"/>
          <p:cNvCxnSpPr>
            <a:stCxn id="4" idx="2"/>
            <a:endCxn id="6" idx="0"/>
          </p:cNvCxnSpPr>
          <p:nvPr/>
        </p:nvCxnSpPr>
        <p:spPr>
          <a:xfrm rot="16200000" flipH="1">
            <a:off x="4980232" y="4446367"/>
            <a:ext cx="735353" cy="1290922"/>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5" idx="0"/>
          </p:cNvCxnSpPr>
          <p:nvPr/>
        </p:nvCxnSpPr>
        <p:spPr>
          <a:xfrm rot="5400000">
            <a:off x="3696034" y="4453091"/>
            <a:ext cx="735352" cy="127747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a:xfrm>
            <a:off x="467544" y="1196752"/>
            <a:ext cx="8229600" cy="3240360"/>
          </a:xfrm>
        </p:spPr>
        <p:txBody>
          <a:bodyPr>
            <a:normAutofit fontScale="92500"/>
          </a:bodyPr>
          <a:lstStyle/>
          <a:p>
            <a:r>
              <a:rPr lang="es-CO" b="1" dirty="0" smtClean="0"/>
              <a:t>Campos o Atributos</a:t>
            </a:r>
          </a:p>
          <a:p>
            <a:pPr lvl="1"/>
            <a:r>
              <a:rPr lang="es-CO" dirty="0" smtClean="0"/>
              <a:t>Los campos o </a:t>
            </a:r>
            <a:r>
              <a:rPr lang="es-CO" b="1" dirty="0" smtClean="0">
                <a:solidFill>
                  <a:srgbClr val="FF0000"/>
                </a:solidFill>
              </a:rPr>
              <a:t>atributos</a:t>
            </a:r>
            <a:r>
              <a:rPr lang="es-CO" dirty="0" smtClean="0"/>
              <a:t> son las </a:t>
            </a:r>
            <a:r>
              <a:rPr lang="es-CO" b="1" dirty="0" smtClean="0">
                <a:solidFill>
                  <a:srgbClr val="0070C0"/>
                </a:solidFill>
              </a:rPr>
              <a:t>partes</a:t>
            </a:r>
            <a:r>
              <a:rPr lang="es-CO" dirty="0" smtClean="0"/>
              <a:t> más </a:t>
            </a:r>
            <a:r>
              <a:rPr lang="es-CO" b="1" dirty="0" smtClean="0">
                <a:solidFill>
                  <a:srgbClr val="00B050"/>
                </a:solidFill>
              </a:rPr>
              <a:t>internas</a:t>
            </a:r>
            <a:r>
              <a:rPr lang="es-CO" dirty="0" smtClean="0"/>
              <a:t> de un objeto y no son expuestas a los demás por eso siempre se declaran </a:t>
            </a:r>
            <a:r>
              <a:rPr lang="es-CO" b="1" dirty="0" smtClean="0">
                <a:solidFill>
                  <a:srgbClr val="002060"/>
                </a:solidFill>
              </a:rPr>
              <a:t>privadas</a:t>
            </a:r>
            <a:r>
              <a:rPr lang="es-CO" dirty="0" smtClean="0"/>
              <a:t> a la </a:t>
            </a:r>
            <a:r>
              <a:rPr lang="es-CO" b="1" dirty="0" smtClean="0">
                <a:solidFill>
                  <a:srgbClr val="7030A0"/>
                </a:solidFill>
              </a:rPr>
              <a:t>clase</a:t>
            </a:r>
            <a:r>
              <a:rPr lang="es-CO" dirty="0" smtClean="0"/>
              <a:t>. </a:t>
            </a:r>
          </a:p>
          <a:p>
            <a:pPr lvl="1"/>
            <a:r>
              <a:rPr lang="es-CO" dirty="0" smtClean="0"/>
              <a:t>Son quienes definen las características principales del objeto y las que le dan la estructura principal al mismo.</a:t>
            </a:r>
          </a:p>
          <a:p>
            <a:endParaRPr lang="es-CO" dirty="0"/>
          </a:p>
        </p:txBody>
      </p:sp>
      <p:pic>
        <p:nvPicPr>
          <p:cNvPr id="4" name="Picture 3" descr="classified_icon.gif"/>
          <p:cNvPicPr>
            <a:picLocks noChangeAspect="1"/>
          </p:cNvPicPr>
          <p:nvPr/>
        </p:nvPicPr>
        <p:blipFill>
          <a:blip r:embed="rId2" cstate="print">
            <a:clrChange>
              <a:clrFrom>
                <a:srgbClr val="FFFFFF"/>
              </a:clrFrom>
              <a:clrTo>
                <a:srgbClr val="FFFFFF">
                  <a:alpha val="0"/>
                </a:srgbClr>
              </a:clrTo>
            </a:clrChange>
          </a:blip>
          <a:stretch>
            <a:fillRect/>
          </a:stretch>
        </p:blipFill>
        <p:spPr>
          <a:xfrm>
            <a:off x="6043052" y="3783946"/>
            <a:ext cx="2409825" cy="2409825"/>
          </a:xfrm>
          <a:prstGeom prst="rect">
            <a:avLst/>
          </a:prstGeom>
        </p:spPr>
      </p:pic>
      <p:pic>
        <p:nvPicPr>
          <p:cNvPr id="5" name="Picture 4" descr="Fields.png"/>
          <p:cNvPicPr>
            <a:picLocks noChangeAspect="1"/>
          </p:cNvPicPr>
          <p:nvPr/>
        </p:nvPicPr>
        <p:blipFill>
          <a:blip r:embed="rId3" cstate="print">
            <a:clrChange>
              <a:clrFrom>
                <a:srgbClr val="FFFFFF"/>
              </a:clrFrom>
              <a:clrTo>
                <a:srgbClr val="FFFFFF">
                  <a:alpha val="0"/>
                </a:srgbClr>
              </a:clrTo>
            </a:clrChange>
          </a:blip>
          <a:stretch>
            <a:fillRect/>
          </a:stretch>
        </p:blipFill>
        <p:spPr>
          <a:xfrm>
            <a:off x="2746185" y="3915781"/>
            <a:ext cx="2952381" cy="265714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p:txBody>
          <a:bodyPr/>
          <a:lstStyle/>
          <a:p>
            <a:r>
              <a:rPr lang="es-CO" b="1" dirty="0" smtClean="0"/>
              <a:t>Propiedades</a:t>
            </a:r>
          </a:p>
          <a:p>
            <a:pPr lvl="1"/>
            <a:r>
              <a:rPr lang="es-CO" dirty="0" smtClean="0"/>
              <a:t>Las propiedades </a:t>
            </a:r>
            <a:r>
              <a:rPr lang="es-CO" b="1" dirty="0" smtClean="0">
                <a:solidFill>
                  <a:schemeClr val="tx2"/>
                </a:solidFill>
              </a:rPr>
              <a:t>distinguen</a:t>
            </a:r>
            <a:r>
              <a:rPr lang="es-CO" dirty="0" smtClean="0"/>
              <a:t> a un </a:t>
            </a:r>
            <a:r>
              <a:rPr lang="es-CO" b="1" dirty="0" smtClean="0">
                <a:solidFill>
                  <a:srgbClr val="7030A0"/>
                </a:solidFill>
              </a:rPr>
              <a:t>objeto</a:t>
            </a:r>
            <a:r>
              <a:rPr lang="es-CO" dirty="0" smtClean="0"/>
              <a:t> de los </a:t>
            </a:r>
            <a:r>
              <a:rPr lang="es-CO" b="1" dirty="0" smtClean="0">
                <a:solidFill>
                  <a:srgbClr val="FF0000"/>
                </a:solidFill>
              </a:rPr>
              <a:t>demás</a:t>
            </a:r>
            <a:r>
              <a:rPr lang="es-CO" dirty="0" smtClean="0"/>
              <a:t> y forman parte de su misma instancia. </a:t>
            </a:r>
          </a:p>
          <a:p>
            <a:pPr lvl="1"/>
            <a:r>
              <a:rPr lang="es-CO" dirty="0" smtClean="0"/>
              <a:t>Las propiedades </a:t>
            </a:r>
            <a:r>
              <a:rPr lang="es-CO" b="1" dirty="0" smtClean="0">
                <a:solidFill>
                  <a:srgbClr val="FFC000"/>
                </a:solidFill>
              </a:rPr>
              <a:t>encapsulan</a:t>
            </a:r>
            <a:r>
              <a:rPr lang="es-CO" dirty="0" smtClean="0"/>
              <a:t> a los campos o </a:t>
            </a:r>
            <a:r>
              <a:rPr lang="es-CO" b="1" dirty="0" smtClean="0">
                <a:solidFill>
                  <a:schemeClr val="accent3">
                    <a:lumMod val="75000"/>
                  </a:schemeClr>
                </a:solidFill>
              </a:rPr>
              <a:t>atributos</a:t>
            </a:r>
            <a:r>
              <a:rPr lang="es-CO" dirty="0" smtClean="0"/>
              <a:t> y puede que internamente la lógica condicione el contenido de las mismas.</a:t>
            </a:r>
          </a:p>
          <a:p>
            <a:endParaRPr lang="es-CO" dirty="0"/>
          </a:p>
        </p:txBody>
      </p:sp>
      <p:pic>
        <p:nvPicPr>
          <p:cNvPr id="4" name="Picture 3" descr="puzzlePieceCol.JPG"/>
          <p:cNvPicPr>
            <a:picLocks noChangeAspect="1"/>
          </p:cNvPicPr>
          <p:nvPr/>
        </p:nvPicPr>
        <p:blipFill>
          <a:blip r:embed="rId2" cstate="print">
            <a:clrChange>
              <a:clrFrom>
                <a:srgbClr val="FEFEFE"/>
              </a:clrFrom>
              <a:clrTo>
                <a:srgbClr val="FEFEFE">
                  <a:alpha val="0"/>
                </a:srgbClr>
              </a:clrTo>
            </a:clrChange>
          </a:blip>
          <a:stretch>
            <a:fillRect/>
          </a:stretch>
        </p:blipFill>
        <p:spPr>
          <a:xfrm>
            <a:off x="5940152" y="3654152"/>
            <a:ext cx="3203848" cy="32038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p:txBody>
          <a:bodyPr/>
          <a:lstStyle/>
          <a:p>
            <a:r>
              <a:rPr lang="es-CO" b="1" dirty="0" smtClean="0"/>
              <a:t>Métodos</a:t>
            </a:r>
          </a:p>
          <a:p>
            <a:pPr lvl="1"/>
            <a:r>
              <a:rPr lang="es-CO" dirty="0" smtClean="0"/>
              <a:t>Los métodos son las </a:t>
            </a:r>
            <a:r>
              <a:rPr lang="es-CO" b="1" dirty="0" smtClean="0">
                <a:solidFill>
                  <a:schemeClr val="accent3">
                    <a:lumMod val="75000"/>
                  </a:schemeClr>
                </a:solidFill>
              </a:rPr>
              <a:t>operaciones</a:t>
            </a:r>
            <a:r>
              <a:rPr lang="es-CO" dirty="0" smtClean="0"/>
              <a:t> que pueden realizarse </a:t>
            </a:r>
            <a:r>
              <a:rPr lang="es-CO" b="1" dirty="0" smtClean="0">
                <a:solidFill>
                  <a:srgbClr val="0070C0"/>
                </a:solidFill>
              </a:rPr>
              <a:t>sobre</a:t>
            </a:r>
            <a:r>
              <a:rPr lang="es-CO" dirty="0" smtClean="0"/>
              <a:t> el </a:t>
            </a:r>
            <a:r>
              <a:rPr lang="es-CO" b="1" dirty="0" smtClean="0">
                <a:solidFill>
                  <a:srgbClr val="FFC000"/>
                </a:solidFill>
              </a:rPr>
              <a:t>objeto</a:t>
            </a:r>
            <a:r>
              <a:rPr lang="es-CO" dirty="0" smtClean="0"/>
              <a:t>, y que normalmente están definidos dentro de la clase.</a:t>
            </a:r>
          </a:p>
          <a:p>
            <a:endParaRPr lang="es-CO" dirty="0"/>
          </a:p>
        </p:txBody>
      </p:sp>
      <p:pic>
        <p:nvPicPr>
          <p:cNvPr id="4" name="Picture 3" descr="engranaje.png"/>
          <p:cNvPicPr>
            <a:picLocks noChangeAspect="1"/>
          </p:cNvPicPr>
          <p:nvPr/>
        </p:nvPicPr>
        <p:blipFill>
          <a:blip r:embed="rId2" cstate="print">
            <a:clrChange>
              <a:clrFrom>
                <a:srgbClr val="FEFEFE"/>
              </a:clrFrom>
              <a:clrTo>
                <a:srgbClr val="FEFEFE">
                  <a:alpha val="0"/>
                </a:srgbClr>
              </a:clrTo>
            </a:clrChange>
          </a:blip>
          <a:stretch>
            <a:fillRect/>
          </a:stretch>
        </p:blipFill>
        <p:spPr>
          <a:xfrm>
            <a:off x="3905904" y="3067524"/>
            <a:ext cx="5238096" cy="379047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Objetos</a:t>
            </a:r>
            <a:endParaRPr lang="es-CO" dirty="0"/>
          </a:p>
        </p:txBody>
      </p:sp>
      <p:sp>
        <p:nvSpPr>
          <p:cNvPr id="3" name="Content Placeholder 2"/>
          <p:cNvSpPr>
            <a:spLocks noGrp="1"/>
          </p:cNvSpPr>
          <p:nvPr>
            <p:ph idx="1"/>
          </p:nvPr>
        </p:nvSpPr>
        <p:spPr/>
        <p:txBody>
          <a:bodyPr/>
          <a:lstStyle/>
          <a:p>
            <a:r>
              <a:rPr lang="es-CO" b="1" dirty="0" smtClean="0"/>
              <a:t>Constructor</a:t>
            </a:r>
          </a:p>
          <a:p>
            <a:pPr lvl="1"/>
            <a:r>
              <a:rPr lang="es-CO" dirty="0" smtClean="0"/>
              <a:t>Es un método particular que permite </a:t>
            </a:r>
            <a:r>
              <a:rPr lang="es-CO" b="1" dirty="0" smtClean="0">
                <a:solidFill>
                  <a:srgbClr val="FF0000"/>
                </a:solidFill>
              </a:rPr>
              <a:t>crear</a:t>
            </a:r>
            <a:r>
              <a:rPr lang="es-CO" dirty="0" smtClean="0"/>
              <a:t> una nueva </a:t>
            </a:r>
            <a:r>
              <a:rPr lang="es-CO" b="1" dirty="0" smtClean="0">
                <a:solidFill>
                  <a:srgbClr val="0070C0"/>
                </a:solidFill>
              </a:rPr>
              <a:t>instancia</a:t>
            </a:r>
            <a:r>
              <a:rPr lang="es-CO" dirty="0" smtClean="0"/>
              <a:t> del objeto, reservándole espacio en memoria según la definición hecha en la </a:t>
            </a:r>
            <a:r>
              <a:rPr lang="es-CO" b="1" dirty="0" smtClean="0">
                <a:solidFill>
                  <a:srgbClr val="7030A0"/>
                </a:solidFill>
              </a:rPr>
              <a:t>clase</a:t>
            </a:r>
            <a:r>
              <a:rPr lang="es-CO" dirty="0" smtClean="0"/>
              <a:t>. </a:t>
            </a:r>
          </a:p>
          <a:p>
            <a:pPr lvl="1"/>
            <a:r>
              <a:rPr lang="es-CO" dirty="0" smtClean="0"/>
              <a:t>El objetivo principal del constructor es </a:t>
            </a:r>
            <a:r>
              <a:rPr lang="es-CO" b="1" dirty="0" smtClean="0">
                <a:solidFill>
                  <a:srgbClr val="0070C0"/>
                </a:solidFill>
              </a:rPr>
              <a:t>inicializar</a:t>
            </a:r>
            <a:r>
              <a:rPr lang="es-CO" dirty="0" smtClean="0"/>
              <a:t> los campos o </a:t>
            </a:r>
            <a:r>
              <a:rPr lang="es-CO" b="1" dirty="0" smtClean="0">
                <a:solidFill>
                  <a:srgbClr val="FFC000"/>
                </a:solidFill>
              </a:rPr>
              <a:t>atributos</a:t>
            </a:r>
            <a:r>
              <a:rPr lang="es-CO" dirty="0" smtClean="0"/>
              <a:t> propios de la clase, con los valores respectivos o un valor por defecto.</a:t>
            </a:r>
          </a:p>
          <a:p>
            <a:endParaRPr lang="es-CO" dirty="0"/>
          </a:p>
        </p:txBody>
      </p:sp>
      <p:pic>
        <p:nvPicPr>
          <p:cNvPr id="4" name="Picture 3" descr="Constructor.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810250" y="4029075"/>
            <a:ext cx="3333750" cy="28289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0disec3b1o20modelos20de20competitividad20220copy1.jpg"/>
          <p:cNvPicPr>
            <a:picLocks noChangeAspect="1"/>
          </p:cNvPicPr>
          <p:nvPr/>
        </p:nvPicPr>
        <p:blipFill>
          <a:blip r:embed="rId2" cstate="print"/>
          <a:stretch>
            <a:fillRect/>
          </a:stretch>
        </p:blipFill>
        <p:spPr>
          <a:xfrm>
            <a:off x="5797878" y="2285992"/>
            <a:ext cx="3131840" cy="4338913"/>
          </a:xfrm>
          <a:prstGeom prst="rect">
            <a:avLst/>
          </a:prstGeom>
        </p:spPr>
      </p:pic>
      <p:sp>
        <p:nvSpPr>
          <p:cNvPr id="2" name="Title 1"/>
          <p:cNvSpPr>
            <a:spLocks noGrp="1"/>
          </p:cNvSpPr>
          <p:nvPr>
            <p:ph type="title"/>
          </p:nvPr>
        </p:nvSpPr>
        <p:spPr/>
        <p:txBody>
          <a:bodyPr/>
          <a:lstStyle/>
          <a:p>
            <a:r>
              <a:rPr lang="es-CO" dirty="0" smtClean="0"/>
              <a:t>Temas</a:t>
            </a:r>
            <a:endParaRPr lang="es-CO" dirty="0"/>
          </a:p>
        </p:txBody>
      </p:sp>
      <p:sp>
        <p:nvSpPr>
          <p:cNvPr id="3" name="Content Placeholder 2"/>
          <p:cNvSpPr>
            <a:spLocks noGrp="1"/>
          </p:cNvSpPr>
          <p:nvPr>
            <p:ph idx="1"/>
          </p:nvPr>
        </p:nvSpPr>
        <p:spPr>
          <a:xfrm>
            <a:off x="216024" y="1124744"/>
            <a:ext cx="7092280" cy="5257799"/>
          </a:xfrm>
        </p:spPr>
        <p:txBody>
          <a:bodyPr>
            <a:normAutofit/>
          </a:bodyPr>
          <a:lstStyle/>
          <a:p>
            <a:r>
              <a:rPr lang="es-CO" dirty="0" smtClean="0"/>
              <a:t>Breve Historia.</a:t>
            </a:r>
          </a:p>
          <a:p>
            <a:r>
              <a:rPr lang="es-CO" dirty="0" smtClean="0"/>
              <a:t>Qué es Programación Orientada a Objetos (OOP)?.</a:t>
            </a:r>
          </a:p>
          <a:p>
            <a:r>
              <a:rPr lang="es-CO" dirty="0" smtClean="0"/>
              <a:t>Lenguaje de Programación C#.</a:t>
            </a:r>
          </a:p>
          <a:p>
            <a:r>
              <a:rPr lang="es-CO" dirty="0" smtClean="0"/>
              <a:t>Definiciones Principales.</a:t>
            </a:r>
          </a:p>
          <a:p>
            <a:pPr lvl="0">
              <a:buNone/>
            </a:pP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a:xfrm>
            <a:off x="467544" y="1196752"/>
            <a:ext cx="8229600" cy="5328592"/>
          </a:xfrm>
        </p:spPr>
        <p:txBody>
          <a:bodyPr>
            <a:normAutofit fontScale="85000" lnSpcReduction="20000"/>
          </a:bodyPr>
          <a:lstStyle/>
          <a:p>
            <a:r>
              <a:rPr lang="es-CO" dirty="0" smtClean="0"/>
              <a:t>Estándar</a:t>
            </a:r>
          </a:p>
          <a:p>
            <a:pPr lvl="1"/>
            <a:r>
              <a:rPr lang="es-CO" dirty="0" smtClean="0"/>
              <a:t>Notación </a:t>
            </a:r>
          </a:p>
          <a:p>
            <a:pPr lvl="2"/>
            <a:r>
              <a:rPr lang="es-CO" dirty="0" smtClean="0"/>
              <a:t>Camel Case</a:t>
            </a:r>
          </a:p>
          <a:p>
            <a:pPr lvl="2"/>
            <a:r>
              <a:rPr lang="es-CO" dirty="0" smtClean="0"/>
              <a:t>Pascal Case</a:t>
            </a:r>
          </a:p>
          <a:p>
            <a:pPr lvl="2"/>
            <a:r>
              <a:rPr lang="es-CO" dirty="0" smtClean="0"/>
              <a:t>Húngara</a:t>
            </a:r>
          </a:p>
          <a:p>
            <a:pPr lvl="1"/>
            <a:r>
              <a:rPr lang="es-CO" dirty="0" smtClean="0"/>
              <a:t>Modificadores</a:t>
            </a:r>
          </a:p>
          <a:p>
            <a:pPr lvl="2"/>
            <a:r>
              <a:rPr lang="es-CO" dirty="0" smtClean="0"/>
              <a:t>Publico</a:t>
            </a:r>
          </a:p>
          <a:p>
            <a:pPr lvl="2"/>
            <a:r>
              <a:rPr lang="es-CO" dirty="0" smtClean="0"/>
              <a:t>Privado</a:t>
            </a:r>
          </a:p>
          <a:p>
            <a:pPr lvl="2"/>
            <a:r>
              <a:rPr lang="es-CO" dirty="0" smtClean="0"/>
              <a:t>Protegido</a:t>
            </a:r>
          </a:p>
          <a:p>
            <a:pPr lvl="2"/>
            <a:r>
              <a:rPr lang="es-CO" dirty="0" smtClean="0"/>
              <a:t>Interno</a:t>
            </a:r>
          </a:p>
          <a:p>
            <a:pPr lvl="1"/>
            <a:r>
              <a:rPr lang="es-CO" dirty="0" smtClean="0"/>
              <a:t>Ámbito</a:t>
            </a:r>
          </a:p>
          <a:p>
            <a:pPr lvl="2"/>
            <a:r>
              <a:rPr lang="es-CO" dirty="0" err="1" smtClean="0"/>
              <a:t>this</a:t>
            </a:r>
            <a:endParaRPr lang="es-CO" dirty="0" smtClean="0"/>
          </a:p>
          <a:p>
            <a:pPr lvl="2"/>
            <a:r>
              <a:rPr lang="es-CO" dirty="0" smtClean="0"/>
              <a:t>base</a:t>
            </a:r>
          </a:p>
          <a:p>
            <a:r>
              <a:rPr lang="es-CO" dirty="0" smtClean="0"/>
              <a:t>Plantilla</a:t>
            </a:r>
          </a:p>
          <a:p>
            <a:r>
              <a:rPr lang="es-CO" dirty="0" smtClean="0"/>
              <a:t>Documentación</a:t>
            </a:r>
          </a:p>
        </p:txBody>
      </p:sp>
      <p:pic>
        <p:nvPicPr>
          <p:cNvPr id="4"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Encapsulamiento</a:t>
            </a:r>
            <a:endParaRPr lang="es-CO" dirty="0"/>
          </a:p>
        </p:txBody>
      </p:sp>
      <p:sp>
        <p:nvSpPr>
          <p:cNvPr id="3" name="Content Placeholder 2"/>
          <p:cNvSpPr>
            <a:spLocks noGrp="1"/>
          </p:cNvSpPr>
          <p:nvPr>
            <p:ph idx="1"/>
          </p:nvPr>
        </p:nvSpPr>
        <p:spPr/>
        <p:txBody>
          <a:bodyPr/>
          <a:lstStyle/>
          <a:p>
            <a:r>
              <a:rPr lang="es-CO" dirty="0" smtClean="0"/>
              <a:t>Esta característica de la programación orientada a objetos, es la que permite </a:t>
            </a:r>
            <a:r>
              <a:rPr lang="es-CO" b="1" dirty="0" smtClean="0">
                <a:solidFill>
                  <a:srgbClr val="FF0000"/>
                </a:solidFill>
              </a:rPr>
              <a:t>proteger</a:t>
            </a:r>
            <a:r>
              <a:rPr lang="es-CO" dirty="0" smtClean="0"/>
              <a:t> los campos o </a:t>
            </a:r>
            <a:r>
              <a:rPr lang="es-CO" b="1" dirty="0" smtClean="0">
                <a:solidFill>
                  <a:srgbClr val="00B050"/>
                </a:solidFill>
              </a:rPr>
              <a:t>atributos internos </a:t>
            </a:r>
            <a:r>
              <a:rPr lang="es-CO" dirty="0" smtClean="0"/>
              <a:t>de un objeto, y solamente </a:t>
            </a:r>
            <a:r>
              <a:rPr lang="es-CO" b="1" dirty="0" smtClean="0">
                <a:solidFill>
                  <a:srgbClr val="FFC000"/>
                </a:solidFill>
              </a:rPr>
              <a:t>exponer</a:t>
            </a:r>
            <a:r>
              <a:rPr lang="es-CO" dirty="0" smtClean="0"/>
              <a:t> los valores mediante </a:t>
            </a:r>
            <a:r>
              <a:rPr lang="es-CO" b="1" dirty="0" smtClean="0">
                <a:solidFill>
                  <a:srgbClr val="7030A0"/>
                </a:solidFill>
              </a:rPr>
              <a:t>propiedades</a:t>
            </a:r>
            <a:r>
              <a:rPr lang="es-CO" dirty="0" smtClean="0"/>
              <a:t> o métodos públicos que alteran su contenido.</a:t>
            </a:r>
          </a:p>
          <a:p>
            <a:endParaRPr lang="es-CO" dirty="0"/>
          </a:p>
        </p:txBody>
      </p:sp>
      <p:pic>
        <p:nvPicPr>
          <p:cNvPr id="4" name="Picture 3" descr="capsule_sm.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716016" y="3268648"/>
            <a:ext cx="4427984" cy="358935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lstStyle/>
          <a:p>
            <a:r>
              <a:rPr lang="es-CO" dirty="0" smtClean="0"/>
              <a:t>Encapsular</a:t>
            </a:r>
          </a:p>
          <a:p>
            <a:pPr lvl="1"/>
            <a:r>
              <a:rPr lang="es-CO" dirty="0" smtClean="0"/>
              <a:t>Propiedades</a:t>
            </a:r>
          </a:p>
          <a:p>
            <a:pPr lvl="1"/>
            <a:r>
              <a:rPr lang="es-CO" dirty="0" smtClean="0"/>
              <a:t>Métodos</a:t>
            </a:r>
          </a:p>
          <a:p>
            <a:r>
              <a:rPr lang="es-CO" dirty="0" smtClean="0"/>
              <a:t>Comportamiento</a:t>
            </a:r>
          </a:p>
          <a:p>
            <a:pPr lvl="1"/>
            <a:r>
              <a:rPr lang="es-CO" dirty="0" smtClean="0"/>
              <a:t>Lectura/Escritura</a:t>
            </a:r>
          </a:p>
          <a:p>
            <a:pPr lvl="1"/>
            <a:r>
              <a:rPr lang="es-CO" dirty="0" smtClean="0"/>
              <a:t>Solo Lectura</a:t>
            </a:r>
          </a:p>
          <a:p>
            <a:pPr lvl="1"/>
            <a:r>
              <a:rPr lang="es-CO" dirty="0" smtClean="0"/>
              <a:t>Solo Escritura</a:t>
            </a:r>
          </a:p>
          <a:p>
            <a:endParaRPr lang="es-CO" dirty="0"/>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n.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318000" y="2780928"/>
            <a:ext cx="4826000" cy="4077071"/>
          </a:xfrm>
          <a:prstGeom prst="rect">
            <a:avLst/>
          </a:prstGeom>
        </p:spPr>
      </p:pic>
      <p:sp>
        <p:nvSpPr>
          <p:cNvPr id="2" name="Title 1"/>
          <p:cNvSpPr>
            <a:spLocks noGrp="1"/>
          </p:cNvSpPr>
          <p:nvPr>
            <p:ph type="title"/>
          </p:nvPr>
        </p:nvSpPr>
        <p:spPr/>
        <p:txBody>
          <a:bodyPr/>
          <a:lstStyle/>
          <a:p>
            <a:r>
              <a:rPr lang="es-CO" dirty="0" smtClean="0"/>
              <a:t>Herencia</a:t>
            </a:r>
            <a:endParaRPr lang="es-CO" dirty="0"/>
          </a:p>
        </p:txBody>
      </p:sp>
      <p:sp>
        <p:nvSpPr>
          <p:cNvPr id="3" name="Content Placeholder 2"/>
          <p:cNvSpPr>
            <a:spLocks noGrp="1"/>
          </p:cNvSpPr>
          <p:nvPr>
            <p:ph idx="1"/>
          </p:nvPr>
        </p:nvSpPr>
        <p:spPr>
          <a:xfrm>
            <a:off x="467544" y="1196753"/>
            <a:ext cx="8229600" cy="1800199"/>
          </a:xfrm>
        </p:spPr>
        <p:txBody>
          <a:bodyPr>
            <a:normAutofit fontScale="92500" lnSpcReduction="10000"/>
          </a:bodyPr>
          <a:lstStyle/>
          <a:p>
            <a:r>
              <a:rPr lang="es-CO" dirty="0" smtClean="0"/>
              <a:t>Es tal vez una de las características principales de la programación orientada a objetos, en donde un objeto </a:t>
            </a:r>
            <a:r>
              <a:rPr lang="es-CO" b="1" dirty="0" smtClean="0">
                <a:solidFill>
                  <a:srgbClr val="0070C0"/>
                </a:solidFill>
              </a:rPr>
              <a:t>comparte</a:t>
            </a:r>
            <a:r>
              <a:rPr lang="es-CO" dirty="0" smtClean="0"/>
              <a:t> la </a:t>
            </a:r>
            <a:r>
              <a:rPr lang="es-CO" b="1" dirty="0" smtClean="0">
                <a:solidFill>
                  <a:srgbClr val="00B050"/>
                </a:solidFill>
              </a:rPr>
              <a:t>definición</a:t>
            </a:r>
            <a:r>
              <a:rPr lang="es-CO" dirty="0" smtClean="0"/>
              <a:t> de </a:t>
            </a:r>
            <a:r>
              <a:rPr lang="es-CO" b="1" dirty="0" smtClean="0">
                <a:solidFill>
                  <a:srgbClr val="FF0000"/>
                </a:solidFill>
              </a:rPr>
              <a:t>otro</a:t>
            </a:r>
            <a:r>
              <a:rPr lang="es-CO" dirty="0" smtClean="0"/>
              <a:t> y </a:t>
            </a:r>
            <a:r>
              <a:rPr lang="es-CO" b="1" dirty="0" smtClean="0">
                <a:solidFill>
                  <a:srgbClr val="7030A0"/>
                </a:solidFill>
              </a:rPr>
              <a:t>especializa</a:t>
            </a:r>
            <a:r>
              <a:rPr lang="es-CO" dirty="0" smtClean="0"/>
              <a:t> su </a:t>
            </a:r>
            <a:r>
              <a:rPr lang="es-CO" b="1" dirty="0" smtClean="0">
                <a:solidFill>
                  <a:schemeClr val="accent6">
                    <a:lumMod val="75000"/>
                  </a:schemeClr>
                </a:solidFill>
              </a:rPr>
              <a:t>comportamiento</a:t>
            </a:r>
            <a:r>
              <a:rPr lang="es-CO" dirty="0" smtClean="0"/>
              <a:t>.</a:t>
            </a:r>
          </a:p>
          <a:p>
            <a:endParaRPr lang="es-CO"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normAutofit/>
          </a:bodyPr>
          <a:lstStyle/>
          <a:p>
            <a:r>
              <a:rPr lang="es-CO" dirty="0" smtClean="0"/>
              <a:t>Heredar</a:t>
            </a:r>
          </a:p>
          <a:p>
            <a:pPr lvl="1"/>
            <a:r>
              <a:rPr lang="es-CO" dirty="0" smtClean="0"/>
              <a:t>Nuevas Propiedades</a:t>
            </a:r>
          </a:p>
          <a:p>
            <a:pPr lvl="1"/>
            <a:r>
              <a:rPr lang="es-CO" dirty="0" smtClean="0"/>
              <a:t>Ámbito</a:t>
            </a:r>
          </a:p>
          <a:p>
            <a:pPr lvl="2"/>
            <a:r>
              <a:rPr lang="es-CO" dirty="0" smtClean="0"/>
              <a:t>base</a:t>
            </a:r>
          </a:p>
          <a:p>
            <a:pPr lvl="2"/>
            <a:r>
              <a:rPr lang="es-CO" dirty="0" err="1" smtClean="0"/>
              <a:t>this</a:t>
            </a:r>
            <a:endParaRPr lang="es-CO" dirty="0" smtClean="0"/>
          </a:p>
          <a:p>
            <a:pPr>
              <a:buNone/>
            </a:pPr>
            <a:endParaRPr lang="es-CO" dirty="0"/>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Polimorfismo</a:t>
            </a:r>
            <a:endParaRPr lang="es-CO" dirty="0"/>
          </a:p>
        </p:txBody>
      </p:sp>
      <p:sp>
        <p:nvSpPr>
          <p:cNvPr id="3" name="Content Placeholder 2"/>
          <p:cNvSpPr>
            <a:spLocks noGrp="1"/>
          </p:cNvSpPr>
          <p:nvPr>
            <p:ph idx="1"/>
          </p:nvPr>
        </p:nvSpPr>
        <p:spPr>
          <a:xfrm>
            <a:off x="467544" y="1196753"/>
            <a:ext cx="8229600" cy="2664295"/>
          </a:xfrm>
        </p:spPr>
        <p:txBody>
          <a:bodyPr>
            <a:normAutofit fontScale="92500" lnSpcReduction="20000"/>
          </a:bodyPr>
          <a:lstStyle/>
          <a:p>
            <a:r>
              <a:rPr lang="es-CO" dirty="0" smtClean="0"/>
              <a:t>El polimorfismo no es otra cosa que la </a:t>
            </a:r>
            <a:r>
              <a:rPr lang="es-CO" b="1" dirty="0" smtClean="0">
                <a:solidFill>
                  <a:srgbClr val="C00000"/>
                </a:solidFill>
              </a:rPr>
              <a:t>posibilidad</a:t>
            </a:r>
            <a:r>
              <a:rPr lang="es-CO" dirty="0" smtClean="0"/>
              <a:t> de construir </a:t>
            </a:r>
            <a:r>
              <a:rPr lang="es-CO" b="1" dirty="0" smtClean="0">
                <a:solidFill>
                  <a:schemeClr val="accent1">
                    <a:lumMod val="75000"/>
                  </a:schemeClr>
                </a:solidFill>
              </a:rPr>
              <a:t>varios métodos </a:t>
            </a:r>
            <a:r>
              <a:rPr lang="es-CO" dirty="0" smtClean="0"/>
              <a:t>con el </a:t>
            </a:r>
            <a:r>
              <a:rPr lang="es-CO" b="1" dirty="0" smtClean="0">
                <a:solidFill>
                  <a:srgbClr val="00B050"/>
                </a:solidFill>
              </a:rPr>
              <a:t>mismo nombre</a:t>
            </a:r>
            <a:r>
              <a:rPr lang="es-CO" dirty="0" smtClean="0"/>
              <a:t>, pero con relación a la clase a la que pertenece cada uno, con </a:t>
            </a:r>
            <a:r>
              <a:rPr lang="es-CO" b="1" dirty="0" smtClean="0">
                <a:solidFill>
                  <a:srgbClr val="7030A0"/>
                </a:solidFill>
              </a:rPr>
              <a:t>comportamientos</a:t>
            </a:r>
            <a:r>
              <a:rPr lang="es-CO" dirty="0" smtClean="0"/>
              <a:t> </a:t>
            </a:r>
            <a:r>
              <a:rPr lang="es-CO" b="1" dirty="0" smtClean="0">
                <a:solidFill>
                  <a:srgbClr val="FFC000"/>
                </a:solidFill>
              </a:rPr>
              <a:t>diferentes</a:t>
            </a:r>
            <a:r>
              <a:rPr lang="es-CO" dirty="0" smtClean="0"/>
              <a:t>. Esto conlleva la habilidad de enviar un mismo mensaje a  objetos de clases diferentes y que cada uno responda de forma distinta.</a:t>
            </a:r>
            <a:endParaRPr lang="es-CO" dirty="0"/>
          </a:p>
        </p:txBody>
      </p:sp>
      <p:pic>
        <p:nvPicPr>
          <p:cNvPr id="4" name="Picture 3" descr="Camaleon-328710.jpg"/>
          <p:cNvPicPr>
            <a:picLocks noChangeAspect="1"/>
          </p:cNvPicPr>
          <p:nvPr/>
        </p:nvPicPr>
        <p:blipFill>
          <a:blip r:embed="rId3" cstate="print">
            <a:clrChange>
              <a:clrFrom>
                <a:srgbClr val="FFFFFF"/>
              </a:clrFrom>
              <a:clrTo>
                <a:srgbClr val="FFFFFF">
                  <a:alpha val="0"/>
                </a:srgbClr>
              </a:clrTo>
            </a:clrChange>
          </a:blip>
          <a:stretch>
            <a:fillRect/>
          </a:stretch>
        </p:blipFill>
        <p:spPr>
          <a:xfrm>
            <a:off x="4207066" y="3034276"/>
            <a:ext cx="5098299" cy="382372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normAutofit/>
          </a:bodyPr>
          <a:lstStyle/>
          <a:p>
            <a:r>
              <a:rPr lang="es-CO" dirty="0" smtClean="0"/>
              <a:t>Clase Abstracta</a:t>
            </a:r>
          </a:p>
          <a:p>
            <a:pPr lvl="1"/>
            <a:r>
              <a:rPr lang="es-CO" dirty="0" err="1" smtClean="0"/>
              <a:t>abstract</a:t>
            </a:r>
            <a:endParaRPr lang="es-CO" dirty="0" smtClean="0"/>
          </a:p>
          <a:p>
            <a:pPr lvl="1"/>
            <a:r>
              <a:rPr lang="es-CO" dirty="0" err="1" smtClean="0"/>
              <a:t>override</a:t>
            </a:r>
            <a:endParaRPr lang="es-CO" dirty="0" smtClean="0"/>
          </a:p>
          <a:p>
            <a:pPr lvl="1"/>
            <a:r>
              <a:rPr lang="es-CO" dirty="0" smtClean="0"/>
              <a:t>virtual</a:t>
            </a:r>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Sobrecarga</a:t>
            </a:r>
            <a:endParaRPr lang="es-CO" dirty="0"/>
          </a:p>
        </p:txBody>
      </p:sp>
      <p:sp>
        <p:nvSpPr>
          <p:cNvPr id="3" name="Content Placeholder 2"/>
          <p:cNvSpPr>
            <a:spLocks noGrp="1"/>
          </p:cNvSpPr>
          <p:nvPr>
            <p:ph idx="1"/>
          </p:nvPr>
        </p:nvSpPr>
        <p:spPr>
          <a:xfrm>
            <a:off x="467544" y="1196752"/>
            <a:ext cx="8229600" cy="2736303"/>
          </a:xfrm>
        </p:spPr>
        <p:txBody>
          <a:bodyPr>
            <a:normAutofit fontScale="92500" lnSpcReduction="20000"/>
          </a:bodyPr>
          <a:lstStyle/>
          <a:p>
            <a:r>
              <a:rPr lang="es-CO" dirty="0" smtClean="0"/>
              <a:t>La sobrecarga es la capacidad de definir </a:t>
            </a:r>
            <a:r>
              <a:rPr lang="es-CO" b="1" dirty="0" smtClean="0">
                <a:solidFill>
                  <a:schemeClr val="tx2"/>
                </a:solidFill>
              </a:rPr>
              <a:t>varias</a:t>
            </a:r>
            <a:r>
              <a:rPr lang="es-CO" dirty="0" smtClean="0"/>
              <a:t> </a:t>
            </a:r>
            <a:r>
              <a:rPr lang="es-CO" b="1" dirty="0" smtClean="0">
                <a:solidFill>
                  <a:schemeClr val="tx2"/>
                </a:solidFill>
              </a:rPr>
              <a:t>funciones</a:t>
            </a:r>
            <a:r>
              <a:rPr lang="es-CO" dirty="0" smtClean="0"/>
              <a:t> utilizando el </a:t>
            </a:r>
            <a:r>
              <a:rPr lang="es-CO" b="1" dirty="0" smtClean="0">
                <a:solidFill>
                  <a:srgbClr val="00B050"/>
                </a:solidFill>
              </a:rPr>
              <a:t>mismo nombre</a:t>
            </a:r>
            <a:r>
              <a:rPr lang="es-CO" dirty="0" smtClean="0"/>
              <a:t>, pero usando </a:t>
            </a:r>
            <a:r>
              <a:rPr lang="es-CO" b="1" dirty="0" smtClean="0">
                <a:solidFill>
                  <a:srgbClr val="FF0000"/>
                </a:solidFill>
              </a:rPr>
              <a:t>parámetros diferentes </a:t>
            </a:r>
            <a:r>
              <a:rPr lang="es-CO" dirty="0" smtClean="0"/>
              <a:t>(nombre y/o tipo). La sobrecarga selecciona automáticamente el método correcto a aplicar en función del tipo de datos y la cantidad pasados a la función como parámetros. </a:t>
            </a:r>
          </a:p>
          <a:p>
            <a:endParaRPr lang="es-CO" dirty="0" smtClean="0"/>
          </a:p>
          <a:p>
            <a:endParaRPr lang="es-CO" dirty="0"/>
          </a:p>
        </p:txBody>
      </p:sp>
      <p:pic>
        <p:nvPicPr>
          <p:cNvPr id="4" name="Picture 3" descr="Electric Overload.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708276" y="2861108"/>
            <a:ext cx="3435724" cy="399689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a:t>
            </a:r>
            <a:endParaRPr lang="es-CO" dirty="0"/>
          </a:p>
        </p:txBody>
      </p:sp>
      <p:sp>
        <p:nvSpPr>
          <p:cNvPr id="3" name="Content Placeholder 2"/>
          <p:cNvSpPr>
            <a:spLocks noGrp="1"/>
          </p:cNvSpPr>
          <p:nvPr>
            <p:ph idx="1"/>
          </p:nvPr>
        </p:nvSpPr>
        <p:spPr/>
        <p:txBody>
          <a:bodyPr>
            <a:normAutofit/>
          </a:bodyPr>
          <a:lstStyle/>
          <a:p>
            <a:r>
              <a:rPr lang="es-CO" dirty="0" smtClean="0"/>
              <a:t>Método </a:t>
            </a:r>
          </a:p>
          <a:p>
            <a:pPr lvl="1"/>
            <a:r>
              <a:rPr lang="es-CO" dirty="0" smtClean="0"/>
              <a:t>Constructor</a:t>
            </a:r>
          </a:p>
          <a:p>
            <a:pPr lvl="2"/>
            <a:r>
              <a:rPr lang="es-CO" dirty="0" smtClean="0"/>
              <a:t>Sin Parámetros</a:t>
            </a:r>
          </a:p>
          <a:p>
            <a:pPr lvl="2"/>
            <a:r>
              <a:rPr lang="es-CO" dirty="0" smtClean="0"/>
              <a:t>Con Parámetros</a:t>
            </a:r>
          </a:p>
        </p:txBody>
      </p:sp>
      <p:pic>
        <p:nvPicPr>
          <p:cNvPr id="5" name="Content Placeholder 4" descr="methodology.jpg"/>
          <p:cNvPicPr>
            <a:picLocks noChangeAspect="1"/>
          </p:cNvPicPr>
          <p:nvPr/>
        </p:nvPicPr>
        <p:blipFill>
          <a:blip r:embed="rId3" cstate="print"/>
          <a:stretch>
            <a:fillRect/>
          </a:stretch>
        </p:blipFill>
        <p:spPr>
          <a:xfrm>
            <a:off x="4283968" y="1340768"/>
            <a:ext cx="3528392" cy="482213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maleon.gif"/>
          <p:cNvPicPr>
            <a:picLocks noChangeAspect="1"/>
          </p:cNvPicPr>
          <p:nvPr/>
        </p:nvPicPr>
        <p:blipFill>
          <a:blip r:embed="rId2" cstate="print"/>
          <a:stretch>
            <a:fillRect/>
          </a:stretch>
        </p:blipFill>
        <p:spPr>
          <a:xfrm flipH="1">
            <a:off x="5436096" y="4326654"/>
            <a:ext cx="2376264" cy="2531346"/>
          </a:xfrm>
          <a:prstGeom prst="rect">
            <a:avLst/>
          </a:prstGeom>
        </p:spPr>
      </p:pic>
      <p:sp>
        <p:nvSpPr>
          <p:cNvPr id="2" name="Title 1"/>
          <p:cNvSpPr>
            <a:spLocks noGrp="1"/>
          </p:cNvSpPr>
          <p:nvPr>
            <p:ph type="title"/>
          </p:nvPr>
        </p:nvSpPr>
        <p:spPr/>
        <p:txBody>
          <a:bodyPr/>
          <a:lstStyle/>
          <a:p>
            <a:r>
              <a:rPr lang="es-CO" dirty="0" smtClean="0"/>
              <a:t>Sobrecarga vs Polimorfismo</a:t>
            </a:r>
            <a:endParaRPr lang="es-CO" dirty="0"/>
          </a:p>
        </p:txBody>
      </p:sp>
      <p:sp>
        <p:nvSpPr>
          <p:cNvPr id="3" name="Content Placeholder 2"/>
          <p:cNvSpPr>
            <a:spLocks noGrp="1"/>
          </p:cNvSpPr>
          <p:nvPr>
            <p:ph idx="1"/>
          </p:nvPr>
        </p:nvSpPr>
        <p:spPr>
          <a:xfrm>
            <a:off x="467544" y="1196752"/>
            <a:ext cx="7992888" cy="4104456"/>
          </a:xfrm>
        </p:spPr>
        <p:txBody>
          <a:bodyPr>
            <a:normAutofit fontScale="77500" lnSpcReduction="20000"/>
          </a:bodyPr>
          <a:lstStyle/>
          <a:p>
            <a:pPr lvl="0"/>
            <a:r>
              <a:rPr lang="es-CO" dirty="0" smtClean="0"/>
              <a:t>La sobrecarga se da siempre dentro de una sola clase, mientras que el polimorfismo se da entre clases distintas.</a:t>
            </a:r>
          </a:p>
          <a:p>
            <a:pPr lvl="0"/>
            <a:r>
              <a:rPr lang="es-CO" dirty="0" smtClean="0"/>
              <a:t>Un método está sobrecargado si dentro de una clase existen dos o más declaraciones de dicho método con el mismo nombre pero con parámetros distintos.</a:t>
            </a:r>
          </a:p>
          <a:p>
            <a:r>
              <a:rPr lang="es-CO" dirty="0" smtClean="0"/>
              <a:t>La sobrecarga se resuelve en tiempo de compilación (cuando se está construyendo el ejecutable) utilizando los nombres de los métodos y los tipos de sus parámetros.</a:t>
            </a:r>
          </a:p>
          <a:p>
            <a:r>
              <a:rPr lang="es-CO" dirty="0" smtClean="0"/>
              <a:t>el polimorfismo se resuelve en tiempo de ejecución del programa, esto es, mientras se ejecuta, en función de que clase pertenece un objeto.</a:t>
            </a:r>
          </a:p>
          <a:p>
            <a:pPr>
              <a:buNone/>
            </a:pPr>
            <a:endParaRPr lang="es-CO" dirty="0"/>
          </a:p>
        </p:txBody>
      </p:sp>
      <p:pic>
        <p:nvPicPr>
          <p:cNvPr id="5" name="Picture 4" descr="electric-overload.jpg"/>
          <p:cNvPicPr>
            <a:picLocks noChangeAspect="1"/>
          </p:cNvPicPr>
          <p:nvPr/>
        </p:nvPicPr>
        <p:blipFill>
          <a:blip r:embed="rId3" cstate="print"/>
          <a:stretch>
            <a:fillRect/>
          </a:stretch>
        </p:blipFill>
        <p:spPr>
          <a:xfrm>
            <a:off x="2339752" y="4913784"/>
            <a:ext cx="1296144" cy="194421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Historia</a:t>
            </a:r>
            <a:endParaRPr lang="es-CO" dirty="0"/>
          </a:p>
        </p:txBody>
      </p:sp>
      <p:sp>
        <p:nvSpPr>
          <p:cNvPr id="3" name="Content Placeholder 2"/>
          <p:cNvSpPr>
            <a:spLocks noGrp="1"/>
          </p:cNvSpPr>
          <p:nvPr>
            <p:ph idx="1"/>
          </p:nvPr>
        </p:nvSpPr>
        <p:spPr>
          <a:xfrm>
            <a:off x="230832" y="1124744"/>
            <a:ext cx="8229600" cy="4781128"/>
          </a:xfrm>
        </p:spPr>
        <p:txBody>
          <a:bodyPr>
            <a:normAutofit fontScale="85000" lnSpcReduction="20000"/>
          </a:bodyPr>
          <a:lstStyle/>
          <a:p>
            <a:r>
              <a:rPr lang="es-CO" dirty="0" smtClean="0"/>
              <a:t>Tiene sus orígenes con el lenguaje </a:t>
            </a:r>
            <a:r>
              <a:rPr lang="es-CO" dirty="0" smtClean="0">
                <a:solidFill>
                  <a:srgbClr val="FF0000"/>
                </a:solidFill>
              </a:rPr>
              <a:t>Simula67</a:t>
            </a:r>
            <a:r>
              <a:rPr lang="es-CO" dirty="0" smtClean="0"/>
              <a:t> creado por </a:t>
            </a:r>
            <a:r>
              <a:rPr lang="fi-FI" dirty="0" smtClean="0">
                <a:solidFill>
                  <a:srgbClr val="00B050"/>
                </a:solidFill>
              </a:rPr>
              <a:t>Ole-Johan Dahl</a:t>
            </a:r>
            <a:r>
              <a:rPr lang="fi-FI" dirty="0" smtClean="0"/>
              <a:t> y </a:t>
            </a:r>
            <a:r>
              <a:rPr lang="fi-FI" dirty="0" smtClean="0">
                <a:solidFill>
                  <a:srgbClr val="00B050"/>
                </a:solidFill>
              </a:rPr>
              <a:t>Kristen Nygaard</a:t>
            </a:r>
            <a:r>
              <a:rPr lang="fi-FI" dirty="0" smtClean="0"/>
              <a:t>, refinado luego por </a:t>
            </a:r>
            <a:r>
              <a:rPr lang="fi-FI" dirty="0" smtClean="0">
                <a:solidFill>
                  <a:srgbClr val="FF0000"/>
                </a:solidFill>
              </a:rPr>
              <a:t>SmallTalk</a:t>
            </a:r>
            <a:r>
              <a:rPr lang="fi-FI" dirty="0" smtClean="0"/>
              <a:t>.</a:t>
            </a:r>
          </a:p>
          <a:p>
            <a:endParaRPr lang="fi-FI" dirty="0" smtClean="0"/>
          </a:p>
          <a:p>
            <a:endParaRPr lang="fi-FI" dirty="0" smtClean="0"/>
          </a:p>
          <a:p>
            <a:endParaRPr lang="fi-FI" dirty="0" smtClean="0"/>
          </a:p>
          <a:p>
            <a:endParaRPr lang="fi-FI" dirty="0" smtClean="0"/>
          </a:p>
          <a:p>
            <a:endParaRPr lang="fi-FI" dirty="0" smtClean="0"/>
          </a:p>
          <a:p>
            <a:endParaRPr lang="fi-FI" dirty="0" smtClean="0"/>
          </a:p>
          <a:p>
            <a:r>
              <a:rPr lang="fi-FI" dirty="0" smtClean="0"/>
              <a:t>En el 2000 recibieron el premio al más alto Honor en informatica por crear el estilo de programación mas dominante en el mundo.</a:t>
            </a:r>
          </a:p>
          <a:p>
            <a:endParaRPr lang="es-CO" dirty="0"/>
          </a:p>
        </p:txBody>
      </p:sp>
      <p:pic>
        <p:nvPicPr>
          <p:cNvPr id="4" name="Picture 3" descr="dahl_nygaard.jpg"/>
          <p:cNvPicPr>
            <a:picLocks noChangeAspect="1"/>
          </p:cNvPicPr>
          <p:nvPr/>
        </p:nvPicPr>
        <p:blipFill>
          <a:blip r:embed="rId3" cstate="print">
            <a:clrChange>
              <a:clrFrom>
                <a:srgbClr val="FFFFFF"/>
              </a:clrFrom>
              <a:clrTo>
                <a:srgbClr val="FFFFFF">
                  <a:alpha val="0"/>
                </a:srgbClr>
              </a:clrTo>
            </a:clrChange>
          </a:blip>
          <a:stretch>
            <a:fillRect/>
          </a:stretch>
        </p:blipFill>
        <p:spPr>
          <a:xfrm>
            <a:off x="971600" y="2132856"/>
            <a:ext cx="3773020" cy="2496851"/>
          </a:xfrm>
          <a:prstGeom prst="rect">
            <a:avLst/>
          </a:prstGeom>
        </p:spPr>
      </p:pic>
      <p:pic>
        <p:nvPicPr>
          <p:cNvPr id="5" name="Picture 4" descr="st_olav.jpg"/>
          <p:cNvPicPr>
            <a:picLocks noChangeAspect="1"/>
          </p:cNvPicPr>
          <p:nvPr/>
        </p:nvPicPr>
        <p:blipFill>
          <a:blip r:embed="rId4" cstate="print"/>
          <a:stretch>
            <a:fillRect/>
          </a:stretch>
        </p:blipFill>
        <p:spPr>
          <a:xfrm>
            <a:off x="5220072" y="2204864"/>
            <a:ext cx="2938158" cy="22525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467544" y="1196752"/>
            <a:ext cx="8229600" cy="5112568"/>
          </a:xfrm>
        </p:spPr>
        <p:txBody>
          <a:bodyPr>
            <a:noAutofit/>
          </a:bodyPr>
          <a:lstStyle/>
          <a:p>
            <a:r>
              <a:rPr lang="es-CO" sz="2000" dirty="0" smtClean="0"/>
              <a:t>Las clases son la representación abstracta de los objetos del mundo real.</a:t>
            </a:r>
          </a:p>
          <a:p>
            <a:pPr lvl="1"/>
            <a:r>
              <a:rPr lang="es-CO" sz="1600" b="1" dirty="0" smtClean="0"/>
              <a:t>R/ </a:t>
            </a:r>
            <a:r>
              <a:rPr lang="es-CO" sz="1600" b="1" dirty="0" smtClean="0">
                <a:solidFill>
                  <a:srgbClr val="00B050"/>
                </a:solidFill>
              </a:rPr>
              <a:t>Verdadero</a:t>
            </a:r>
            <a:r>
              <a:rPr lang="es-CO" sz="1600" dirty="0" smtClean="0"/>
              <a:t>: las clases definen las características de un objeto pero no son un objeto en sí.</a:t>
            </a:r>
          </a:p>
          <a:p>
            <a:pPr lvl="1"/>
            <a:endParaRPr lang="es-CO" sz="1600" dirty="0" smtClean="0"/>
          </a:p>
          <a:p>
            <a:pPr lvl="0"/>
            <a:r>
              <a:rPr lang="es-CO" sz="2000" dirty="0" smtClean="0"/>
              <a:t>Para una objeto los atributos y las propiedades son iguales.</a:t>
            </a:r>
          </a:p>
          <a:p>
            <a:pPr lvl="1"/>
            <a:r>
              <a:rPr lang="es-CO" sz="1600" b="1" dirty="0" smtClean="0"/>
              <a:t>R/ </a:t>
            </a:r>
            <a:r>
              <a:rPr lang="es-CO" sz="1600" b="1" dirty="0" smtClean="0">
                <a:solidFill>
                  <a:srgbClr val="FF0000"/>
                </a:solidFill>
              </a:rPr>
              <a:t>Falso</a:t>
            </a:r>
            <a:r>
              <a:rPr lang="es-CO" sz="1600" dirty="0" smtClean="0"/>
              <a:t>: Los atributos son las variables privadas dentro de la objeto y las propiedades son la forma de exponer estas variables a los demás.</a:t>
            </a:r>
          </a:p>
          <a:p>
            <a:pPr lvl="1"/>
            <a:endParaRPr lang="es-CO" sz="1600" dirty="0" smtClean="0"/>
          </a:p>
          <a:p>
            <a:pPr lvl="0"/>
            <a:r>
              <a:rPr lang="es-CO" sz="2000" dirty="0" smtClean="0"/>
              <a:t>Las clases se definen en notación</a:t>
            </a:r>
            <a:r>
              <a:rPr lang="en-US" sz="2000" dirty="0" smtClean="0"/>
              <a:t>: </a:t>
            </a:r>
          </a:p>
          <a:p>
            <a:pPr lvl="1">
              <a:buNone/>
            </a:pPr>
            <a:r>
              <a:rPr lang="en-US" sz="1600" dirty="0" smtClean="0"/>
              <a:t>A) Pascal Case		B) Camel Case	C) </a:t>
            </a:r>
            <a:r>
              <a:rPr lang="en-US" sz="1600" dirty="0" err="1" smtClean="0"/>
              <a:t>Hungara</a:t>
            </a:r>
            <a:endParaRPr lang="es-CO" sz="1600" dirty="0" smtClean="0"/>
          </a:p>
          <a:p>
            <a:pPr lvl="1"/>
            <a:r>
              <a:rPr lang="es-CO" sz="1600" b="1" dirty="0" smtClean="0"/>
              <a:t>R/ </a:t>
            </a:r>
            <a:r>
              <a:rPr lang="es-CO" sz="1600" b="1" dirty="0" smtClean="0">
                <a:solidFill>
                  <a:srgbClr val="0070C0"/>
                </a:solidFill>
              </a:rPr>
              <a:t>PascalCase</a:t>
            </a:r>
            <a:r>
              <a:rPr lang="es-CO" sz="1600" dirty="0" smtClean="0"/>
              <a:t>: Las clases  al igual que los Métodos de una clase se definen con notación PascalCase, en donde la primera letra de cada palabra es en mayúscula.</a:t>
            </a:r>
          </a:p>
          <a:p>
            <a:pPr lvl="1"/>
            <a:endParaRPr lang="es-CO" sz="1600" dirty="0" smtClean="0"/>
          </a:p>
          <a:p>
            <a:pPr lvl="0"/>
            <a:r>
              <a:rPr lang="es-CO" sz="2000" dirty="0" smtClean="0"/>
              <a:t>Cada objeto es un dato simple,  que no puede contener en su interior cierto número de atributos y tipos de atributos bien estructurados.</a:t>
            </a:r>
          </a:p>
          <a:p>
            <a:pPr lvl="1"/>
            <a:r>
              <a:rPr lang="es-CO" sz="1600" b="1" dirty="0" smtClean="0"/>
              <a:t>R/ </a:t>
            </a:r>
            <a:r>
              <a:rPr lang="es-CO" sz="1600" b="1" dirty="0" smtClean="0">
                <a:solidFill>
                  <a:srgbClr val="FF0000"/>
                </a:solidFill>
              </a:rPr>
              <a:t>Falso</a:t>
            </a:r>
            <a:r>
              <a:rPr lang="es-CO" sz="1600" dirty="0" smtClean="0"/>
              <a:t>: un objeto No es un dato simple, ya que puede contener en su interior un conjunto de varios datos bien estructurados o de otro tipo en particular.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467544" y="1196752"/>
            <a:ext cx="8229600" cy="5400600"/>
          </a:xfrm>
        </p:spPr>
        <p:txBody>
          <a:bodyPr>
            <a:noAutofit/>
          </a:bodyPr>
          <a:lstStyle/>
          <a:p>
            <a:pPr lvl="0"/>
            <a:r>
              <a:rPr lang="es-CO" sz="2000" dirty="0" smtClean="0"/>
              <a:t>Las propiedades son las que encapsulan los campos o atributos de un objeto.</a:t>
            </a:r>
          </a:p>
          <a:p>
            <a:pPr lvl="1"/>
            <a:r>
              <a:rPr lang="es-CO" sz="1600" b="1" dirty="0" smtClean="0"/>
              <a:t>R/ </a:t>
            </a:r>
            <a:r>
              <a:rPr lang="es-CO" sz="1600" b="1" dirty="0" smtClean="0">
                <a:solidFill>
                  <a:srgbClr val="00B050"/>
                </a:solidFill>
              </a:rPr>
              <a:t>Verdadero</a:t>
            </a:r>
            <a:r>
              <a:rPr lang="es-CO" sz="1600" dirty="0" smtClean="0"/>
              <a:t>: Los campos o atributos no pueden ser expuestos directamente a los demás, para ellos se utilizan las propiedades.</a:t>
            </a:r>
          </a:p>
          <a:p>
            <a:pPr lvl="1"/>
            <a:endParaRPr lang="es-CO" sz="1400" dirty="0" smtClean="0"/>
          </a:p>
          <a:p>
            <a:pPr lvl="0"/>
            <a:r>
              <a:rPr lang="es-CO" sz="2000" dirty="0" smtClean="0"/>
              <a:t>Si deseo crear una propiedad de solo lectura debo eliminar el método:</a:t>
            </a:r>
          </a:p>
          <a:p>
            <a:pPr lvl="1">
              <a:buNone/>
            </a:pPr>
            <a:r>
              <a:rPr lang="en-US" sz="2000" dirty="0" smtClean="0"/>
              <a:t>A) get		B) set</a:t>
            </a:r>
            <a:endParaRPr lang="es-CO" sz="2000" dirty="0" smtClean="0"/>
          </a:p>
          <a:p>
            <a:pPr lvl="1"/>
            <a:r>
              <a:rPr lang="es-CO" sz="1600" b="1" dirty="0" smtClean="0"/>
              <a:t>R/ </a:t>
            </a:r>
            <a:r>
              <a:rPr lang="es-CO" sz="1600" b="1" dirty="0" smtClean="0">
                <a:solidFill>
                  <a:srgbClr val="0070C0"/>
                </a:solidFill>
              </a:rPr>
              <a:t>set</a:t>
            </a:r>
            <a:r>
              <a:rPr lang="es-CO" sz="1600" dirty="0" smtClean="0"/>
              <a:t>: Si se desea crear una propiedad de solo lectura no se debe permitir asignar valores a ella por lo tanto se debe eliminar el método </a:t>
            </a:r>
            <a:r>
              <a:rPr lang="es-CO" sz="1600" b="1" dirty="0" smtClean="0"/>
              <a:t>set</a:t>
            </a:r>
            <a:r>
              <a:rPr lang="es-CO" sz="1600" dirty="0" smtClean="0"/>
              <a:t> de la propiedad.</a:t>
            </a:r>
          </a:p>
          <a:p>
            <a:pPr lvl="1"/>
            <a:endParaRPr lang="es-CO" sz="1400" dirty="0" smtClean="0"/>
          </a:p>
          <a:p>
            <a:pPr lvl="0"/>
            <a:r>
              <a:rPr lang="es-CO" sz="2000" dirty="0" smtClean="0"/>
              <a:t>Los métodos son las operaciones que puede realizar un objeto.</a:t>
            </a:r>
          </a:p>
          <a:p>
            <a:pPr lvl="1"/>
            <a:r>
              <a:rPr lang="es-CO" sz="1600" b="1" dirty="0" smtClean="0"/>
              <a:t>R/ </a:t>
            </a:r>
            <a:r>
              <a:rPr lang="es-CO" sz="1600" b="1" dirty="0" smtClean="0">
                <a:solidFill>
                  <a:srgbClr val="00B050"/>
                </a:solidFill>
              </a:rPr>
              <a:t>Verdadero</a:t>
            </a:r>
            <a:r>
              <a:rPr lang="es-CO" sz="1600" b="1" dirty="0" smtClean="0"/>
              <a:t>:</a:t>
            </a:r>
            <a:r>
              <a:rPr lang="es-CO" sz="1600" dirty="0" smtClean="0"/>
              <a:t> Los Métodos son las operaciones que definen el comportamiento de un objeto.</a:t>
            </a:r>
          </a:p>
          <a:p>
            <a:pPr lvl="1"/>
            <a:endParaRPr lang="es-CO" sz="1600" dirty="0" smtClean="0"/>
          </a:p>
          <a:p>
            <a:pPr lvl="0"/>
            <a:r>
              <a:rPr lang="es-CO" sz="2000" dirty="0" smtClean="0"/>
              <a:t>Los campos o atributos son los que definen el comportamiento de un objeto.</a:t>
            </a:r>
          </a:p>
          <a:p>
            <a:pPr lvl="1"/>
            <a:r>
              <a:rPr lang="es-CO" sz="1600" b="1" dirty="0" smtClean="0"/>
              <a:t>R/ </a:t>
            </a:r>
            <a:r>
              <a:rPr lang="es-CO" sz="1600" b="1" dirty="0" smtClean="0">
                <a:solidFill>
                  <a:srgbClr val="FF0000"/>
                </a:solidFill>
              </a:rPr>
              <a:t>Falso</a:t>
            </a:r>
            <a:r>
              <a:rPr lang="es-CO" sz="1600" dirty="0" smtClean="0"/>
              <a:t>: Los campos o atributos definen las características del objeto. Los Métodos son los que definen el comportamiento del objeto.</a:t>
            </a:r>
          </a:p>
          <a:p>
            <a:endParaRPr lang="es-CO" sz="2000" dirty="0" smtClean="0"/>
          </a:p>
          <a:p>
            <a:pPr lvl="1"/>
            <a:endParaRPr lang="es-CO" sz="1400" dirty="0" smtClean="0"/>
          </a:p>
          <a:p>
            <a:endParaRPr lang="es-CO" sz="1600" dirty="0" smtClean="0"/>
          </a:p>
          <a:p>
            <a:endParaRPr lang="es-CO" sz="1600" dirty="0" smtClean="0"/>
          </a:p>
          <a:p>
            <a:pPr lvl="1"/>
            <a:endParaRPr lang="es-CO"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Retroalimentación</a:t>
            </a:r>
            <a:endParaRPr lang="es-CO" dirty="0"/>
          </a:p>
        </p:txBody>
      </p:sp>
      <p:sp>
        <p:nvSpPr>
          <p:cNvPr id="3" name="Content Placeholder 2"/>
          <p:cNvSpPr>
            <a:spLocks noGrp="1"/>
          </p:cNvSpPr>
          <p:nvPr>
            <p:ph idx="1"/>
          </p:nvPr>
        </p:nvSpPr>
        <p:spPr>
          <a:xfrm>
            <a:off x="467544" y="1196752"/>
            <a:ext cx="8229600" cy="5661248"/>
          </a:xfrm>
        </p:spPr>
        <p:txBody>
          <a:bodyPr>
            <a:normAutofit fontScale="40000" lnSpcReduction="20000"/>
          </a:bodyPr>
          <a:lstStyle/>
          <a:p>
            <a:pPr lvl="0"/>
            <a:r>
              <a:rPr lang="es-CO" sz="4900" dirty="0" smtClean="0"/>
              <a:t>El constructor solo sirve para definir el tipo de objeto que se va a crear.</a:t>
            </a:r>
          </a:p>
          <a:p>
            <a:pPr lvl="1"/>
            <a:r>
              <a:rPr lang="es-CO" sz="4000" b="1" dirty="0" smtClean="0"/>
              <a:t>R/ </a:t>
            </a:r>
            <a:r>
              <a:rPr lang="es-CO" sz="4000" b="1" dirty="0" smtClean="0">
                <a:solidFill>
                  <a:srgbClr val="FF0000"/>
                </a:solidFill>
              </a:rPr>
              <a:t>Falso</a:t>
            </a:r>
            <a:r>
              <a:rPr lang="es-CO" sz="4000" dirty="0" smtClean="0"/>
              <a:t>: El constructor permite crear la instancia del objeto que se va a crear y facilita la inicialización de las variables miembro o atributos del objeto.</a:t>
            </a:r>
          </a:p>
          <a:p>
            <a:pPr lvl="1"/>
            <a:endParaRPr lang="es-CO" sz="4000" dirty="0" smtClean="0"/>
          </a:p>
          <a:p>
            <a:pPr lvl="1"/>
            <a:endParaRPr lang="es-CO" dirty="0" smtClean="0"/>
          </a:p>
          <a:p>
            <a:pPr lvl="0"/>
            <a:r>
              <a:rPr lang="es-CO" sz="4900" dirty="0" smtClean="0"/>
              <a:t>Encapsulamiento es la particularidad que tienen los objetos de proteger los miembros privados.</a:t>
            </a:r>
          </a:p>
          <a:p>
            <a:pPr lvl="1"/>
            <a:r>
              <a:rPr lang="es-CO" sz="4000" b="1" dirty="0" smtClean="0"/>
              <a:t>R/ </a:t>
            </a:r>
            <a:r>
              <a:rPr lang="es-CO" sz="4000" b="1" dirty="0" smtClean="0">
                <a:solidFill>
                  <a:srgbClr val="00B050"/>
                </a:solidFill>
              </a:rPr>
              <a:t>Verdadero</a:t>
            </a:r>
            <a:r>
              <a:rPr lang="es-CO" sz="4000" dirty="0" smtClean="0"/>
              <a:t>: Mediante el encapsulamiento se protegen los atributos del objeto y no se permite su manipulación desde el exterior.</a:t>
            </a:r>
          </a:p>
          <a:p>
            <a:pPr lvl="1"/>
            <a:endParaRPr lang="es-CO" sz="4000" dirty="0" smtClean="0"/>
          </a:p>
          <a:p>
            <a:pPr lvl="1"/>
            <a:endParaRPr lang="es-CO" dirty="0" smtClean="0"/>
          </a:p>
          <a:p>
            <a:pPr lvl="0"/>
            <a:r>
              <a:rPr lang="es-CO" sz="4900" dirty="0" smtClean="0"/>
              <a:t>La Herencia es la particularidad que tienen los objetos para pasar los campos privados como públicos a las clases hijas.</a:t>
            </a:r>
          </a:p>
          <a:p>
            <a:pPr lvl="1"/>
            <a:r>
              <a:rPr lang="es-CO" sz="4000" b="1" dirty="0" smtClean="0"/>
              <a:t>R/ </a:t>
            </a:r>
            <a:r>
              <a:rPr lang="es-CO" sz="4000" b="1" dirty="0" smtClean="0">
                <a:solidFill>
                  <a:srgbClr val="FF0000"/>
                </a:solidFill>
              </a:rPr>
              <a:t>Falso</a:t>
            </a:r>
            <a:r>
              <a:rPr lang="es-CO" sz="4000" dirty="0" smtClean="0"/>
              <a:t>: La Herencia define la relación entre dos clases u objetos, pero no pasan los campos internos de la clase padre a la clase hija, sino que los hereda y los puede utilizar.</a:t>
            </a:r>
          </a:p>
          <a:p>
            <a:pPr lvl="1"/>
            <a:endParaRPr lang="es-CO" sz="4000" dirty="0" smtClean="0"/>
          </a:p>
          <a:p>
            <a:pPr lvl="1"/>
            <a:endParaRPr lang="es-CO" dirty="0" smtClean="0"/>
          </a:p>
          <a:p>
            <a:pPr lvl="0"/>
            <a:r>
              <a:rPr lang="es-CO" sz="4900" dirty="0" smtClean="0"/>
              <a:t>El polimorfismo se da siempre dentro de una sola clase, mientras que la sobre carga se da entre clases distintas.</a:t>
            </a:r>
          </a:p>
          <a:p>
            <a:pPr lvl="1"/>
            <a:r>
              <a:rPr lang="es-CO" sz="4000" b="1" dirty="0" smtClean="0"/>
              <a:t>R/ </a:t>
            </a:r>
            <a:r>
              <a:rPr lang="es-CO" sz="4000" b="1" dirty="0" smtClean="0">
                <a:solidFill>
                  <a:srgbClr val="FF0000"/>
                </a:solidFill>
              </a:rPr>
              <a:t>Falso</a:t>
            </a:r>
            <a:r>
              <a:rPr lang="es-CO" sz="4000" dirty="0" smtClean="0"/>
              <a:t>: La sobrecarga se da solamente dentro de la misma clase y el polimorfismo se da entre varias clases distintas, pero con el mismo nombre del método.</a:t>
            </a:r>
          </a:p>
          <a:p>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Historia</a:t>
            </a:r>
            <a:endParaRPr lang="es-CO" dirty="0"/>
          </a:p>
        </p:txBody>
      </p:sp>
      <p:sp>
        <p:nvSpPr>
          <p:cNvPr id="3" name="Content Placeholder 2"/>
          <p:cNvSpPr>
            <a:spLocks noGrp="1"/>
          </p:cNvSpPr>
          <p:nvPr>
            <p:ph idx="1"/>
          </p:nvPr>
        </p:nvSpPr>
        <p:spPr>
          <a:xfrm>
            <a:off x="230832" y="1124744"/>
            <a:ext cx="8229600" cy="1684783"/>
          </a:xfrm>
        </p:spPr>
        <p:txBody>
          <a:bodyPr>
            <a:normAutofit fontScale="70000" lnSpcReduction="20000"/>
          </a:bodyPr>
          <a:lstStyle/>
          <a:p>
            <a:r>
              <a:rPr lang="fi-FI" dirty="0" smtClean="0"/>
              <a:t>En programación han existido varios paradigmas de estilos de codificación:</a:t>
            </a:r>
          </a:p>
          <a:p>
            <a:pPr lvl="1"/>
            <a:r>
              <a:rPr lang="fi-FI" dirty="0" smtClean="0"/>
              <a:t>Programación Lineal. (Assembler)</a:t>
            </a:r>
          </a:p>
          <a:p>
            <a:pPr lvl="1"/>
            <a:r>
              <a:rPr lang="fi-FI" dirty="0" smtClean="0"/>
              <a:t>Programación Estructurada. (Turbo C)</a:t>
            </a:r>
          </a:p>
          <a:p>
            <a:pPr lvl="1"/>
            <a:r>
              <a:rPr lang="fi-FI" dirty="0" smtClean="0"/>
              <a:t>Programación Orienda a Objetos. (Borland C++)</a:t>
            </a:r>
          </a:p>
          <a:p>
            <a:endParaRPr lang="es-CO" dirty="0"/>
          </a:p>
        </p:txBody>
      </p:sp>
      <p:pic>
        <p:nvPicPr>
          <p:cNvPr id="4" name="Picture 3" descr="ExampleProgram1.gif"/>
          <p:cNvPicPr>
            <a:picLocks noChangeAspect="1"/>
          </p:cNvPicPr>
          <p:nvPr/>
        </p:nvPicPr>
        <p:blipFill>
          <a:blip r:embed="rId2" cstate="print"/>
          <a:stretch>
            <a:fillRect/>
          </a:stretch>
        </p:blipFill>
        <p:spPr>
          <a:xfrm>
            <a:off x="251520" y="2876418"/>
            <a:ext cx="5108444" cy="3981581"/>
          </a:xfrm>
          <a:prstGeom prst="rect">
            <a:avLst/>
          </a:prstGeom>
        </p:spPr>
      </p:pic>
      <p:pic>
        <p:nvPicPr>
          <p:cNvPr id="5" name="Picture 4" descr="TurboC.png"/>
          <p:cNvPicPr>
            <a:picLocks noChangeAspect="1"/>
          </p:cNvPicPr>
          <p:nvPr/>
        </p:nvPicPr>
        <p:blipFill>
          <a:blip r:embed="rId3" cstate="print"/>
          <a:stretch>
            <a:fillRect/>
          </a:stretch>
        </p:blipFill>
        <p:spPr>
          <a:xfrm>
            <a:off x="971600" y="2846909"/>
            <a:ext cx="6179986" cy="4011091"/>
          </a:xfrm>
          <a:prstGeom prst="rect">
            <a:avLst/>
          </a:prstGeom>
        </p:spPr>
      </p:pic>
      <p:pic>
        <p:nvPicPr>
          <p:cNvPr id="6" name="Picture 5" descr="BorlandC++.jpg"/>
          <p:cNvPicPr>
            <a:picLocks noChangeAspect="1"/>
          </p:cNvPicPr>
          <p:nvPr/>
        </p:nvPicPr>
        <p:blipFill>
          <a:blip r:embed="rId4" cstate="print"/>
          <a:stretch>
            <a:fillRect/>
          </a:stretch>
        </p:blipFill>
        <p:spPr>
          <a:xfrm>
            <a:off x="1691680" y="2849524"/>
            <a:ext cx="7463542" cy="4008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sz="4400" dirty="0" smtClean="0"/>
              <a:t>Qué es Programación Orientada a Objetos?</a:t>
            </a:r>
            <a:endParaRPr lang="es-CO" sz="4400" dirty="0"/>
          </a:p>
        </p:txBody>
      </p:sp>
      <p:sp>
        <p:nvSpPr>
          <p:cNvPr id="3" name="Content Placeholder 2"/>
          <p:cNvSpPr>
            <a:spLocks noGrp="1"/>
          </p:cNvSpPr>
          <p:nvPr>
            <p:ph idx="1"/>
          </p:nvPr>
        </p:nvSpPr>
        <p:spPr>
          <a:xfrm>
            <a:off x="230832" y="1268760"/>
            <a:ext cx="8229600" cy="4525963"/>
          </a:xfrm>
        </p:spPr>
        <p:txBody>
          <a:bodyPr>
            <a:normAutofit/>
          </a:bodyPr>
          <a:lstStyle/>
          <a:p>
            <a:r>
              <a:rPr lang="es-CO" sz="2800" dirty="0" smtClean="0"/>
              <a:t>La programación orientada a objetos (</a:t>
            </a:r>
            <a:r>
              <a:rPr lang="es-CO" sz="2800" dirty="0" smtClean="0">
                <a:solidFill>
                  <a:srgbClr val="FF0000"/>
                </a:solidFill>
              </a:rPr>
              <a:t>OOP</a:t>
            </a:r>
            <a:r>
              <a:rPr lang="es-CO" sz="2800" dirty="0" smtClean="0"/>
              <a:t>), es un </a:t>
            </a:r>
            <a:r>
              <a:rPr lang="es-CO" sz="2800" dirty="0" smtClean="0">
                <a:solidFill>
                  <a:srgbClr val="00B050"/>
                </a:solidFill>
              </a:rPr>
              <a:t>conjunto de características </a:t>
            </a:r>
            <a:r>
              <a:rPr lang="es-CO" sz="2800" dirty="0" smtClean="0"/>
              <a:t>o también una </a:t>
            </a:r>
            <a:r>
              <a:rPr lang="es-CO" sz="2800" dirty="0" smtClean="0">
                <a:solidFill>
                  <a:srgbClr val="7030A0"/>
                </a:solidFill>
              </a:rPr>
              <a:t>filosofía de programación</a:t>
            </a:r>
            <a:r>
              <a:rPr lang="es-CO" sz="2800" dirty="0" smtClean="0"/>
              <a:t> que busca minimizar el proceso de creación de aplicaciones complejas por medio de </a:t>
            </a:r>
            <a:r>
              <a:rPr lang="es-CO" sz="2800" dirty="0" smtClean="0">
                <a:solidFill>
                  <a:srgbClr val="0070C0"/>
                </a:solidFill>
              </a:rPr>
              <a:t>relación</a:t>
            </a:r>
            <a:r>
              <a:rPr lang="es-CO" sz="2800" dirty="0" smtClean="0"/>
              <a:t> de cosas en </a:t>
            </a:r>
            <a:r>
              <a:rPr lang="es-CO" sz="2800" dirty="0" smtClean="0">
                <a:solidFill>
                  <a:srgbClr val="0070C0"/>
                </a:solidFill>
              </a:rPr>
              <a:t>código</a:t>
            </a:r>
            <a:r>
              <a:rPr lang="es-CO" sz="2800" dirty="0" smtClean="0"/>
              <a:t> que tienen un sentido en el </a:t>
            </a:r>
            <a:r>
              <a:rPr lang="es-CO" sz="2800" dirty="0" smtClean="0">
                <a:solidFill>
                  <a:srgbClr val="0070C0"/>
                </a:solidFill>
              </a:rPr>
              <a:t>mundo real</a:t>
            </a:r>
            <a:r>
              <a:rPr lang="es-CO" sz="2800" dirty="0" smtClean="0"/>
              <a:t>.</a:t>
            </a:r>
          </a:p>
          <a:p>
            <a:endParaRPr lang="es-CO" sz="2800" dirty="0"/>
          </a:p>
        </p:txBody>
      </p:sp>
      <p:pic>
        <p:nvPicPr>
          <p:cNvPr id="4" name="Picture 3" descr="833building_blocks.jpg"/>
          <p:cNvPicPr>
            <a:picLocks noChangeAspect="1"/>
          </p:cNvPicPr>
          <p:nvPr/>
        </p:nvPicPr>
        <p:blipFill>
          <a:blip r:embed="rId3" cstate="print">
            <a:clrChange>
              <a:clrFrom>
                <a:srgbClr val="F7F7F7"/>
              </a:clrFrom>
              <a:clrTo>
                <a:srgbClr val="F7F7F7">
                  <a:alpha val="0"/>
                </a:srgbClr>
              </a:clrTo>
            </a:clrChange>
          </a:blip>
          <a:stretch>
            <a:fillRect/>
          </a:stretch>
        </p:blipFill>
        <p:spPr>
          <a:xfrm>
            <a:off x="4217893" y="3410443"/>
            <a:ext cx="4544192" cy="305759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Lenguaje de Programación C#</a:t>
            </a:r>
            <a:endParaRPr lang="es-CO" dirty="0"/>
          </a:p>
        </p:txBody>
      </p:sp>
      <p:sp>
        <p:nvSpPr>
          <p:cNvPr id="3" name="Content Placeholder 2"/>
          <p:cNvSpPr>
            <a:spLocks noGrp="1"/>
          </p:cNvSpPr>
          <p:nvPr>
            <p:ph idx="1"/>
          </p:nvPr>
        </p:nvSpPr>
        <p:spPr>
          <a:xfrm>
            <a:off x="230832" y="1268760"/>
            <a:ext cx="8661648" cy="1152128"/>
          </a:xfrm>
        </p:spPr>
        <p:txBody>
          <a:bodyPr>
            <a:normAutofit fontScale="85000" lnSpcReduction="20000"/>
          </a:bodyPr>
          <a:lstStyle/>
          <a:p>
            <a:r>
              <a:rPr lang="es-CO" dirty="0" smtClean="0"/>
              <a:t>El lenguaje de programación </a:t>
            </a:r>
            <a:r>
              <a:rPr lang="es-CO" dirty="0" smtClean="0">
                <a:solidFill>
                  <a:schemeClr val="tx2">
                    <a:lumMod val="75000"/>
                  </a:schemeClr>
                </a:solidFill>
                <a:effectLst>
                  <a:outerShdw blurRad="38100" dist="38100" dir="2700000" algn="tl">
                    <a:srgbClr val="000000">
                      <a:alpha val="43137"/>
                    </a:srgbClr>
                  </a:outerShdw>
                </a:effectLst>
              </a:rPr>
              <a:t>C# </a:t>
            </a:r>
            <a:r>
              <a:rPr lang="es-CO" dirty="0" smtClean="0"/>
              <a:t>fue desarrollado por </a:t>
            </a:r>
            <a:r>
              <a:rPr lang="es-CO" dirty="0" smtClean="0">
                <a:solidFill>
                  <a:srgbClr val="0070C0"/>
                </a:solidFill>
              </a:rPr>
              <a:t>Microsoft</a:t>
            </a:r>
            <a:r>
              <a:rPr lang="es-CO" dirty="0" smtClean="0"/>
              <a:t> específicamente para la plataforma </a:t>
            </a:r>
            <a:r>
              <a:rPr lang="es-CO" dirty="0" err="1" smtClean="0">
                <a:solidFill>
                  <a:srgbClr val="00B050"/>
                </a:solidFill>
              </a:rPr>
              <a:t>.Net</a:t>
            </a:r>
            <a:r>
              <a:rPr lang="es-CO" dirty="0" smtClean="0"/>
              <a:t> y tiene sus raíces en </a:t>
            </a:r>
            <a:r>
              <a:rPr lang="es-CO" dirty="0" smtClean="0">
                <a:solidFill>
                  <a:srgbClr val="7030A0"/>
                </a:solidFill>
              </a:rPr>
              <a:t>Java</a:t>
            </a:r>
            <a:r>
              <a:rPr lang="es-CO" dirty="0" smtClean="0"/>
              <a:t>, </a:t>
            </a:r>
            <a:r>
              <a:rPr lang="es-CO" dirty="0" smtClean="0">
                <a:solidFill>
                  <a:srgbClr val="FF0000"/>
                </a:solidFill>
              </a:rPr>
              <a:t>C</a:t>
            </a:r>
            <a:r>
              <a:rPr lang="es-CO" dirty="0" smtClean="0"/>
              <a:t> y </a:t>
            </a:r>
            <a:r>
              <a:rPr lang="es-CO" dirty="0" smtClean="0">
                <a:solidFill>
                  <a:srgbClr val="FFC000"/>
                </a:solidFill>
              </a:rPr>
              <a:t>C++</a:t>
            </a:r>
            <a:r>
              <a:rPr lang="es-CO" dirty="0" smtClean="0"/>
              <a:t>.</a:t>
            </a:r>
          </a:p>
        </p:txBody>
      </p:sp>
      <p:pic>
        <p:nvPicPr>
          <p:cNvPr id="4" name="Picture 3" descr="SharpDevelop-20091116-234319.png"/>
          <p:cNvPicPr>
            <a:picLocks noChangeAspect="1"/>
          </p:cNvPicPr>
          <p:nvPr/>
        </p:nvPicPr>
        <p:blipFill>
          <a:blip r:embed="rId3" cstate="print"/>
          <a:stretch>
            <a:fillRect/>
          </a:stretch>
        </p:blipFill>
        <p:spPr>
          <a:xfrm>
            <a:off x="647624" y="2380129"/>
            <a:ext cx="5777982" cy="4477871"/>
          </a:xfrm>
          <a:prstGeom prst="rect">
            <a:avLst/>
          </a:prstGeom>
        </p:spPr>
      </p:pic>
      <p:pic>
        <p:nvPicPr>
          <p:cNvPr id="5" name="Picture 4" descr="view.aspx.jpg"/>
          <p:cNvPicPr>
            <a:picLocks noChangeAspect="1"/>
          </p:cNvPicPr>
          <p:nvPr/>
        </p:nvPicPr>
        <p:blipFill>
          <a:blip r:embed="rId4" cstate="print"/>
          <a:stretch>
            <a:fillRect/>
          </a:stretch>
        </p:blipFill>
        <p:spPr>
          <a:xfrm>
            <a:off x="2555776" y="2380129"/>
            <a:ext cx="6213872" cy="44778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302840" y="1196752"/>
            <a:ext cx="8229600" cy="4525963"/>
          </a:xfrm>
        </p:spPr>
        <p:txBody>
          <a:bodyPr>
            <a:normAutofit fontScale="55000" lnSpcReduction="20000"/>
          </a:bodyPr>
          <a:lstStyle/>
          <a:p>
            <a:pPr lvl="0">
              <a:buNone/>
            </a:pPr>
            <a:r>
              <a:rPr lang="es-CO" b="1" dirty="0" smtClean="0"/>
              <a:t>Verdadero o Falso?</a:t>
            </a:r>
          </a:p>
          <a:p>
            <a:pPr lvl="0"/>
            <a:r>
              <a:rPr lang="es-CO" dirty="0" smtClean="0"/>
              <a:t>La OOP es un sistema de comunicación con los programas basados en ratones, ventanas, iconos, etc. </a:t>
            </a:r>
          </a:p>
          <a:p>
            <a:pPr lvl="1"/>
            <a:r>
              <a:rPr lang="es-CO" b="1" dirty="0" smtClean="0"/>
              <a:t>R/ </a:t>
            </a:r>
            <a:r>
              <a:rPr lang="es-CO" b="1" dirty="0" smtClean="0">
                <a:solidFill>
                  <a:srgbClr val="FF0000"/>
                </a:solidFill>
              </a:rPr>
              <a:t>Falso</a:t>
            </a:r>
            <a:r>
              <a:rPr lang="es-CO" b="1" dirty="0" smtClean="0"/>
              <a:t>:</a:t>
            </a:r>
            <a:r>
              <a:rPr lang="es-CO" dirty="0" smtClean="0"/>
              <a:t> Los lenguajes de OOP suelen presentar estas características y puesto que habitualmente estos entornos suelen desarrollarse con técnicas de OOP, algunas personas tiende a identificar OOP y entornos de este tipo.</a:t>
            </a:r>
          </a:p>
          <a:p>
            <a:pPr lvl="1"/>
            <a:endParaRPr lang="es-CO" dirty="0" smtClean="0"/>
          </a:p>
          <a:p>
            <a:pPr lvl="0"/>
            <a:r>
              <a:rPr lang="es-CO" dirty="0" smtClean="0"/>
              <a:t>Con OOP podemos incorporar objetos que otros programadores han construido en nuestros programas.</a:t>
            </a:r>
          </a:p>
          <a:p>
            <a:pPr lvl="1"/>
            <a:r>
              <a:rPr lang="es-CO" b="1" dirty="0" smtClean="0"/>
              <a:t>R/ </a:t>
            </a:r>
            <a:r>
              <a:rPr lang="es-CO" b="1" dirty="0" smtClean="0">
                <a:solidFill>
                  <a:srgbClr val="00B050"/>
                </a:solidFill>
              </a:rPr>
              <a:t>Verdadero</a:t>
            </a:r>
            <a:r>
              <a:rPr lang="es-CO" b="1" dirty="0" smtClean="0"/>
              <a:t>: </a:t>
            </a:r>
            <a:r>
              <a:rPr lang="es-CO" dirty="0" smtClean="0"/>
              <a:t>De igual modo como vamos a una ferretería y compramos piezas de madera para ensamblarlas y montar una estantería o una mesa.</a:t>
            </a:r>
          </a:p>
          <a:p>
            <a:pPr lvl="1"/>
            <a:endParaRPr lang="es-CO" dirty="0" smtClean="0"/>
          </a:p>
          <a:p>
            <a:pPr lvl="0"/>
            <a:r>
              <a:rPr lang="es-CO" dirty="0" smtClean="0"/>
              <a:t>C# es un lenguaje de programación diseñado para crear una amplia gama de aplicaciones que se ejecutan en .NET Framework. C# es simple, eficaz, con seguridad de tipos y orientado a objetos con sus diversas innovaciones.</a:t>
            </a:r>
          </a:p>
          <a:p>
            <a:pPr lvl="1"/>
            <a:r>
              <a:rPr lang="es-CO" b="1" dirty="0" smtClean="0"/>
              <a:t>R/ </a:t>
            </a:r>
            <a:r>
              <a:rPr lang="es-CO" b="1" dirty="0" smtClean="0">
                <a:solidFill>
                  <a:srgbClr val="00B050"/>
                </a:solidFill>
              </a:rPr>
              <a:t>Verdadero</a:t>
            </a:r>
            <a:r>
              <a:rPr lang="es-CO" b="1" dirty="0" smtClean="0"/>
              <a:t>:</a:t>
            </a:r>
            <a:r>
              <a:rPr lang="es-CO" dirty="0" smtClean="0"/>
              <a:t> C# permite desarrollar aplicaciones rápidamente y mantiene la expresividad y elegancia de los lenguajes de tipo C.</a:t>
            </a:r>
          </a:p>
          <a:p>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Definiciones Principales.</a:t>
            </a:r>
            <a:endParaRPr lang="es-CO" dirty="0"/>
          </a:p>
        </p:txBody>
      </p:sp>
      <p:sp>
        <p:nvSpPr>
          <p:cNvPr id="3" name="Content Placeholder 2"/>
          <p:cNvSpPr>
            <a:spLocks noGrp="1"/>
          </p:cNvSpPr>
          <p:nvPr>
            <p:ph idx="1"/>
          </p:nvPr>
        </p:nvSpPr>
        <p:spPr/>
        <p:txBody>
          <a:bodyPr>
            <a:normAutofit fontScale="92500" lnSpcReduction="20000"/>
          </a:bodyPr>
          <a:lstStyle/>
          <a:p>
            <a:r>
              <a:rPr lang="es-CO" dirty="0" smtClean="0"/>
              <a:t>Clases</a:t>
            </a:r>
          </a:p>
          <a:p>
            <a:r>
              <a:rPr lang="es-CO" dirty="0" smtClean="0"/>
              <a:t>Objetos</a:t>
            </a:r>
          </a:p>
          <a:p>
            <a:pPr lvl="1"/>
            <a:r>
              <a:rPr lang="es-CO" dirty="0" smtClean="0"/>
              <a:t>Campos o Atributos</a:t>
            </a:r>
          </a:p>
          <a:p>
            <a:pPr lvl="1"/>
            <a:r>
              <a:rPr lang="es-CO" dirty="0" smtClean="0"/>
              <a:t>Propiedades</a:t>
            </a:r>
          </a:p>
          <a:p>
            <a:pPr lvl="1"/>
            <a:r>
              <a:rPr lang="es-CO" dirty="0" smtClean="0"/>
              <a:t>Métodos</a:t>
            </a:r>
          </a:p>
          <a:p>
            <a:pPr lvl="1"/>
            <a:r>
              <a:rPr lang="es-CO" dirty="0" smtClean="0"/>
              <a:t>Constructor</a:t>
            </a:r>
          </a:p>
          <a:p>
            <a:r>
              <a:rPr lang="es-CO" dirty="0" smtClean="0"/>
              <a:t>Encapsulamiento</a:t>
            </a:r>
          </a:p>
          <a:p>
            <a:r>
              <a:rPr lang="es-CO" dirty="0" smtClean="0"/>
              <a:t>Herencia</a:t>
            </a:r>
          </a:p>
          <a:p>
            <a:r>
              <a:rPr lang="es-CO" dirty="0" smtClean="0"/>
              <a:t>Polimorfismo</a:t>
            </a:r>
          </a:p>
          <a:p>
            <a:r>
              <a:rPr lang="es-CO" dirty="0" smtClean="0"/>
              <a:t>Sobrecarga</a:t>
            </a:r>
            <a:endParaRPr lang="es-CO" dirty="0"/>
          </a:p>
        </p:txBody>
      </p:sp>
      <p:pic>
        <p:nvPicPr>
          <p:cNvPr id="4" name="Picture 3" descr="143184-main_Full.jpg"/>
          <p:cNvPicPr>
            <a:picLocks noChangeAspect="1"/>
          </p:cNvPicPr>
          <p:nvPr/>
        </p:nvPicPr>
        <p:blipFill>
          <a:blip r:embed="rId2" cstate="print">
            <a:clrChange>
              <a:clrFrom>
                <a:srgbClr val="FFFFFF"/>
              </a:clrFrom>
              <a:clrTo>
                <a:srgbClr val="FFFFFF">
                  <a:alpha val="0"/>
                </a:srgbClr>
              </a:clrTo>
            </a:clrChange>
          </a:blip>
          <a:stretch>
            <a:fillRect/>
          </a:stretch>
        </p:blipFill>
        <p:spPr>
          <a:xfrm>
            <a:off x="4286250" y="2838450"/>
            <a:ext cx="4857750" cy="40195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Clases</a:t>
            </a:r>
            <a:endParaRPr lang="es-CO" dirty="0"/>
          </a:p>
        </p:txBody>
      </p:sp>
      <p:sp>
        <p:nvSpPr>
          <p:cNvPr id="3" name="Content Placeholder 2"/>
          <p:cNvSpPr>
            <a:spLocks noGrp="1"/>
          </p:cNvSpPr>
          <p:nvPr>
            <p:ph idx="1"/>
          </p:nvPr>
        </p:nvSpPr>
        <p:spPr/>
        <p:txBody>
          <a:bodyPr/>
          <a:lstStyle/>
          <a:p>
            <a:r>
              <a:rPr lang="es-CO" dirty="0" smtClean="0"/>
              <a:t>Es simplemente una </a:t>
            </a:r>
            <a:r>
              <a:rPr lang="es-CO" dirty="0" smtClean="0">
                <a:solidFill>
                  <a:srgbClr val="FF0000"/>
                </a:solidFill>
              </a:rPr>
              <a:t>abstracción</a:t>
            </a:r>
            <a:r>
              <a:rPr lang="es-CO" dirty="0" smtClean="0"/>
              <a:t> de nuestra </a:t>
            </a:r>
            <a:r>
              <a:rPr lang="es-CO" dirty="0" smtClean="0">
                <a:solidFill>
                  <a:srgbClr val="00B050"/>
                </a:solidFill>
              </a:rPr>
              <a:t>experiencia sensible</a:t>
            </a:r>
            <a:r>
              <a:rPr lang="es-CO" dirty="0" smtClean="0"/>
              <a:t>, con la que identificamos y categorizamos a los objetos definiendo sus </a:t>
            </a:r>
            <a:r>
              <a:rPr lang="es-CO" dirty="0" smtClean="0">
                <a:solidFill>
                  <a:srgbClr val="FFC000"/>
                </a:solidFill>
              </a:rPr>
              <a:t>características</a:t>
            </a:r>
            <a:r>
              <a:rPr lang="es-CO" dirty="0" smtClean="0"/>
              <a:t> y su </a:t>
            </a:r>
            <a:r>
              <a:rPr lang="es-CO" dirty="0" smtClean="0">
                <a:solidFill>
                  <a:srgbClr val="7030A0"/>
                </a:solidFill>
              </a:rPr>
              <a:t>comportamiento</a:t>
            </a:r>
            <a:r>
              <a:rPr lang="es-CO" dirty="0" smtClean="0"/>
              <a:t>.</a:t>
            </a:r>
          </a:p>
          <a:p>
            <a:endParaRPr lang="es-CO" dirty="0"/>
          </a:p>
        </p:txBody>
      </p:sp>
      <p:pic>
        <p:nvPicPr>
          <p:cNvPr id="4" name="Picture 3" descr="iStock_000002073118Small.jpg"/>
          <p:cNvPicPr>
            <a:picLocks noChangeAspect="1"/>
          </p:cNvPicPr>
          <p:nvPr/>
        </p:nvPicPr>
        <p:blipFill>
          <a:blip r:embed="rId2" cstate="print">
            <a:clrChange>
              <a:clrFrom>
                <a:srgbClr val="FFFFFF"/>
              </a:clrFrom>
              <a:clrTo>
                <a:srgbClr val="FFFFFF">
                  <a:alpha val="0"/>
                </a:srgbClr>
              </a:clrTo>
            </a:clrChange>
          </a:blip>
          <a:stretch>
            <a:fillRect/>
          </a:stretch>
        </p:blipFill>
        <p:spPr>
          <a:xfrm>
            <a:off x="5508104" y="3061224"/>
            <a:ext cx="3635896" cy="37967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0-P&amp;P-Introducció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00-P&amp;P-Introducción</Template>
  <TotalTime>461</TotalTime>
  <Words>1870</Words>
  <Application>Microsoft Office PowerPoint</Application>
  <PresentationFormat>On-screen Show (4:3)</PresentationFormat>
  <Paragraphs>221</Paragraphs>
  <Slides>34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Berlin Sans FB Demi</vt:lpstr>
      <vt:lpstr>Calibri</vt:lpstr>
      <vt:lpstr>Wingdings</vt:lpstr>
      <vt:lpstr>00-P&amp;P-Introducción</vt:lpstr>
      <vt:lpstr>Programación en .Net</vt:lpstr>
      <vt:lpstr>Temas</vt:lpstr>
      <vt:lpstr>Breve Historia</vt:lpstr>
      <vt:lpstr>Breve Historia</vt:lpstr>
      <vt:lpstr>Qué es Programación Orientada a Objetos?</vt:lpstr>
      <vt:lpstr>Lenguaje de Programación C#</vt:lpstr>
      <vt:lpstr>Retroalimentación</vt:lpstr>
      <vt:lpstr>Definiciones Principales.</vt:lpstr>
      <vt:lpstr>Clases</vt:lpstr>
      <vt:lpstr>Clases</vt:lpstr>
      <vt:lpstr>Clases</vt:lpstr>
      <vt:lpstr>Clases</vt:lpstr>
      <vt:lpstr>Clases</vt:lpstr>
      <vt:lpstr>Clases</vt:lpstr>
      <vt:lpstr>Objetos</vt:lpstr>
      <vt:lpstr>Objetos</vt:lpstr>
      <vt:lpstr>Objetos</vt:lpstr>
      <vt:lpstr>Objetos</vt:lpstr>
      <vt:lpstr>Objetos</vt:lpstr>
      <vt:lpstr>Ejercicio</vt:lpstr>
      <vt:lpstr>Encapsulamiento</vt:lpstr>
      <vt:lpstr>Ejercicio</vt:lpstr>
      <vt:lpstr>Herencia</vt:lpstr>
      <vt:lpstr>Ejercicio</vt:lpstr>
      <vt:lpstr>Polimorfismo</vt:lpstr>
      <vt:lpstr>Ejercicio</vt:lpstr>
      <vt:lpstr>Sobrecarga</vt:lpstr>
      <vt:lpstr>Ejercicio</vt:lpstr>
      <vt:lpstr>Sobrecarga vs Polimorfismo</vt:lpstr>
      <vt:lpstr>Retroalimentación</vt:lpstr>
      <vt:lpstr>Retroalimentación</vt:lpstr>
      <vt:lpstr>Retroalimentación</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Cesar Robles Uribe</cp:lastModifiedBy>
  <cp:revision>72</cp:revision>
  <dcterms:created xsi:type="dcterms:W3CDTF">2011-09-09T04:22:19Z</dcterms:created>
  <dcterms:modified xsi:type="dcterms:W3CDTF">2018-03-14T03:47:20Z</dcterms:modified>
</cp:coreProperties>
</file>