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309" r:id="rId3"/>
    <p:sldId id="310" r:id="rId4"/>
    <p:sldId id="311" r:id="rId5"/>
    <p:sldId id="312" r:id="rId6"/>
    <p:sldId id="313" r:id="rId7"/>
    <p:sldId id="314" r:id="rId8"/>
    <p:sldId id="276" r:id="rId9"/>
    <p:sldId id="277" r:id="rId1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06023C-2764-43F7-8DEE-9918C0E0DCC4}">
          <p14:sldIdLst>
            <p14:sldId id="256"/>
            <p14:sldId id="309"/>
            <p14:sldId id="310"/>
          </p14:sldIdLst>
        </p14:section>
        <p14:section name="Untitled Section" id="{6DC64BEE-D340-465C-93F3-A2C8C82584D8}">
          <p14:sldIdLst>
            <p14:sldId id="311"/>
            <p14:sldId id="312"/>
            <p14:sldId id="313"/>
            <p14:sldId id="314"/>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8" autoAdjust="0"/>
    <p:restoredTop sz="71025" autoAdjust="0"/>
  </p:normalViewPr>
  <p:slideViewPr>
    <p:cSldViewPr>
      <p:cViewPr varScale="1">
        <p:scale>
          <a:sx n="81" d="100"/>
          <a:sy n="81" d="100"/>
        </p:scale>
        <p:origin x="1956" y="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25/03/2022</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56793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5</a:t>
            </a:fld>
            <a:endParaRPr lang="es-CO" dirty="0"/>
          </a:p>
        </p:txBody>
      </p:sp>
    </p:spTree>
    <p:extLst>
      <p:ext uri="{BB962C8B-B14F-4D97-AF65-F5344CB8AC3E}">
        <p14:creationId xmlns:p14="http://schemas.microsoft.com/office/powerpoint/2010/main" val="61287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i="0" kern="1200" dirty="0" smtClean="0">
                <a:solidFill>
                  <a:schemeClr val="tx1"/>
                </a:solidFill>
                <a:effectLst/>
                <a:latin typeface="+mn-lt"/>
                <a:ea typeface="+mn-ea"/>
                <a:cs typeface="+mn-cs"/>
              </a:rPr>
              <a:t>https://azure.microsoft.com/en-us/overview/what-is-cloud-computing/#benefits</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Costos</a:t>
            </a:r>
            <a:endParaRPr lang="en-US" sz="1200" b="1"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 computación en la nube elimina el gasto de capital de comprar hardware y software y configurar y ejecutar centros de datos en el sitio: los bastidores de servidores, la electricidad las 24 horas para energía y refrigeración, y los expertos en TI para administrar la infraestructura. Se suma rápido.</a:t>
            </a:r>
          </a:p>
          <a:p>
            <a:endParaRPr lang="es-CO"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Velocidad</a:t>
            </a:r>
            <a:endParaRPr lang="en-US" sz="1200" b="1"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 mayoría de los servicios de computación en la nube se brindan en autoservicio y bajo demanda, por lo que incluso grandes cantidades de recursos informáticos se pueden aprovisionar en minutos, generalmente con solo unos pocos clics del mouse, brindando a las empresas mucha flexibilidad y eliminando la presión de la planificación de la capacidad.</a:t>
            </a:r>
          </a:p>
          <a:p>
            <a:endParaRPr lang="es-CO"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Escalamiento</a:t>
            </a:r>
            <a:endParaRPr lang="en-US" sz="1200" b="1"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Los beneficios de los servicios de computación en la nube incluyen la capacidad de escalar de manera elástica. En el lenguaje de la nube, eso significa entregar la cantidad correcta de recursos de TI, por ejemplo, más o menos poder de cómputo, almacenamiento, ancho de banda, justo cuando se necesitan y desde la ubicación geográfica correcta.</a:t>
            </a:r>
          </a:p>
          <a:p>
            <a:endParaRPr lang="es-CO"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Productividad</a:t>
            </a:r>
            <a:endParaRPr lang="en-US" sz="1200" b="1"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Los centros de datos en el sitio generalmente requieren una gran cantidad de "estantería y apilamiento": configuración de hardware, parches de software y otras tareas de administración de TI que consumen mucho tiempo. La computación en la nube elimina la necesidad de muchas de estas tareas, por lo que los equipos de TI pueden dedicar tiempo a lograr objetivos comerciales más importantes.</a:t>
            </a:r>
          </a:p>
          <a:p>
            <a:endParaRPr lang="es-CO"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Rendimiento</a:t>
            </a:r>
            <a:endParaRPr lang="en-US" sz="1200" b="1"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Los mayores servicios de computación en la nube se ejecutan en una red mundial de centros de datos seguros, que se actualizan regularmente a la última generación de hardware informático rápido y eficiente. Esto ofrece varios beneficios sobre un solo centro de datos corporativo, incluida una latencia de red reducida para aplicaciones y mayores economías de escala.</a:t>
            </a:r>
          </a:p>
          <a:p>
            <a:endParaRPr lang="es-CO"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Confiabilidad</a:t>
            </a:r>
            <a:endParaRPr lang="en-US" sz="1200" b="1"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La computación en la nube hace que la copia de seguridad de datos, la recuperación ante desastres y la continuidad del negocio sean más fáciles y menos costosas porque los datos se pueden duplicar en múltiples sitios redundantes en la red del proveedor de la nube.</a:t>
            </a:r>
          </a:p>
          <a:p>
            <a:endParaRPr lang="es-CO"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Seguridad</a:t>
            </a:r>
            <a:endParaRPr lang="en-US" sz="1200" b="1"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Muchos proveedores de la nube ofrecen un amplio conjunto de políticas, tecnologías y controles que fortalecen su postura de seguridad en general, lo que ayuda a proteger sus datos, aplicaciones e infraestructura de posibles amenazas.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3871406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25/03/2022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25/03/2022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25/03/2022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25/03/2022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25/03/2022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25/03/2022</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smtClean="0"/>
              <a:t>Cloud Computing</a:t>
            </a:r>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smtClean="0"/>
              <a:t>Cloud</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pic>
        <p:nvPicPr>
          <p:cNvPr id="1028" name="Picture 4" descr="business intelligence for all::::"/>
          <p:cNvPicPr>
            <a:picLocks noChangeAspect="1" noChangeArrowheads="1"/>
          </p:cNvPicPr>
          <p:nvPr/>
        </p:nvPicPr>
        <p:blipFill>
          <a:blip r:embed="rId3">
            <a:clrChange>
              <a:clrFrom>
                <a:srgbClr val="F8F9FB"/>
              </a:clrFrom>
              <a:clrTo>
                <a:srgbClr val="F8F9FB">
                  <a:alpha val="0"/>
                </a:srgbClr>
              </a:clrTo>
            </a:clrChange>
            <a:extLst>
              <a:ext uri="{28A0092B-C50C-407E-A947-70E740481C1C}">
                <a14:useLocalDpi xmlns:a14="http://schemas.microsoft.com/office/drawing/2010/main" val="0"/>
              </a:ext>
            </a:extLst>
          </a:blip>
          <a:srcRect/>
          <a:stretch>
            <a:fillRect/>
          </a:stretch>
        </p:blipFill>
        <p:spPr bwMode="auto">
          <a:xfrm>
            <a:off x="4571320" y="3429000"/>
            <a:ext cx="4536504" cy="3402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Cloud Computing</a:t>
            </a:r>
            <a:endParaRPr lang="es-CO" dirty="0"/>
          </a:p>
        </p:txBody>
      </p:sp>
      <p:sp>
        <p:nvSpPr>
          <p:cNvPr id="3" name="Content Placeholder 2"/>
          <p:cNvSpPr>
            <a:spLocks noGrp="1"/>
          </p:cNvSpPr>
          <p:nvPr>
            <p:ph idx="1"/>
          </p:nvPr>
        </p:nvSpPr>
        <p:spPr/>
        <p:txBody>
          <a:bodyPr/>
          <a:lstStyle/>
          <a:p>
            <a:r>
              <a:rPr lang="es-CO" dirty="0"/>
              <a:t>Cloud Computing se refiere al </a:t>
            </a:r>
            <a:r>
              <a:rPr lang="es-CO" b="1" dirty="0">
                <a:solidFill>
                  <a:schemeClr val="accent4"/>
                </a:solidFill>
              </a:rPr>
              <a:t>almacenamiento</a:t>
            </a:r>
            <a:r>
              <a:rPr lang="es-CO" dirty="0">
                <a:solidFill>
                  <a:schemeClr val="accent4"/>
                </a:solidFill>
              </a:rPr>
              <a:t> </a:t>
            </a:r>
            <a:r>
              <a:rPr lang="es-CO" dirty="0"/>
              <a:t>y </a:t>
            </a:r>
            <a:r>
              <a:rPr lang="es-CO" b="1" dirty="0">
                <a:solidFill>
                  <a:schemeClr val="accent3"/>
                </a:solidFill>
              </a:rPr>
              <a:t>acceso</a:t>
            </a:r>
            <a:r>
              <a:rPr lang="es-CO" dirty="0">
                <a:solidFill>
                  <a:schemeClr val="accent3"/>
                </a:solidFill>
              </a:rPr>
              <a:t> </a:t>
            </a:r>
            <a:r>
              <a:rPr lang="es-CO" dirty="0"/>
              <a:t>de los </a:t>
            </a:r>
            <a:r>
              <a:rPr lang="es-CO" b="1" dirty="0">
                <a:solidFill>
                  <a:schemeClr val="accent1"/>
                </a:solidFill>
              </a:rPr>
              <a:t>datos</a:t>
            </a:r>
            <a:r>
              <a:rPr lang="es-CO" dirty="0">
                <a:solidFill>
                  <a:schemeClr val="accent1"/>
                </a:solidFill>
              </a:rPr>
              <a:t> </a:t>
            </a:r>
            <a:r>
              <a:rPr lang="es-CO" dirty="0"/>
              <a:t>a través de </a:t>
            </a:r>
            <a:r>
              <a:rPr lang="es-CO" b="1" dirty="0">
                <a:solidFill>
                  <a:schemeClr val="accent5"/>
                </a:solidFill>
              </a:rPr>
              <a:t>internet</a:t>
            </a:r>
            <a:r>
              <a:rPr lang="es-CO" dirty="0"/>
              <a:t>, en lugar de </a:t>
            </a:r>
            <a:r>
              <a:rPr lang="es-CO" b="1" dirty="0">
                <a:solidFill>
                  <a:schemeClr val="accent2"/>
                </a:solidFill>
              </a:rPr>
              <a:t>almacenarlo</a:t>
            </a:r>
            <a:r>
              <a:rPr lang="es-CO" dirty="0">
                <a:solidFill>
                  <a:schemeClr val="accent2"/>
                </a:solidFill>
              </a:rPr>
              <a:t> </a:t>
            </a:r>
            <a:r>
              <a:rPr lang="es-CO" dirty="0"/>
              <a:t>en el disco duro </a:t>
            </a:r>
            <a:r>
              <a:rPr lang="es-CO" b="1" dirty="0">
                <a:solidFill>
                  <a:schemeClr val="accent6"/>
                </a:solidFill>
              </a:rPr>
              <a:t>local</a:t>
            </a:r>
          </a:p>
          <a:p>
            <a:pPr marL="0" indent="0">
              <a:buNone/>
            </a:pPr>
            <a:endParaRPr lang="es-CO" dirty="0"/>
          </a:p>
        </p:txBody>
      </p:sp>
      <p:pic>
        <p:nvPicPr>
          <p:cNvPr id="4" name="Picture 2" descr="Related imag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3928" y="2852936"/>
            <a:ext cx="4968552" cy="391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0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de Cloud</a:t>
            </a:r>
            <a:endParaRPr lang="es-CO" dirty="0"/>
          </a:p>
        </p:txBody>
      </p:sp>
      <p:sp>
        <p:nvSpPr>
          <p:cNvPr id="3" name="Content Placeholder 2"/>
          <p:cNvSpPr>
            <a:spLocks noGrp="1"/>
          </p:cNvSpPr>
          <p:nvPr>
            <p:ph idx="1"/>
          </p:nvPr>
        </p:nvSpPr>
        <p:spPr/>
        <p:txBody>
          <a:bodyPr>
            <a:noAutofit/>
          </a:bodyPr>
          <a:lstStyle/>
          <a:p>
            <a:pPr marL="571500" indent="-571500" algn="just">
              <a:buFont typeface="Arial" panose="020B0604020202020204" pitchFamily="34" charset="0"/>
              <a:buChar char="•"/>
            </a:pPr>
            <a:r>
              <a:rPr lang="es-CO" sz="2000" b="1" dirty="0">
                <a:solidFill>
                  <a:schemeClr val="accent6"/>
                </a:solidFill>
              </a:rPr>
              <a:t>Privado</a:t>
            </a:r>
            <a:r>
              <a:rPr lang="es-CO" sz="2000" dirty="0">
                <a:solidFill>
                  <a:schemeClr val="accent6"/>
                </a:solidFill>
              </a:rPr>
              <a:t> : </a:t>
            </a:r>
            <a:r>
              <a:rPr lang="es-ES" sz="2000" dirty="0"/>
              <a:t>Una nube privada es aquella en la que solamente una organización, utilizando tecnologías como la virtualización, tiene acceso a los recursos que se utilizan para implementar la nube. Es decir, una empresa dispone de un entorno </a:t>
            </a:r>
            <a:r>
              <a:rPr lang="es-ES" sz="2000" dirty="0" err="1"/>
              <a:t>cloud</a:t>
            </a:r>
            <a:r>
              <a:rPr lang="es-ES" sz="2000" dirty="0"/>
              <a:t> en exclusiva.</a:t>
            </a:r>
            <a:endParaRPr lang="es-CO" sz="2000" dirty="0"/>
          </a:p>
          <a:p>
            <a:pPr marL="571500" indent="-571500">
              <a:buFont typeface="Arial" panose="020B0604020202020204" pitchFamily="34" charset="0"/>
              <a:buChar char="•"/>
            </a:pPr>
            <a:r>
              <a:rPr lang="es-CO" sz="2000" b="1" dirty="0">
                <a:solidFill>
                  <a:schemeClr val="accent6"/>
                </a:solidFill>
              </a:rPr>
              <a:t>Publico</a:t>
            </a:r>
            <a:r>
              <a:rPr lang="es-CO" sz="2000" dirty="0">
                <a:solidFill>
                  <a:srgbClr val="FFFF00"/>
                </a:solidFill>
              </a:rPr>
              <a:t> : </a:t>
            </a:r>
            <a:r>
              <a:rPr lang="es-ES" sz="2000" dirty="0"/>
              <a:t>Se caracteriza por ofrecer recursos sobre infraestructuras compartidas entre múltiples clientes. A estos recursos el cliente accede a través de internet o mediante conexiones VPN.</a:t>
            </a:r>
            <a:endParaRPr lang="es-CO" sz="2000" dirty="0"/>
          </a:p>
          <a:p>
            <a:pPr marL="571500" indent="-571500">
              <a:buFont typeface="Arial" panose="020B0604020202020204" pitchFamily="34" charset="0"/>
              <a:buChar char="•"/>
            </a:pPr>
            <a:r>
              <a:rPr lang="es-CO" sz="2000" b="1" dirty="0">
                <a:solidFill>
                  <a:schemeClr val="accent6"/>
                </a:solidFill>
              </a:rPr>
              <a:t>Hibrido</a:t>
            </a:r>
            <a:r>
              <a:rPr lang="es-CO" sz="2000" dirty="0">
                <a:solidFill>
                  <a:srgbClr val="FFFF00"/>
                </a:solidFill>
              </a:rPr>
              <a:t> : </a:t>
            </a:r>
            <a:r>
              <a:rPr lang="es-ES" sz="2000" dirty="0"/>
              <a:t>Combina recursos del Cloud Privado con los del Cloud Público. Surgen a partir de la necesidad de los clientes que aunque cuentan con infraestructura propia buscan aprovechar las ventajas de los servicios de un proveedor externo. </a:t>
            </a:r>
          </a:p>
        </p:txBody>
      </p:sp>
      <p:pic>
        <p:nvPicPr>
          <p:cNvPr id="4" name="Picture 6" descr="Image result for tipos de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4581128"/>
            <a:ext cx="467677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27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Cloud </a:t>
            </a:r>
            <a:r>
              <a:rPr lang="es-CO" dirty="0" err="1"/>
              <a:t>Models</a:t>
            </a:r>
            <a:r>
              <a:rPr lang="es-CO" dirty="0"/>
              <a:t> </a:t>
            </a:r>
          </a:p>
        </p:txBody>
      </p:sp>
      <p:sp>
        <p:nvSpPr>
          <p:cNvPr id="3" name="Content Placeholder 2"/>
          <p:cNvSpPr>
            <a:spLocks noGrp="1"/>
          </p:cNvSpPr>
          <p:nvPr>
            <p:ph idx="1"/>
          </p:nvPr>
        </p:nvSpPr>
        <p:spPr/>
        <p:txBody>
          <a:bodyPr/>
          <a:lstStyle/>
          <a:p>
            <a:pPr marL="571500" indent="-571500" algn="just">
              <a:buFont typeface="Arial" panose="020B0604020202020204" pitchFamily="34" charset="0"/>
              <a:buChar char="•"/>
            </a:pPr>
            <a:r>
              <a:rPr lang="es-CO" b="1" dirty="0" err="1" smtClean="0">
                <a:solidFill>
                  <a:schemeClr val="accent6"/>
                </a:solidFill>
              </a:rPr>
              <a:t>SaaS</a:t>
            </a:r>
            <a:r>
              <a:rPr lang="es-CO" b="1" dirty="0" smtClean="0">
                <a:solidFill>
                  <a:schemeClr val="accent6"/>
                </a:solidFill>
              </a:rPr>
              <a:t>: </a:t>
            </a:r>
            <a:r>
              <a:rPr lang="es-ES" dirty="0" err="1" smtClean="0"/>
              <a:t>Sosftware</a:t>
            </a:r>
            <a:r>
              <a:rPr lang="es-ES" dirty="0" smtClean="0"/>
              <a:t> </a:t>
            </a:r>
            <a:r>
              <a:rPr lang="es-ES" dirty="0"/>
              <a:t>as a </a:t>
            </a:r>
            <a:r>
              <a:rPr lang="es-ES" dirty="0" err="1"/>
              <a:t>Service</a:t>
            </a:r>
            <a:r>
              <a:rPr lang="es-ES" dirty="0"/>
              <a:t>.</a:t>
            </a:r>
            <a:endParaRPr lang="es-CO" dirty="0"/>
          </a:p>
          <a:p>
            <a:pPr marL="571500" indent="-571500">
              <a:buFont typeface="Arial" panose="020B0604020202020204" pitchFamily="34" charset="0"/>
              <a:buChar char="•"/>
            </a:pPr>
            <a:r>
              <a:rPr lang="es-CO" b="1" dirty="0" err="1" smtClean="0">
                <a:solidFill>
                  <a:schemeClr val="accent3"/>
                </a:solidFill>
              </a:rPr>
              <a:t>PaaS</a:t>
            </a:r>
            <a:r>
              <a:rPr lang="es-CO" b="1" dirty="0" smtClean="0">
                <a:solidFill>
                  <a:schemeClr val="accent3"/>
                </a:solidFill>
              </a:rPr>
              <a:t>: </a:t>
            </a:r>
            <a:r>
              <a:rPr lang="es-ES" dirty="0" err="1" smtClean="0"/>
              <a:t>Platform</a:t>
            </a:r>
            <a:r>
              <a:rPr lang="es-ES" dirty="0" smtClean="0"/>
              <a:t> </a:t>
            </a:r>
            <a:r>
              <a:rPr lang="es-ES" dirty="0"/>
              <a:t>as a </a:t>
            </a:r>
            <a:r>
              <a:rPr lang="es-ES" dirty="0" err="1"/>
              <a:t>Service</a:t>
            </a:r>
            <a:endParaRPr lang="es-CO" dirty="0"/>
          </a:p>
          <a:p>
            <a:pPr marL="571500" indent="-571500">
              <a:buFont typeface="Arial" panose="020B0604020202020204" pitchFamily="34" charset="0"/>
              <a:buChar char="•"/>
            </a:pPr>
            <a:r>
              <a:rPr lang="es-CO" b="1" dirty="0" err="1" smtClean="0">
                <a:solidFill>
                  <a:schemeClr val="accent4"/>
                </a:solidFill>
              </a:rPr>
              <a:t>IaaS</a:t>
            </a:r>
            <a:r>
              <a:rPr lang="es-CO" b="1" dirty="0" smtClean="0">
                <a:solidFill>
                  <a:schemeClr val="accent4"/>
                </a:solidFill>
              </a:rPr>
              <a:t>: </a:t>
            </a:r>
            <a:r>
              <a:rPr lang="es-ES" dirty="0" err="1" smtClean="0"/>
              <a:t>Infrastructure</a:t>
            </a:r>
            <a:r>
              <a:rPr lang="es-ES" dirty="0" smtClean="0"/>
              <a:t> </a:t>
            </a:r>
            <a:r>
              <a:rPr lang="es-ES" dirty="0"/>
              <a:t>as a </a:t>
            </a:r>
            <a:r>
              <a:rPr lang="es-ES" dirty="0" err="1"/>
              <a:t>Service</a:t>
            </a:r>
            <a:endParaRPr lang="es-ES" dirty="0"/>
          </a:p>
          <a:p>
            <a:pPr marL="0" indent="0">
              <a:buNone/>
            </a:pPr>
            <a:endParaRPr lang="es-CO" dirty="0"/>
          </a:p>
        </p:txBody>
      </p:sp>
      <p:pic>
        <p:nvPicPr>
          <p:cNvPr id="4" name="Picture 2" descr="Related imag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9732" y="2848115"/>
            <a:ext cx="6665224" cy="4009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9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On Prem - IaaS – PaaS - </a:t>
            </a:r>
            <a:r>
              <a:rPr lang="fi-FI" dirty="0" smtClean="0"/>
              <a:t>SaaS</a:t>
            </a:r>
            <a:endParaRPr lang="es-CO" dirty="0"/>
          </a:p>
        </p:txBody>
      </p:sp>
      <p:sp>
        <p:nvSpPr>
          <p:cNvPr id="4" name="Rectangle 3"/>
          <p:cNvSpPr/>
          <p:nvPr/>
        </p:nvSpPr>
        <p:spPr bwMode="auto">
          <a:xfrm>
            <a:off x="107504" y="1052736"/>
            <a:ext cx="6702067" cy="5594508"/>
          </a:xfrm>
          <a:prstGeom prst="rect">
            <a:avLst/>
          </a:prstGeom>
          <a:solidFill>
            <a:schemeClr val="tx2"/>
          </a:solid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marL="0" marR="0" lvl="0" indent="0" algn="ctr" defTabSz="76116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Segoe UI"/>
              <a:ea typeface="+mn-ea"/>
              <a:cs typeface="+mn-cs"/>
            </a:endParaRPr>
          </a:p>
        </p:txBody>
      </p:sp>
      <p:sp>
        <p:nvSpPr>
          <p:cNvPr id="5" name="Rectangle 4"/>
          <p:cNvSpPr/>
          <p:nvPr/>
        </p:nvSpPr>
        <p:spPr>
          <a:xfrm>
            <a:off x="481169" y="1527056"/>
            <a:ext cx="2132824"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ctr"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On Premises </a:t>
            </a:r>
          </a:p>
          <a:p>
            <a:pPr marL="0" lvl="1" algn="ctr" defTabSz="1218098" fontAlgn="base">
              <a:spcAft>
                <a:spcPct val="0"/>
              </a:spcAft>
              <a:defRPr/>
            </a:pPr>
            <a:r>
              <a:rPr kumimoji="0" lang="en-US" sz="1600" b="1" i="0" u="none" strike="noStrike" kern="1200" cap="none" spc="0" normalizeH="0" baseline="0" noProof="0" dirty="0" smtClean="0">
                <a:ln>
                  <a:noFill/>
                </a:ln>
                <a:solidFill>
                  <a:schemeClr val="bg1"/>
                </a:solidFill>
                <a:effectLst/>
                <a:uLnTx/>
                <a:uFillTx/>
                <a:latin typeface="Segoe UI Light" panose="020B0502040204020203" pitchFamily="34" charset="0"/>
                <a:cs typeface="Segoe UI Light" panose="020B0502040204020203" pitchFamily="34" charset="0"/>
              </a:rPr>
              <a:t>(</a:t>
            </a:r>
            <a:r>
              <a:rPr lang="es-CO" sz="1600" b="1" dirty="0" err="1" smtClean="0">
                <a:solidFill>
                  <a:schemeClr val="bg1"/>
                </a:solidFill>
                <a:latin typeface="Segoe UI Light" panose="020B0502040204020203" pitchFamily="34" charset="0"/>
                <a:cs typeface="Segoe UI Light" panose="020B0502040204020203" pitchFamily="34" charset="0"/>
              </a:rPr>
              <a:t>Datacenter</a:t>
            </a:r>
            <a:r>
              <a:rPr lang="es-CO" sz="1600" b="1" dirty="0" smtClean="0">
                <a:solidFill>
                  <a:schemeClr val="bg1"/>
                </a:solidFill>
                <a:latin typeface="Segoe UI Light" panose="020B0502040204020203" pitchFamily="34" charset="0"/>
                <a:cs typeface="Segoe UI Light" panose="020B0502040204020203" pitchFamily="34" charset="0"/>
              </a:rPr>
              <a:t> Privado)</a:t>
            </a:r>
            <a:endParaRPr kumimoji="0" lang="es-CO" sz="1600" b="1" i="0" u="none" strike="noStrike" kern="1200" cap="none" spc="0" normalizeH="0" baseline="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6" name="TextBox 52"/>
          <p:cNvSpPr txBox="1"/>
          <p:nvPr/>
        </p:nvSpPr>
        <p:spPr>
          <a:xfrm>
            <a:off x="318097" y="3320874"/>
            <a:ext cx="369332" cy="147450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098" rtl="0" eaLnBrk="1" fontAlgn="base" latinLnBrk="0" hangingPunct="1">
              <a:lnSpc>
                <a:spcPct val="100000"/>
              </a:lnSpc>
              <a:spcBef>
                <a:spcPts val="0"/>
              </a:spcBef>
              <a:spcAft>
                <a:spcPct val="0"/>
              </a:spcAft>
              <a:buClrTx/>
              <a:buSzTx/>
              <a:buFontTx/>
              <a:buNone/>
              <a:tabLst/>
              <a:defRPr/>
            </a:pPr>
            <a:r>
              <a:rPr kumimoji="0" lang="es-CO" sz="1200" b="0" i="0" u="none" strike="noStrike" kern="1200" cap="none" spc="0" normalizeH="0" baseline="0" dirty="0" smtClean="0">
                <a:ln>
                  <a:noFill/>
                </a:ln>
                <a:solidFill>
                  <a:schemeClr val="bg1"/>
                </a:solidFill>
                <a:effectLst/>
                <a:uLnTx/>
                <a:uFillTx/>
                <a:latin typeface="Segoe UI"/>
                <a:ea typeface="+mn-ea"/>
                <a:cs typeface="Segoe UI" panose="020B0502040204020203" pitchFamily="34" charset="0"/>
              </a:rPr>
              <a:t>Ustedes administran</a:t>
            </a:r>
            <a:endParaRPr kumimoji="0" lang="es-CO" sz="1200" b="0" i="0" u="none" strike="noStrike" kern="1200" cap="none" spc="0" normalizeH="0" baseline="0" dirty="0">
              <a:ln>
                <a:noFill/>
              </a:ln>
              <a:solidFill>
                <a:schemeClr val="bg1"/>
              </a:solidFill>
              <a:effectLst/>
              <a:uLnTx/>
              <a:uFillTx/>
              <a:latin typeface="Segoe UI"/>
              <a:ea typeface="+mn-ea"/>
              <a:cs typeface="Segoe UI" panose="020B0502040204020203" pitchFamily="34" charset="0"/>
            </a:endParaRPr>
          </a:p>
        </p:txBody>
      </p:sp>
      <p:sp>
        <p:nvSpPr>
          <p:cNvPr id="7" name="Rectangle 6"/>
          <p:cNvSpPr/>
          <p:nvPr/>
        </p:nvSpPr>
        <p:spPr>
          <a:xfrm>
            <a:off x="2786228" y="1520826"/>
            <a:ext cx="1424145"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Infrastructure</a:t>
            </a:r>
          </a:p>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(as a Service)</a:t>
            </a:r>
          </a:p>
        </p:txBody>
      </p:sp>
      <p:sp>
        <p:nvSpPr>
          <p:cNvPr id="8" name="Rectangle 7"/>
          <p:cNvSpPr/>
          <p:nvPr/>
        </p:nvSpPr>
        <p:spPr>
          <a:xfrm>
            <a:off x="2936503" y="5337200"/>
            <a:ext cx="1275706"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Storage</a:t>
            </a:r>
          </a:p>
        </p:txBody>
      </p:sp>
      <p:sp>
        <p:nvSpPr>
          <p:cNvPr id="9" name="Rectangle 8"/>
          <p:cNvSpPr/>
          <p:nvPr/>
        </p:nvSpPr>
        <p:spPr>
          <a:xfrm>
            <a:off x="2936503" y="4882564"/>
            <a:ext cx="1275706"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Servers</a:t>
            </a:r>
          </a:p>
        </p:txBody>
      </p:sp>
      <p:sp>
        <p:nvSpPr>
          <p:cNvPr id="10" name="Rectangle 9"/>
          <p:cNvSpPr/>
          <p:nvPr/>
        </p:nvSpPr>
        <p:spPr>
          <a:xfrm>
            <a:off x="2936503" y="5791834"/>
            <a:ext cx="1275706"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Networking</a:t>
            </a:r>
          </a:p>
        </p:txBody>
      </p:sp>
      <p:sp>
        <p:nvSpPr>
          <p:cNvPr id="11" name="Rectangle 10"/>
          <p:cNvSpPr/>
          <p:nvPr/>
        </p:nvSpPr>
        <p:spPr>
          <a:xfrm>
            <a:off x="2936503" y="3973292"/>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O/S</a:t>
            </a:r>
          </a:p>
        </p:txBody>
      </p:sp>
      <p:sp>
        <p:nvSpPr>
          <p:cNvPr id="12" name="Rectangle 11"/>
          <p:cNvSpPr/>
          <p:nvPr/>
        </p:nvSpPr>
        <p:spPr>
          <a:xfrm>
            <a:off x="2936503" y="3518655"/>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Middleware</a:t>
            </a:r>
          </a:p>
        </p:txBody>
      </p:sp>
      <p:sp>
        <p:nvSpPr>
          <p:cNvPr id="13" name="Rectangle 12"/>
          <p:cNvSpPr/>
          <p:nvPr/>
        </p:nvSpPr>
        <p:spPr>
          <a:xfrm>
            <a:off x="2936503" y="4427928"/>
            <a:ext cx="1275706"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Virtualization</a:t>
            </a:r>
          </a:p>
        </p:txBody>
      </p:sp>
      <p:sp>
        <p:nvSpPr>
          <p:cNvPr id="14" name="Rectangle 13"/>
          <p:cNvSpPr/>
          <p:nvPr/>
        </p:nvSpPr>
        <p:spPr>
          <a:xfrm>
            <a:off x="2936503" y="2609384"/>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Data</a:t>
            </a:r>
          </a:p>
        </p:txBody>
      </p:sp>
      <p:sp>
        <p:nvSpPr>
          <p:cNvPr id="15" name="Rectangle 14"/>
          <p:cNvSpPr/>
          <p:nvPr/>
        </p:nvSpPr>
        <p:spPr>
          <a:xfrm>
            <a:off x="2936503" y="2154748"/>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Applications</a:t>
            </a:r>
          </a:p>
        </p:txBody>
      </p:sp>
      <p:sp>
        <p:nvSpPr>
          <p:cNvPr id="16" name="Rectangle 15"/>
          <p:cNvSpPr/>
          <p:nvPr/>
        </p:nvSpPr>
        <p:spPr>
          <a:xfrm>
            <a:off x="2936503" y="3064020"/>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Runtime</a:t>
            </a:r>
          </a:p>
        </p:txBody>
      </p:sp>
      <p:sp>
        <p:nvSpPr>
          <p:cNvPr id="17" name="Left Brace 16"/>
          <p:cNvSpPr/>
          <p:nvPr/>
        </p:nvSpPr>
        <p:spPr>
          <a:xfrm flipH="1">
            <a:off x="4239809" y="4411041"/>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18" name="TextBox 56"/>
          <p:cNvSpPr txBox="1"/>
          <p:nvPr/>
        </p:nvSpPr>
        <p:spPr>
          <a:xfrm rot="10800000" flipH="1">
            <a:off x="4373899" y="4618133"/>
            <a:ext cx="369332" cy="124649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098" rtl="0" eaLnBrk="1" fontAlgn="base" latinLnBrk="0" hangingPunct="1">
              <a:lnSpc>
                <a:spcPct val="100000"/>
              </a:lnSpc>
              <a:spcBef>
                <a:spcPts val="0"/>
              </a:spcBef>
              <a:spcAft>
                <a:spcPct val="0"/>
              </a:spcAft>
              <a:buClrTx/>
              <a:buSzTx/>
              <a:buFontTx/>
              <a:buNone/>
              <a:tabLst/>
              <a:defRPr/>
            </a:pPr>
            <a:r>
              <a:rPr kumimoji="0" lang="es-CO" sz="1200" b="0" i="0" u="none" strike="noStrike" kern="1200" cap="none" spc="0" normalizeH="0" baseline="0" dirty="0" smtClean="0">
                <a:ln>
                  <a:noFill/>
                </a:ln>
                <a:solidFill>
                  <a:schemeClr val="bg1"/>
                </a:solidFill>
                <a:effectLst/>
                <a:uLnTx/>
                <a:uFillTx/>
                <a:latin typeface="Segoe UI"/>
                <a:ea typeface="+mn-ea"/>
                <a:cs typeface="Segoe UI" panose="020B0502040204020203" pitchFamily="34" charset="0"/>
              </a:rPr>
              <a:t>Cloud </a:t>
            </a:r>
            <a:r>
              <a:rPr kumimoji="0" lang="es-CO" sz="1200" b="0" i="0" u="none" strike="noStrike" kern="1200" cap="none" spc="0" normalizeH="0" baseline="0" dirty="0" smtClean="0">
                <a:ln>
                  <a:noFill/>
                </a:ln>
                <a:solidFill>
                  <a:schemeClr val="bg1"/>
                </a:solidFill>
                <a:effectLst/>
                <a:uLnTx/>
                <a:uFillTx/>
                <a:latin typeface="Segoe UI"/>
                <a:ea typeface="+mn-ea"/>
                <a:cs typeface="Segoe UI" panose="020B0502040204020203" pitchFamily="34" charset="0"/>
              </a:rPr>
              <a:t>administra</a:t>
            </a:r>
            <a:endParaRPr kumimoji="0" lang="es-CO" sz="1200" b="0" i="0" u="none" strike="noStrike" kern="1200" cap="none" spc="0" normalizeH="0" baseline="0" dirty="0">
              <a:ln>
                <a:noFill/>
              </a:ln>
              <a:solidFill>
                <a:schemeClr val="bg1"/>
              </a:solidFill>
              <a:effectLst/>
              <a:uLnTx/>
              <a:uFillTx/>
              <a:latin typeface="Segoe UI"/>
              <a:ea typeface="+mn-ea"/>
              <a:cs typeface="Segoe UI" panose="020B0502040204020203" pitchFamily="34" charset="0"/>
            </a:endParaRPr>
          </a:p>
        </p:txBody>
      </p:sp>
      <p:sp>
        <p:nvSpPr>
          <p:cNvPr id="19" name="Left Brace 18"/>
          <p:cNvSpPr/>
          <p:nvPr/>
        </p:nvSpPr>
        <p:spPr>
          <a:xfrm>
            <a:off x="2750458" y="2154747"/>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20" name="TextBox 58"/>
          <p:cNvSpPr txBox="1"/>
          <p:nvPr/>
        </p:nvSpPr>
        <p:spPr>
          <a:xfrm>
            <a:off x="2423721" y="2535594"/>
            <a:ext cx="369332" cy="137287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defRPr/>
            </a:pPr>
            <a:r>
              <a:rPr lang="es-CO" sz="1200" dirty="0">
                <a:solidFill>
                  <a:schemeClr val="bg1"/>
                </a:solidFill>
                <a:cs typeface="Segoe UI" panose="020B0502040204020203" pitchFamily="34" charset="0"/>
              </a:rPr>
              <a:t>Ustedes administran</a:t>
            </a:r>
          </a:p>
        </p:txBody>
      </p:sp>
      <p:sp>
        <p:nvSpPr>
          <p:cNvPr id="21" name="Rectangle 20"/>
          <p:cNvSpPr/>
          <p:nvPr/>
        </p:nvSpPr>
        <p:spPr>
          <a:xfrm>
            <a:off x="4911540" y="1526316"/>
            <a:ext cx="1391224"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Platform </a:t>
            </a:r>
          </a:p>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(as a Service)</a:t>
            </a:r>
          </a:p>
        </p:txBody>
      </p:sp>
      <p:sp>
        <p:nvSpPr>
          <p:cNvPr id="22" name="Left Brace 21"/>
          <p:cNvSpPr/>
          <p:nvPr/>
        </p:nvSpPr>
        <p:spPr>
          <a:xfrm flipH="1">
            <a:off x="6328205" y="3070454"/>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23" name="TextBox 54"/>
          <p:cNvSpPr txBox="1"/>
          <p:nvPr/>
        </p:nvSpPr>
        <p:spPr>
          <a:xfrm rot="10800000" flipH="1">
            <a:off x="6440239" y="4064776"/>
            <a:ext cx="369332" cy="114864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defRPr/>
            </a:pPr>
            <a:r>
              <a:rPr lang="es-CO" sz="1200" dirty="0" smtClean="0">
                <a:solidFill>
                  <a:schemeClr val="bg1"/>
                </a:solidFill>
                <a:cs typeface="Segoe UI" panose="020B0502040204020203" pitchFamily="34" charset="0"/>
              </a:rPr>
              <a:t>Cloud </a:t>
            </a:r>
            <a:r>
              <a:rPr lang="es-CO" sz="1200" dirty="0">
                <a:solidFill>
                  <a:schemeClr val="bg1"/>
                </a:solidFill>
                <a:cs typeface="Segoe UI" panose="020B0502040204020203" pitchFamily="34" charset="0"/>
              </a:rPr>
              <a:t>administra</a:t>
            </a:r>
          </a:p>
        </p:txBody>
      </p:sp>
      <p:sp>
        <p:nvSpPr>
          <p:cNvPr id="24" name="Left Brace 23"/>
          <p:cNvSpPr/>
          <p:nvPr/>
        </p:nvSpPr>
        <p:spPr>
          <a:xfrm>
            <a:off x="4860841" y="2156459"/>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25" name="TextBox 60"/>
          <p:cNvSpPr txBox="1"/>
          <p:nvPr/>
        </p:nvSpPr>
        <p:spPr>
          <a:xfrm>
            <a:off x="4517989" y="2032409"/>
            <a:ext cx="369332" cy="137287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defRPr/>
            </a:pPr>
            <a:r>
              <a:rPr lang="es-CO" sz="1200" dirty="0">
                <a:solidFill>
                  <a:schemeClr val="bg1"/>
                </a:solidFill>
                <a:cs typeface="Segoe UI" panose="020B0502040204020203" pitchFamily="34" charset="0"/>
              </a:rPr>
              <a:t>Ustedes administran</a:t>
            </a:r>
          </a:p>
        </p:txBody>
      </p:sp>
      <p:sp>
        <p:nvSpPr>
          <p:cNvPr id="26" name="Rectangle 25"/>
          <p:cNvSpPr/>
          <p:nvPr/>
        </p:nvSpPr>
        <p:spPr>
          <a:xfrm>
            <a:off x="5022604" y="5357955"/>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Storage</a:t>
            </a:r>
          </a:p>
        </p:txBody>
      </p:sp>
      <p:sp>
        <p:nvSpPr>
          <p:cNvPr id="27" name="Rectangle 26"/>
          <p:cNvSpPr/>
          <p:nvPr/>
        </p:nvSpPr>
        <p:spPr>
          <a:xfrm>
            <a:off x="5022604" y="4903319"/>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Servers</a:t>
            </a:r>
          </a:p>
        </p:txBody>
      </p:sp>
      <p:sp>
        <p:nvSpPr>
          <p:cNvPr id="28" name="Rectangle 27"/>
          <p:cNvSpPr/>
          <p:nvPr/>
        </p:nvSpPr>
        <p:spPr>
          <a:xfrm>
            <a:off x="5022604" y="5812590"/>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Networking</a:t>
            </a:r>
          </a:p>
        </p:txBody>
      </p:sp>
      <p:sp>
        <p:nvSpPr>
          <p:cNvPr id="29" name="Rectangle 28"/>
          <p:cNvSpPr/>
          <p:nvPr/>
        </p:nvSpPr>
        <p:spPr>
          <a:xfrm>
            <a:off x="5022604" y="3994047"/>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O/S</a:t>
            </a:r>
          </a:p>
        </p:txBody>
      </p:sp>
      <p:sp>
        <p:nvSpPr>
          <p:cNvPr id="30" name="Rectangle 29"/>
          <p:cNvSpPr/>
          <p:nvPr/>
        </p:nvSpPr>
        <p:spPr>
          <a:xfrm>
            <a:off x="5022604" y="3539410"/>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Middleware</a:t>
            </a:r>
          </a:p>
        </p:txBody>
      </p:sp>
      <p:sp>
        <p:nvSpPr>
          <p:cNvPr id="31" name="Rectangle 30"/>
          <p:cNvSpPr/>
          <p:nvPr/>
        </p:nvSpPr>
        <p:spPr>
          <a:xfrm>
            <a:off x="5022604" y="4448683"/>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Virtualization</a:t>
            </a:r>
          </a:p>
        </p:txBody>
      </p:sp>
      <p:sp>
        <p:nvSpPr>
          <p:cNvPr id="32" name="Rectangle 31"/>
          <p:cNvSpPr/>
          <p:nvPr/>
        </p:nvSpPr>
        <p:spPr>
          <a:xfrm>
            <a:off x="5022604" y="2175503"/>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Applications</a:t>
            </a:r>
          </a:p>
        </p:txBody>
      </p:sp>
      <p:sp>
        <p:nvSpPr>
          <p:cNvPr id="33" name="Rectangle 32"/>
          <p:cNvSpPr/>
          <p:nvPr/>
        </p:nvSpPr>
        <p:spPr>
          <a:xfrm>
            <a:off x="5022604" y="3084775"/>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Runtime</a:t>
            </a:r>
          </a:p>
        </p:txBody>
      </p:sp>
      <p:sp>
        <p:nvSpPr>
          <p:cNvPr id="34" name="Rectangle 33"/>
          <p:cNvSpPr/>
          <p:nvPr/>
        </p:nvSpPr>
        <p:spPr>
          <a:xfrm>
            <a:off x="5022604" y="2630139"/>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Data</a:t>
            </a:r>
          </a:p>
        </p:txBody>
      </p:sp>
      <p:sp>
        <p:nvSpPr>
          <p:cNvPr id="35" name="Rectangle 34"/>
          <p:cNvSpPr/>
          <p:nvPr/>
        </p:nvSpPr>
        <p:spPr>
          <a:xfrm>
            <a:off x="385219" y="850286"/>
            <a:ext cx="782702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ctr" defTabSz="1218098" rtl="0" eaLnBrk="1" fontAlgn="base" latinLnBrk="0" hangingPunct="1">
              <a:lnSpc>
                <a:spcPct val="100000"/>
              </a:lnSpc>
              <a:spcBef>
                <a:spcPts val="0"/>
              </a:spcBef>
              <a:spcAft>
                <a:spcPct val="0"/>
              </a:spcAft>
              <a:buClrTx/>
              <a:buSzTx/>
              <a:buFontTx/>
              <a:buNone/>
              <a:tabLst/>
              <a:defRPr/>
            </a:pPr>
            <a:endParaRPr kumimoji="0" lang="en-US" sz="2599"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36" name="Rectangle 35"/>
          <p:cNvSpPr/>
          <p:nvPr/>
        </p:nvSpPr>
        <p:spPr bwMode="auto">
          <a:xfrm>
            <a:off x="6889505" y="1043594"/>
            <a:ext cx="2173112" cy="5594509"/>
          </a:xfrm>
          <a:prstGeom prst="rect">
            <a:avLst/>
          </a:prstGeom>
          <a:solidFill>
            <a:schemeClr val="tx2"/>
          </a:solid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marL="0" marR="0" lvl="0" indent="0" algn="ctr" defTabSz="76116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Segoe UI"/>
              <a:ea typeface="+mn-ea"/>
              <a:cs typeface="+mn-cs"/>
            </a:endParaRPr>
          </a:p>
        </p:txBody>
      </p:sp>
      <p:sp>
        <p:nvSpPr>
          <p:cNvPr id="37" name="Rectangle 36"/>
          <p:cNvSpPr/>
          <p:nvPr/>
        </p:nvSpPr>
        <p:spPr>
          <a:xfrm>
            <a:off x="7014705" y="1526857"/>
            <a:ext cx="12968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Software </a:t>
            </a:r>
          </a:p>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(as a Service)</a:t>
            </a:r>
          </a:p>
        </p:txBody>
      </p:sp>
      <p:sp>
        <p:nvSpPr>
          <p:cNvPr id="38" name="Rectangle 37"/>
          <p:cNvSpPr/>
          <p:nvPr/>
        </p:nvSpPr>
        <p:spPr>
          <a:xfrm>
            <a:off x="7031358" y="5337200"/>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Storage</a:t>
            </a:r>
          </a:p>
        </p:txBody>
      </p:sp>
      <p:sp>
        <p:nvSpPr>
          <p:cNvPr id="39" name="Rectangle 38"/>
          <p:cNvSpPr/>
          <p:nvPr/>
        </p:nvSpPr>
        <p:spPr>
          <a:xfrm>
            <a:off x="7031358" y="4882563"/>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Servers</a:t>
            </a:r>
          </a:p>
        </p:txBody>
      </p:sp>
      <p:sp>
        <p:nvSpPr>
          <p:cNvPr id="40" name="Rectangle 39"/>
          <p:cNvSpPr/>
          <p:nvPr/>
        </p:nvSpPr>
        <p:spPr>
          <a:xfrm>
            <a:off x="7031358" y="5791834"/>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Networking</a:t>
            </a:r>
          </a:p>
        </p:txBody>
      </p:sp>
      <p:sp>
        <p:nvSpPr>
          <p:cNvPr id="41" name="Rectangle 40"/>
          <p:cNvSpPr/>
          <p:nvPr/>
        </p:nvSpPr>
        <p:spPr>
          <a:xfrm>
            <a:off x="7031358" y="3973292"/>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O/S</a:t>
            </a:r>
          </a:p>
        </p:txBody>
      </p:sp>
      <p:sp>
        <p:nvSpPr>
          <p:cNvPr id="42" name="Rectangle 41"/>
          <p:cNvSpPr/>
          <p:nvPr/>
        </p:nvSpPr>
        <p:spPr>
          <a:xfrm>
            <a:off x="7031358" y="3518655"/>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Middleware</a:t>
            </a:r>
          </a:p>
        </p:txBody>
      </p:sp>
      <p:sp>
        <p:nvSpPr>
          <p:cNvPr id="43" name="Rectangle 42"/>
          <p:cNvSpPr/>
          <p:nvPr/>
        </p:nvSpPr>
        <p:spPr>
          <a:xfrm>
            <a:off x="7031358" y="4427926"/>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Virtualization</a:t>
            </a:r>
          </a:p>
        </p:txBody>
      </p:sp>
      <p:sp>
        <p:nvSpPr>
          <p:cNvPr id="44" name="Rectangle 43"/>
          <p:cNvSpPr/>
          <p:nvPr/>
        </p:nvSpPr>
        <p:spPr>
          <a:xfrm>
            <a:off x="7031358" y="2154747"/>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Applications</a:t>
            </a:r>
          </a:p>
        </p:txBody>
      </p:sp>
      <p:sp>
        <p:nvSpPr>
          <p:cNvPr id="45" name="Rectangle 44"/>
          <p:cNvSpPr/>
          <p:nvPr/>
        </p:nvSpPr>
        <p:spPr>
          <a:xfrm>
            <a:off x="7031358" y="3064019"/>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Runtime</a:t>
            </a:r>
          </a:p>
        </p:txBody>
      </p:sp>
      <p:sp>
        <p:nvSpPr>
          <p:cNvPr id="46" name="Rectangle 45"/>
          <p:cNvSpPr/>
          <p:nvPr/>
        </p:nvSpPr>
        <p:spPr>
          <a:xfrm>
            <a:off x="7031358" y="2609383"/>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Data</a:t>
            </a:r>
          </a:p>
        </p:txBody>
      </p:sp>
      <p:sp>
        <p:nvSpPr>
          <p:cNvPr id="47" name="Rectangle 46"/>
          <p:cNvSpPr/>
          <p:nvPr/>
        </p:nvSpPr>
        <p:spPr>
          <a:xfrm>
            <a:off x="852929" y="5330258"/>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Storage</a:t>
            </a:r>
          </a:p>
        </p:txBody>
      </p:sp>
      <p:sp>
        <p:nvSpPr>
          <p:cNvPr id="48" name="Rectangle 47"/>
          <p:cNvSpPr/>
          <p:nvPr/>
        </p:nvSpPr>
        <p:spPr>
          <a:xfrm>
            <a:off x="852929" y="4875622"/>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Servers</a:t>
            </a:r>
          </a:p>
        </p:txBody>
      </p:sp>
      <p:sp>
        <p:nvSpPr>
          <p:cNvPr id="49" name="Rectangle 48"/>
          <p:cNvSpPr/>
          <p:nvPr/>
        </p:nvSpPr>
        <p:spPr>
          <a:xfrm>
            <a:off x="852929" y="5784892"/>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Networking</a:t>
            </a:r>
          </a:p>
        </p:txBody>
      </p:sp>
      <p:sp>
        <p:nvSpPr>
          <p:cNvPr id="50" name="Rectangle 49"/>
          <p:cNvSpPr/>
          <p:nvPr/>
        </p:nvSpPr>
        <p:spPr>
          <a:xfrm>
            <a:off x="852929" y="3966350"/>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O/S</a:t>
            </a:r>
          </a:p>
        </p:txBody>
      </p:sp>
      <p:sp>
        <p:nvSpPr>
          <p:cNvPr id="51" name="Rectangle 50"/>
          <p:cNvSpPr/>
          <p:nvPr/>
        </p:nvSpPr>
        <p:spPr>
          <a:xfrm>
            <a:off x="852929" y="3511714"/>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Middleware</a:t>
            </a:r>
          </a:p>
        </p:txBody>
      </p:sp>
      <p:sp>
        <p:nvSpPr>
          <p:cNvPr id="52" name="Rectangle 51"/>
          <p:cNvSpPr/>
          <p:nvPr/>
        </p:nvSpPr>
        <p:spPr>
          <a:xfrm>
            <a:off x="852929" y="4420986"/>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Virtualization</a:t>
            </a:r>
          </a:p>
        </p:txBody>
      </p:sp>
      <p:sp>
        <p:nvSpPr>
          <p:cNvPr id="53" name="Rectangle 52"/>
          <p:cNvSpPr/>
          <p:nvPr/>
        </p:nvSpPr>
        <p:spPr>
          <a:xfrm>
            <a:off x="852929" y="2602442"/>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Data</a:t>
            </a:r>
          </a:p>
        </p:txBody>
      </p:sp>
      <p:sp>
        <p:nvSpPr>
          <p:cNvPr id="54" name="Rectangle 53"/>
          <p:cNvSpPr/>
          <p:nvPr/>
        </p:nvSpPr>
        <p:spPr>
          <a:xfrm>
            <a:off x="852929" y="2147805"/>
            <a:ext cx="1280160" cy="365760"/>
          </a:xfrm>
          <a:prstGeom prst="rect">
            <a:avLst/>
          </a:prstGeom>
          <a:solidFill>
            <a:srgbClr val="68217A"/>
          </a:solidFill>
          <a:ln w="9525" cap="flat" cmpd="sng" algn="ctr">
            <a:noFill/>
            <a:prstDash val="solid"/>
          </a:ln>
          <a:effectLst/>
        </p:spPr>
        <p:txBody>
          <a:bodyPr rtlCol="0" anchor="ctr" anchorCtr="0"/>
          <a:lstStyle/>
          <a:p>
            <a:pPr marL="0" marR="0" lvl="1" indent="0" algn="ctr" defTabSz="1218098" rtl="0" eaLnBrk="1" fontAlgn="base" latinLnBrk="0" hangingPunct="1">
              <a:lnSpc>
                <a:spcPct val="100000"/>
              </a:lnSpc>
              <a:spcBef>
                <a:spcPts val="0"/>
              </a:spcBef>
              <a:spcAft>
                <a:spcPct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mn-ea"/>
                <a:cs typeface="Segoe UI" panose="020B0502040204020203" pitchFamily="34" charset="0"/>
              </a:rPr>
              <a:t>Applications</a:t>
            </a:r>
          </a:p>
        </p:txBody>
      </p:sp>
      <p:sp>
        <p:nvSpPr>
          <p:cNvPr id="55" name="Rectangle 54"/>
          <p:cNvSpPr/>
          <p:nvPr/>
        </p:nvSpPr>
        <p:spPr>
          <a:xfrm>
            <a:off x="852929" y="3057079"/>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Runtime</a:t>
            </a:r>
          </a:p>
        </p:txBody>
      </p:sp>
      <p:sp>
        <p:nvSpPr>
          <p:cNvPr id="56" name="Left Brace 55"/>
          <p:cNvSpPr/>
          <p:nvPr/>
        </p:nvSpPr>
        <p:spPr>
          <a:xfrm>
            <a:off x="603796" y="2147804"/>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57" name="TextBox 54"/>
          <p:cNvSpPr txBox="1"/>
          <p:nvPr/>
        </p:nvSpPr>
        <p:spPr>
          <a:xfrm rot="10800000" flipH="1">
            <a:off x="8481560" y="3542811"/>
            <a:ext cx="369332" cy="114864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defRPr/>
            </a:pPr>
            <a:r>
              <a:rPr lang="es-CO" sz="1200" dirty="0" smtClean="0">
                <a:solidFill>
                  <a:schemeClr val="bg1"/>
                </a:solidFill>
                <a:cs typeface="Segoe UI" panose="020B0502040204020203" pitchFamily="34" charset="0"/>
              </a:rPr>
              <a:t>Cloud </a:t>
            </a:r>
            <a:r>
              <a:rPr lang="es-CO" sz="1200" dirty="0">
                <a:solidFill>
                  <a:schemeClr val="bg1"/>
                </a:solidFill>
                <a:cs typeface="Segoe UI" panose="020B0502040204020203" pitchFamily="34" charset="0"/>
              </a:rPr>
              <a:t>administra</a:t>
            </a:r>
          </a:p>
        </p:txBody>
      </p:sp>
      <p:sp>
        <p:nvSpPr>
          <p:cNvPr id="58" name="Left Brace 57"/>
          <p:cNvSpPr/>
          <p:nvPr/>
        </p:nvSpPr>
        <p:spPr>
          <a:xfrm flipH="1">
            <a:off x="8342678" y="2147804"/>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477685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enghi.biz/wp-content/uploads/2015/08/como-es-el-cloud-01.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30" y="332656"/>
            <a:ext cx="9328085" cy="660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69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Beneficios</a:t>
            </a:r>
            <a:endParaRPr lang="es-CO" dirty="0"/>
          </a:p>
        </p:txBody>
      </p:sp>
      <p:grpSp>
        <p:nvGrpSpPr>
          <p:cNvPr id="19" name="Group 18"/>
          <p:cNvGrpSpPr/>
          <p:nvPr/>
        </p:nvGrpSpPr>
        <p:grpSpPr>
          <a:xfrm>
            <a:off x="611560" y="1392516"/>
            <a:ext cx="1371600" cy="1757744"/>
            <a:chOff x="611560" y="1392516"/>
            <a:chExt cx="1371600" cy="1757744"/>
          </a:xfrm>
        </p:grpSpPr>
        <p:pic>
          <p:nvPicPr>
            <p:cNvPr id="5" name="Picture 4"/>
            <p:cNvPicPr preferRelativeResize="0">
              <a:picLocks/>
            </p:cNvPicPr>
            <p:nvPr/>
          </p:nvPicPr>
          <p:blipFill>
            <a:blip r:embed="rId3"/>
            <a:stretch>
              <a:fillRect/>
            </a:stretch>
          </p:blipFill>
          <p:spPr>
            <a:xfrm>
              <a:off x="611560" y="1392516"/>
              <a:ext cx="1371600" cy="1371600"/>
            </a:xfrm>
            <a:prstGeom prst="rect">
              <a:avLst/>
            </a:prstGeom>
          </p:spPr>
        </p:pic>
        <p:sp>
          <p:nvSpPr>
            <p:cNvPr id="12" name="TextBox 11"/>
            <p:cNvSpPr txBox="1"/>
            <p:nvPr/>
          </p:nvSpPr>
          <p:spPr>
            <a:xfrm>
              <a:off x="895646" y="2780928"/>
              <a:ext cx="803425" cy="369332"/>
            </a:xfrm>
            <a:prstGeom prst="rect">
              <a:avLst/>
            </a:prstGeom>
            <a:noFill/>
          </p:spPr>
          <p:txBody>
            <a:bodyPr wrap="none" rtlCol="0">
              <a:spAutoFit/>
            </a:bodyPr>
            <a:lstStyle/>
            <a:p>
              <a:r>
                <a:rPr lang="es-CO" dirty="0" smtClean="0"/>
                <a:t>Costos</a:t>
              </a:r>
              <a:endParaRPr lang="es-CO" dirty="0"/>
            </a:p>
          </p:txBody>
        </p:sp>
      </p:grpSp>
      <p:grpSp>
        <p:nvGrpSpPr>
          <p:cNvPr id="20" name="Group 19"/>
          <p:cNvGrpSpPr/>
          <p:nvPr/>
        </p:nvGrpSpPr>
        <p:grpSpPr>
          <a:xfrm>
            <a:off x="2688568" y="1392516"/>
            <a:ext cx="1371600" cy="1757744"/>
            <a:chOff x="2688568" y="1392516"/>
            <a:chExt cx="1371600" cy="1757744"/>
          </a:xfrm>
        </p:grpSpPr>
        <p:pic>
          <p:nvPicPr>
            <p:cNvPr id="8" name="Picture 7"/>
            <p:cNvPicPr preferRelativeResize="0">
              <a:picLocks/>
            </p:cNvPicPr>
            <p:nvPr/>
          </p:nvPicPr>
          <p:blipFill>
            <a:blip r:embed="rId4"/>
            <a:stretch>
              <a:fillRect/>
            </a:stretch>
          </p:blipFill>
          <p:spPr>
            <a:xfrm>
              <a:off x="2688568" y="1392516"/>
              <a:ext cx="1371600" cy="1371600"/>
            </a:xfrm>
            <a:prstGeom prst="rect">
              <a:avLst/>
            </a:prstGeom>
          </p:spPr>
        </p:pic>
        <p:sp>
          <p:nvSpPr>
            <p:cNvPr id="13" name="TextBox 12"/>
            <p:cNvSpPr txBox="1"/>
            <p:nvPr/>
          </p:nvSpPr>
          <p:spPr>
            <a:xfrm>
              <a:off x="2824505" y="2780928"/>
              <a:ext cx="1099725" cy="369332"/>
            </a:xfrm>
            <a:prstGeom prst="rect">
              <a:avLst/>
            </a:prstGeom>
            <a:noFill/>
          </p:spPr>
          <p:txBody>
            <a:bodyPr wrap="none" rtlCol="0">
              <a:spAutoFit/>
            </a:bodyPr>
            <a:lstStyle/>
            <a:p>
              <a:r>
                <a:rPr lang="es-CO" dirty="0" smtClean="0"/>
                <a:t>Velocidad</a:t>
              </a:r>
              <a:endParaRPr lang="es-CO" dirty="0"/>
            </a:p>
          </p:txBody>
        </p:sp>
      </p:grpSp>
      <p:grpSp>
        <p:nvGrpSpPr>
          <p:cNvPr id="21" name="Group 20"/>
          <p:cNvGrpSpPr/>
          <p:nvPr/>
        </p:nvGrpSpPr>
        <p:grpSpPr>
          <a:xfrm>
            <a:off x="4738617" y="1392516"/>
            <a:ext cx="1425518" cy="1757744"/>
            <a:chOff x="4738617" y="1392516"/>
            <a:chExt cx="1425518" cy="1757744"/>
          </a:xfrm>
        </p:grpSpPr>
        <p:pic>
          <p:nvPicPr>
            <p:cNvPr id="6" name="Picture 5"/>
            <p:cNvPicPr>
              <a:picLocks noChangeAspect="1"/>
            </p:cNvPicPr>
            <p:nvPr/>
          </p:nvPicPr>
          <p:blipFill>
            <a:blip r:embed="rId5"/>
            <a:stretch>
              <a:fillRect/>
            </a:stretch>
          </p:blipFill>
          <p:spPr>
            <a:xfrm>
              <a:off x="4765576" y="1392516"/>
              <a:ext cx="1371600" cy="1371600"/>
            </a:xfrm>
            <a:prstGeom prst="rect">
              <a:avLst/>
            </a:prstGeom>
          </p:spPr>
        </p:pic>
        <p:sp>
          <p:nvSpPr>
            <p:cNvPr id="14" name="TextBox 13"/>
            <p:cNvSpPr txBox="1"/>
            <p:nvPr/>
          </p:nvSpPr>
          <p:spPr>
            <a:xfrm>
              <a:off x="4738617" y="2780928"/>
              <a:ext cx="1425518" cy="369332"/>
            </a:xfrm>
            <a:prstGeom prst="rect">
              <a:avLst/>
            </a:prstGeom>
            <a:noFill/>
          </p:spPr>
          <p:txBody>
            <a:bodyPr wrap="none" rtlCol="0">
              <a:spAutoFit/>
            </a:bodyPr>
            <a:lstStyle/>
            <a:p>
              <a:r>
                <a:rPr lang="es-CO" dirty="0" smtClean="0"/>
                <a:t>Escalamiento</a:t>
              </a:r>
              <a:endParaRPr lang="es-CO" dirty="0"/>
            </a:p>
          </p:txBody>
        </p:sp>
      </p:grpSp>
      <p:grpSp>
        <p:nvGrpSpPr>
          <p:cNvPr id="22" name="Group 21"/>
          <p:cNvGrpSpPr/>
          <p:nvPr/>
        </p:nvGrpSpPr>
        <p:grpSpPr>
          <a:xfrm>
            <a:off x="6842585" y="1409328"/>
            <a:ext cx="1484189" cy="1740932"/>
            <a:chOff x="6842585" y="1409328"/>
            <a:chExt cx="1484189" cy="1740932"/>
          </a:xfrm>
        </p:grpSpPr>
        <p:pic>
          <p:nvPicPr>
            <p:cNvPr id="9" name="Picture 8"/>
            <p:cNvPicPr>
              <a:picLocks noChangeAspect="1"/>
            </p:cNvPicPr>
            <p:nvPr/>
          </p:nvPicPr>
          <p:blipFill>
            <a:blip r:embed="rId6"/>
            <a:stretch>
              <a:fillRect/>
            </a:stretch>
          </p:blipFill>
          <p:spPr>
            <a:xfrm>
              <a:off x="6898879" y="1409328"/>
              <a:ext cx="1371600" cy="1371600"/>
            </a:xfrm>
            <a:prstGeom prst="rect">
              <a:avLst/>
            </a:prstGeom>
          </p:spPr>
        </p:pic>
        <p:sp>
          <p:nvSpPr>
            <p:cNvPr id="15" name="TextBox 14"/>
            <p:cNvSpPr txBox="1"/>
            <p:nvPr/>
          </p:nvSpPr>
          <p:spPr>
            <a:xfrm>
              <a:off x="6842585" y="2780928"/>
              <a:ext cx="1484189" cy="369332"/>
            </a:xfrm>
            <a:prstGeom prst="rect">
              <a:avLst/>
            </a:prstGeom>
            <a:noFill/>
          </p:spPr>
          <p:txBody>
            <a:bodyPr wrap="none" rtlCol="0">
              <a:spAutoFit/>
            </a:bodyPr>
            <a:lstStyle/>
            <a:p>
              <a:r>
                <a:rPr lang="es-CO" dirty="0" smtClean="0"/>
                <a:t>Productividad</a:t>
              </a:r>
              <a:endParaRPr lang="es-CO" dirty="0"/>
            </a:p>
          </p:txBody>
        </p:sp>
      </p:grpSp>
      <p:grpSp>
        <p:nvGrpSpPr>
          <p:cNvPr id="26" name="Group 25"/>
          <p:cNvGrpSpPr/>
          <p:nvPr/>
        </p:nvGrpSpPr>
        <p:grpSpPr>
          <a:xfrm>
            <a:off x="604091" y="4149080"/>
            <a:ext cx="1386533" cy="1820270"/>
            <a:chOff x="604091" y="4149080"/>
            <a:chExt cx="1386533" cy="1820270"/>
          </a:xfrm>
        </p:grpSpPr>
        <p:pic>
          <p:nvPicPr>
            <p:cNvPr id="7" name="Picture 6"/>
            <p:cNvPicPr>
              <a:picLocks noChangeAspect="1"/>
            </p:cNvPicPr>
            <p:nvPr/>
          </p:nvPicPr>
          <p:blipFill>
            <a:blip r:embed="rId7"/>
            <a:stretch>
              <a:fillRect/>
            </a:stretch>
          </p:blipFill>
          <p:spPr>
            <a:xfrm>
              <a:off x="611560" y="4149080"/>
              <a:ext cx="1371600" cy="1371600"/>
            </a:xfrm>
            <a:prstGeom prst="rect">
              <a:avLst/>
            </a:prstGeom>
          </p:spPr>
        </p:pic>
        <p:sp>
          <p:nvSpPr>
            <p:cNvPr id="16" name="TextBox 15"/>
            <p:cNvSpPr txBox="1"/>
            <p:nvPr/>
          </p:nvSpPr>
          <p:spPr>
            <a:xfrm>
              <a:off x="604091" y="5600018"/>
              <a:ext cx="1386533" cy="369332"/>
            </a:xfrm>
            <a:prstGeom prst="rect">
              <a:avLst/>
            </a:prstGeom>
            <a:noFill/>
          </p:spPr>
          <p:txBody>
            <a:bodyPr wrap="none" rtlCol="0">
              <a:spAutoFit/>
            </a:bodyPr>
            <a:lstStyle/>
            <a:p>
              <a:r>
                <a:rPr lang="es-CO" dirty="0" smtClean="0"/>
                <a:t>Rendimiento</a:t>
              </a:r>
              <a:endParaRPr lang="es-CO" dirty="0"/>
            </a:p>
          </p:txBody>
        </p:sp>
      </p:grpSp>
      <p:grpSp>
        <p:nvGrpSpPr>
          <p:cNvPr id="24" name="Group 23"/>
          <p:cNvGrpSpPr/>
          <p:nvPr/>
        </p:nvGrpSpPr>
        <p:grpSpPr>
          <a:xfrm>
            <a:off x="3866136" y="4149080"/>
            <a:ext cx="1419235" cy="1820270"/>
            <a:chOff x="3866136" y="4149080"/>
            <a:chExt cx="1419235" cy="1820270"/>
          </a:xfrm>
        </p:grpSpPr>
        <p:pic>
          <p:nvPicPr>
            <p:cNvPr id="10" name="Picture 9"/>
            <p:cNvPicPr>
              <a:picLocks noChangeAspect="1"/>
            </p:cNvPicPr>
            <p:nvPr/>
          </p:nvPicPr>
          <p:blipFill>
            <a:blip r:embed="rId8"/>
            <a:stretch>
              <a:fillRect/>
            </a:stretch>
          </p:blipFill>
          <p:spPr>
            <a:xfrm>
              <a:off x="3886200" y="4149080"/>
              <a:ext cx="1371600" cy="1371600"/>
            </a:xfrm>
            <a:prstGeom prst="rect">
              <a:avLst/>
            </a:prstGeom>
          </p:spPr>
        </p:pic>
        <p:sp>
          <p:nvSpPr>
            <p:cNvPr id="17" name="TextBox 16"/>
            <p:cNvSpPr txBox="1"/>
            <p:nvPr/>
          </p:nvSpPr>
          <p:spPr>
            <a:xfrm>
              <a:off x="3866136" y="5600018"/>
              <a:ext cx="1419235" cy="369332"/>
            </a:xfrm>
            <a:prstGeom prst="rect">
              <a:avLst/>
            </a:prstGeom>
            <a:noFill/>
          </p:spPr>
          <p:txBody>
            <a:bodyPr wrap="none" rtlCol="0">
              <a:spAutoFit/>
            </a:bodyPr>
            <a:lstStyle/>
            <a:p>
              <a:r>
                <a:rPr lang="es-CO" dirty="0" smtClean="0"/>
                <a:t>Confiabilidad</a:t>
              </a:r>
              <a:endParaRPr lang="es-CO" dirty="0"/>
            </a:p>
          </p:txBody>
        </p:sp>
      </p:grpSp>
      <p:grpSp>
        <p:nvGrpSpPr>
          <p:cNvPr id="25" name="Group 24"/>
          <p:cNvGrpSpPr/>
          <p:nvPr/>
        </p:nvGrpSpPr>
        <p:grpSpPr>
          <a:xfrm>
            <a:off x="6990319" y="4149080"/>
            <a:ext cx="1188720" cy="1820270"/>
            <a:chOff x="6990319" y="4149080"/>
            <a:chExt cx="1188720" cy="1820270"/>
          </a:xfrm>
        </p:grpSpPr>
        <p:pic>
          <p:nvPicPr>
            <p:cNvPr id="11" name="Picture 10"/>
            <p:cNvPicPr preferRelativeResize="0">
              <a:picLocks/>
            </p:cNvPicPr>
            <p:nvPr/>
          </p:nvPicPr>
          <p:blipFill>
            <a:blip r:embed="rId9"/>
            <a:stretch>
              <a:fillRect/>
            </a:stretch>
          </p:blipFill>
          <p:spPr>
            <a:xfrm>
              <a:off x="6990319" y="4149080"/>
              <a:ext cx="1188720" cy="1371600"/>
            </a:xfrm>
            <a:prstGeom prst="rect">
              <a:avLst/>
            </a:prstGeom>
          </p:spPr>
        </p:pic>
        <p:sp>
          <p:nvSpPr>
            <p:cNvPr id="18" name="TextBox 17"/>
            <p:cNvSpPr txBox="1"/>
            <p:nvPr/>
          </p:nvSpPr>
          <p:spPr>
            <a:xfrm>
              <a:off x="7022666" y="5600018"/>
              <a:ext cx="1124026" cy="369332"/>
            </a:xfrm>
            <a:prstGeom prst="rect">
              <a:avLst/>
            </a:prstGeom>
            <a:noFill/>
          </p:spPr>
          <p:txBody>
            <a:bodyPr wrap="none" rtlCol="0">
              <a:spAutoFit/>
            </a:bodyPr>
            <a:lstStyle/>
            <a:p>
              <a:r>
                <a:rPr lang="es-CO" dirty="0" smtClean="0"/>
                <a:t>Seguridad</a:t>
              </a:r>
              <a:endParaRPr lang="es-CO" dirty="0"/>
            </a:p>
          </p:txBody>
        </p:sp>
      </p:grpSp>
    </p:spTree>
    <p:extLst>
      <p:ext uri="{BB962C8B-B14F-4D97-AF65-F5344CB8AC3E}">
        <p14:creationId xmlns:p14="http://schemas.microsoft.com/office/powerpoint/2010/main" val="126486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1671</TotalTime>
  <Words>678</Words>
  <Application>Microsoft Office PowerPoint</Application>
  <PresentationFormat>On-screen Show (4:3)</PresentationFormat>
  <Paragraphs>101</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Berlin Sans FB Demi</vt:lpstr>
      <vt:lpstr>Calibri</vt:lpstr>
      <vt:lpstr>Segoe UI</vt:lpstr>
      <vt:lpstr>Segoe UI Light</vt:lpstr>
      <vt:lpstr>Wingdings</vt:lpstr>
      <vt:lpstr>Business Presentation</vt:lpstr>
      <vt:lpstr>Cloud</vt:lpstr>
      <vt:lpstr>Cloud Computing</vt:lpstr>
      <vt:lpstr>Tipos de Cloud</vt:lpstr>
      <vt:lpstr>Cloud Models </vt:lpstr>
      <vt:lpstr>On Prem - IaaS – PaaS - SaaS</vt:lpstr>
      <vt:lpstr>PowerPoint Presentation</vt:lpstr>
      <vt:lpstr>Beneficios</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229</cp:revision>
  <dcterms:created xsi:type="dcterms:W3CDTF">2011-09-11T16:53:06Z</dcterms:created>
  <dcterms:modified xsi:type="dcterms:W3CDTF">2022-03-25T09:15:33Z</dcterms:modified>
</cp:coreProperties>
</file>