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09" r:id="rId3"/>
    <p:sldId id="310" r:id="rId4"/>
    <p:sldId id="311" r:id="rId5"/>
    <p:sldId id="314" r:id="rId6"/>
    <p:sldId id="312" r:id="rId7"/>
    <p:sldId id="316" r:id="rId8"/>
    <p:sldId id="315" r:id="rId9"/>
    <p:sldId id="313" r:id="rId10"/>
    <p:sldId id="317" r:id="rId11"/>
    <p:sldId id="276" r:id="rId12"/>
    <p:sldId id="277" r:id="rId1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45" autoAdjust="0"/>
  </p:normalViewPr>
  <p:slideViewPr>
    <p:cSldViewPr>
      <p:cViewPr varScale="1">
        <p:scale>
          <a:sx n="70" d="100"/>
          <a:sy n="70" d="100"/>
        </p:scale>
        <p:origin x="1410" y="72"/>
      </p:cViewPr>
      <p:guideLst>
        <p:guide orient="horz" pos="2160"/>
        <p:guide pos="283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1/04/2022</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s-CO" dirty="0" smtClean="0"/>
              <a:t>https://www.globaldots.com/resources/blog/what-is-serverless-computing/</a:t>
            </a:r>
          </a:p>
          <a:p>
            <a:r>
              <a:rPr lang="es-CO" dirty="0" smtClean="0"/>
              <a:t>https://blog.back4app.com/serverless-hosting-providers/</a:t>
            </a:r>
          </a:p>
          <a:p>
            <a:endParaRPr lang="es-CO" dirty="0" smtClean="0"/>
          </a:p>
          <a:p>
            <a:r>
              <a:rPr lang="es-CO" dirty="0" smtClean="0"/>
              <a:t>En los primeros días de la web, cualquier persona que quisiera crear una aplicación web tenía que poseer el hardware físico necesario para ejecutar un servidor, lo cual es una tarea engorrosa y costosa.</a:t>
            </a:r>
          </a:p>
          <a:p>
            <a:endParaRPr lang="es-CO" dirty="0" smtClean="0"/>
          </a:p>
          <a:p>
            <a:r>
              <a:rPr lang="es-CO" dirty="0" smtClean="0"/>
              <a:t>Luego vino la nube, donde se podían alquilar de forma remota números fijos de servidores o cantidades de espacio de servidor. Los desarrolladores y las empresas que alquilan estas unidades fijas de espacio de servidor generalmente compran en exceso para garantizar que un aumento en el tráfico o la actividad no exceda sus límites mensuales y rompa sus aplicaciones. Esto significaba que gran parte del espacio del servidor que se pagaba por lo general se desperdiciaba. </a:t>
            </a:r>
          </a:p>
          <a:p>
            <a:endParaRPr lang="es-CO" dirty="0" smtClean="0"/>
          </a:p>
          <a:p>
            <a:r>
              <a:rPr lang="es-CO" dirty="0" smtClean="0"/>
              <a:t>Los proveedores de la nube han introducido modelos de escalado automático para abordar el problema, pero incluso con el escalado automático, un pico de actividad no deseado, como un ataque </a:t>
            </a:r>
            <a:r>
              <a:rPr lang="es-CO" dirty="0" err="1" smtClean="0"/>
              <a:t>DDoS</a:t>
            </a:r>
            <a:r>
              <a:rPr lang="es-CO" dirty="0" smtClean="0"/>
              <a:t>, podría terminar siendo muy costoso.</a:t>
            </a:r>
          </a:p>
          <a:p>
            <a:endParaRPr lang="es-CO" dirty="0" smtClean="0"/>
          </a:p>
          <a:p>
            <a:r>
              <a:rPr lang="es-CO" b="1" dirty="0" err="1" smtClean="0"/>
              <a:t>Serverless</a:t>
            </a:r>
            <a:r>
              <a:rPr lang="es-CO" dirty="0" smtClean="0"/>
              <a:t> es un modelo de ejecución de computación en la nube en el que el proveedor de la nube administra dinámicamente la asignación y el aprovisionamiento de servidores. </a:t>
            </a:r>
          </a:p>
          <a:p>
            <a:endParaRPr lang="es-CO" dirty="0" smtClean="0"/>
          </a:p>
          <a:p>
            <a:r>
              <a:rPr lang="es-CO" dirty="0" smtClean="0"/>
              <a:t>Una aplicación sin servidor se ejecuta en contenedores de cómputo sin estado que son activados por eventos, efímeros (pueden durar una sola invocación) y completamente administrados por el proveedor de la nube. El precio se basa en la cantidad de ejecuciones en lugar de la capacidad de cómputo comprada previamente.</a:t>
            </a:r>
          </a:p>
          <a:p>
            <a:endParaRPr lang="es-CO" dirty="0" smtClean="0"/>
          </a:p>
          <a:p>
            <a:r>
              <a:rPr lang="es-CO" dirty="0" smtClean="0"/>
              <a:t>Una arquitectura sin servidor ayuda a las empresas a escribir e implementar código sin preocuparse en absoluto por la infraestructura subyacente.</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56793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s-CO" dirty="0" smtClean="0"/>
              <a:t>https://www.globaldots.com/resources/blog/what-is-serverless-computing/</a:t>
            </a:r>
          </a:p>
          <a:p>
            <a:endParaRPr lang="es-CO" dirty="0" smtClean="0"/>
          </a:p>
          <a:p>
            <a:r>
              <a:rPr lang="es-CO" dirty="0" smtClean="0"/>
              <a:t>La computación sin servidor ofrece una serie de ventajas sobre la infraestructura tradicional basada en la nube o centrada en el servidor. </a:t>
            </a:r>
          </a:p>
          <a:p>
            <a:endParaRPr lang="es-CO" dirty="0" smtClean="0"/>
          </a:p>
          <a:p>
            <a:r>
              <a:rPr lang="es-CO" dirty="0" smtClean="0"/>
              <a:t>Para muchos desarrolladores, las arquitecturas sin servidor ofrecen una mayor escalabilidad, más flexibilidad y un tiempo de lanzamiento más rápido, todo a un costo reducido. </a:t>
            </a:r>
          </a:p>
          <a:p>
            <a:endParaRPr lang="es-CO" dirty="0" smtClean="0"/>
          </a:p>
          <a:p>
            <a:r>
              <a:rPr lang="es-CO" dirty="0" smtClean="0"/>
              <a:t>Con las arquitecturas sin servidor, los desarrolladores no necesitan preocuparse por comprar, aprovisionar y administrar servidores </a:t>
            </a:r>
            <a:r>
              <a:rPr lang="es-CO" dirty="0" err="1" smtClean="0"/>
              <a:t>backend</a:t>
            </a:r>
            <a:r>
              <a:rPr lang="es-CO" dirty="0" smtClean="0"/>
              <a:t>. Sin embargo, la computación sin servidor no es una bala mágica para todos los desarrolladores de aplicaciones web.</a:t>
            </a:r>
          </a:p>
          <a:p>
            <a:endParaRPr lang="es-CO" dirty="0" smtClean="0"/>
          </a:p>
          <a:p>
            <a:r>
              <a:rPr lang="es-CO" dirty="0" smtClean="0"/>
              <a:t>La computación sin servidor puede simplificar el proceso de implementación de código en producción. </a:t>
            </a:r>
          </a:p>
          <a:p>
            <a:endParaRPr lang="es-CO" dirty="0" smtClean="0"/>
          </a:p>
          <a:p>
            <a:r>
              <a:rPr lang="es-CO" dirty="0" smtClean="0"/>
              <a:t>Las operaciones de escalado, planificación de capacidad y mantenimiento pueden estar ocultas para el desarrollador u operador. El código sin servidor se puede usar junto con el código implementado en estilos tradicionales, como los </a:t>
            </a:r>
            <a:r>
              <a:rPr lang="es-CO" dirty="0" err="1" smtClean="0"/>
              <a:t>microservicios</a:t>
            </a:r>
            <a:r>
              <a:rPr lang="es-CO" dirty="0" smtClean="0"/>
              <a:t>. Alternativamente, las aplicaciones se pueden escribir para ser puramente sin servidor y no utilizar servidores aprovisionados en absoluto.</a:t>
            </a:r>
          </a:p>
          <a:p>
            <a:endParaRPr lang="es-CO" dirty="0" smtClean="0"/>
          </a:p>
          <a:p>
            <a:r>
              <a:rPr lang="es-CO" dirty="0" smtClean="0"/>
              <a:t>La diferencia entre la computación en la nube tradicional y la sin servidor es que usted, el cliente que requiere la computación, no paga por los recursos infrautilizados. En lugar de activar un servidor en AWS, por ejemplo, solo está activando el tiempo de ejecución del código. El servicio de computación sin servidor toma sus funciones como entrada, realiza la lógica, devuelve su salida y luego se apaga. Solo se le facturan los recursos utilizados durante la ejecución de esas funciones.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143462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s-CO" dirty="0" smtClean="0"/>
              <a:t>https://www.globaldots.com/resources/blog/what-is-serverless-computing/</a:t>
            </a:r>
          </a:p>
          <a:p>
            <a:endParaRPr lang="es-CO" dirty="0" smtClean="0"/>
          </a:p>
          <a:p>
            <a:r>
              <a:rPr lang="es-CO" b="1" dirty="0" smtClean="0"/>
              <a:t>Costos mas bajos</a:t>
            </a:r>
          </a:p>
          <a:p>
            <a:endParaRPr lang="es-CO" dirty="0" smtClean="0"/>
          </a:p>
          <a:p>
            <a:r>
              <a:rPr lang="es-CO" dirty="0" smtClean="0"/>
              <a:t>La informática sin servidor suele ser muy rentable, ya que los proveedores de nube tradicionales de servicios de back-</a:t>
            </a:r>
            <a:r>
              <a:rPr lang="es-CO" dirty="0" err="1" smtClean="0"/>
              <a:t>end</a:t>
            </a:r>
            <a:r>
              <a:rPr lang="es-CO" dirty="0" smtClean="0"/>
              <a:t> (asignación de servidores) a menudo hacen que el usuario pague por el espacio no utilizado o el tiempo de CPU inactivo.</a:t>
            </a:r>
          </a:p>
          <a:p>
            <a:endParaRPr lang="es-CO" dirty="0" smtClean="0"/>
          </a:p>
          <a:p>
            <a:r>
              <a:rPr lang="es-CO" b="1" dirty="0" smtClean="0"/>
              <a:t>Sin administración de servidor</a:t>
            </a:r>
          </a:p>
          <a:p>
            <a:endParaRPr lang="es-CO" dirty="0" smtClean="0"/>
          </a:p>
          <a:p>
            <a:r>
              <a:rPr lang="es-CO" dirty="0" smtClean="0"/>
              <a:t>Aunque la computación 'sin servidor' en realidad tiene lugar en servidores, los desarrolladores nunca tienen que lidiar con los servidores. Son administrados por el proveedor. Esto puede reducir la inversión necesaria en </a:t>
            </a:r>
            <a:r>
              <a:rPr lang="es-CO" dirty="0" err="1" smtClean="0"/>
              <a:t>DevOps</a:t>
            </a:r>
            <a:r>
              <a:rPr lang="es-CO" dirty="0" smtClean="0"/>
              <a:t>, lo que reduce los gastos y también libera a los desarrolladores para que creen y amplíen sus aplicaciones sin estar limitados por la capacidad del servidor.</a:t>
            </a:r>
          </a:p>
          <a:p>
            <a:endParaRPr lang="es-CO" dirty="0" smtClean="0"/>
          </a:p>
          <a:p>
            <a:r>
              <a:rPr lang="es-CO" b="1" dirty="0" smtClean="0"/>
              <a:t>Escalabilidad simplificada</a:t>
            </a:r>
          </a:p>
          <a:p>
            <a:endParaRPr lang="es-CO" dirty="0" smtClean="0"/>
          </a:p>
          <a:p>
            <a:r>
              <a:rPr lang="es-CO" dirty="0" smtClean="0"/>
              <a:t>Los desarrolladores que utilizan una arquitectura sin servidor no tienen que preocuparse por las políticas para escalar su código. El proveedor sin servidor maneja todo el escalado bajo demanda. Como resultado, una aplicación sin servidor podrá manejar una cantidad inusualmente alta de solicitudes tan bien como puede procesar una sola solicitud de un solo usuario. Una aplicación estructurada de forma tradicional con una cantidad fija de espacio en el servidor puede verse abrumada por un aumento repentino en el uso.</a:t>
            </a:r>
          </a:p>
          <a:p>
            <a:endParaRPr lang="es-CO" dirty="0" smtClean="0"/>
          </a:p>
          <a:p>
            <a:r>
              <a:rPr lang="es-CO" b="1" dirty="0" smtClean="0"/>
              <a:t>Implementaciones y actualizaciones rápidas</a:t>
            </a:r>
          </a:p>
          <a:p>
            <a:endParaRPr lang="es-CO" dirty="0" smtClean="0"/>
          </a:p>
          <a:p>
            <a:r>
              <a:rPr lang="es-CO" dirty="0" smtClean="0"/>
              <a:t>Con una infraestructura sin servidor, no es necesario cargar código en los servidores ni realizar ninguna configuración de back-</a:t>
            </a:r>
            <a:r>
              <a:rPr lang="es-CO" dirty="0" err="1" smtClean="0"/>
              <a:t>end</a:t>
            </a:r>
            <a:r>
              <a:rPr lang="es-CO" dirty="0" smtClean="0"/>
              <a:t> para lanzar una versión funcional de una aplicación. Los desarrolladores pueden cargar fragmentos de código muy rápidamente y lanzar un nuevo producto. Pueden cargar el código todo a la vez o una función a la vez, ya que la aplicación no es una sola pila monolítica, sino una colección de funciones aprovisionadas por el proveedor.</a:t>
            </a:r>
          </a:p>
          <a:p>
            <a:endParaRPr lang="es-CO" dirty="0" smtClean="0"/>
          </a:p>
          <a:p>
            <a:r>
              <a:rPr lang="es-CO" b="1" dirty="0" smtClean="0"/>
              <a:t>Código de back-</a:t>
            </a:r>
            <a:r>
              <a:rPr lang="es-CO" b="1" dirty="0" err="1" smtClean="0"/>
              <a:t>end</a:t>
            </a:r>
            <a:r>
              <a:rPr lang="es-CO" b="1" dirty="0" smtClean="0"/>
              <a:t> simplificado</a:t>
            </a:r>
          </a:p>
          <a:p>
            <a:endParaRPr lang="es-CO" dirty="0" smtClean="0"/>
          </a:p>
          <a:p>
            <a:r>
              <a:rPr lang="es-CO" dirty="0" smtClean="0"/>
              <a:t>Debido a que la aplicación no está alojada en un servidor de origen, su código se puede ejecutar desde cualquier lugar. Por lo tanto, es posible, según el proveedor utilizado, ejecutar funciones de aplicación en servidores que están cerca del usuario final. Esto reduce la latencia porque las solicitudes del usuario ya no tienen que viajar hasta un servidor de origen.</a:t>
            </a:r>
          </a:p>
          <a:p>
            <a:endParaRPr lang="es-CO" dirty="0" smtClean="0"/>
          </a:p>
          <a:p>
            <a:r>
              <a:rPr lang="es-CO" b="1" dirty="0" smtClean="0"/>
              <a:t>Entrega más rápida</a:t>
            </a:r>
          </a:p>
          <a:p>
            <a:endParaRPr lang="es-CO" dirty="0" smtClean="0"/>
          </a:p>
          <a:p>
            <a:r>
              <a:rPr lang="es-CO" dirty="0" smtClean="0"/>
              <a:t>La arquitectura sin servidor puede reducir significativamente el tiempo de comercialización. En lugar de necesitar un proceso de implementación complicado para implementar correcciones de errores y nuevas funciones, los desarrolladores pueden agregar y modificar el código poco a poco.</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a:t>
            </a:fld>
            <a:endParaRPr lang="es-CO" dirty="0"/>
          </a:p>
        </p:txBody>
      </p:sp>
    </p:spTree>
    <p:extLst>
      <p:ext uri="{BB962C8B-B14F-4D97-AF65-F5344CB8AC3E}">
        <p14:creationId xmlns:p14="http://schemas.microsoft.com/office/powerpoint/2010/main" val="233614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s-CO" dirty="0" smtClean="0"/>
              <a:t>https://en.wikipedia.org/wiki/Serverless_computing</a:t>
            </a:r>
          </a:p>
          <a:p>
            <a:endParaRPr lang="es-CO" dirty="0" smtClean="0"/>
          </a:p>
          <a:p>
            <a:r>
              <a:rPr lang="es-CO" b="1" dirty="0" smtClean="0"/>
              <a:t>Rendimiento</a:t>
            </a:r>
          </a:p>
          <a:p>
            <a:r>
              <a:rPr lang="es-CO" dirty="0" smtClean="0"/>
              <a:t>El código sin servidor que se usa con poca frecuencia puede sufrir una mayor latencia de respuesta que el código que se ejecuta continuamente en un servidor dedicado, una máquina virtual o un contenedor. Esto se debe a que, a diferencia del ajuste de escala automático, el proveedor de la nube generalmente "reduce" el código sin servidor por completo cuando no está en uso. Esto significa que si el tiempo de ejecución (por ejemplo, el tiempo de ejecución de Java) requiere una cantidad significativa de tiempo para iniciarse, creará una latencia adicional.</a:t>
            </a:r>
          </a:p>
          <a:p>
            <a:endParaRPr lang="es-CO" dirty="0" smtClean="0"/>
          </a:p>
          <a:p>
            <a:r>
              <a:rPr lang="es-CO" b="1" dirty="0" smtClean="0"/>
              <a:t>Límites de recursos</a:t>
            </a:r>
          </a:p>
          <a:p>
            <a:r>
              <a:rPr lang="es-CO" dirty="0" smtClean="0"/>
              <a:t>La computación sin servidor no es adecuada para algunas cargas de trabajo informáticas, como la informática de alto rendimiento, debido a los límites de recursos impuestos por los proveedores de la nube y también porque probablemente sería más económico aprovisionar en masa la cantidad de servidores que se cree que se requieren en un momento dado. punto en el tiempo.</a:t>
            </a:r>
          </a:p>
          <a:p>
            <a:endParaRPr lang="es-CO" dirty="0" smtClean="0"/>
          </a:p>
          <a:p>
            <a:r>
              <a:rPr lang="es-CO" b="1" dirty="0" smtClean="0"/>
              <a:t>Supervisión y depuración</a:t>
            </a:r>
          </a:p>
          <a:p>
            <a:r>
              <a:rPr lang="es-CO" dirty="0" smtClean="0"/>
              <a:t>El diagnóstico de problemas de rendimiento o uso excesivo de recursos con código sin servidor puede ser más difícil que con el código de servidor tradicional, porque aunque se pueden programar funciones completas, por lo general no existe la posibilidad de profundizar en más detalles adjuntando generadores de perfiles, depuradores o herramientas APM. Además, el entorno en el que se ejecuta el código normalmente no es de código abierto, por lo que sus características de rendimiento no se pueden replicar con precisión en un entorno local.</a:t>
            </a:r>
          </a:p>
          <a:p>
            <a:endParaRPr lang="es-CO" dirty="0" smtClean="0"/>
          </a:p>
          <a:p>
            <a:r>
              <a:rPr lang="es-CO" b="1" dirty="0" smtClean="0"/>
              <a:t>Seguridad</a:t>
            </a:r>
          </a:p>
          <a:p>
            <a:r>
              <a:rPr lang="es-CO" dirty="0" err="1" smtClean="0"/>
              <a:t>Serverless</a:t>
            </a:r>
            <a:r>
              <a:rPr lang="es-CO" dirty="0" smtClean="0"/>
              <a:t> a veces se considera erróneamente como más seguro que las arquitecturas tradicionales. Si bien esto es cierto hasta cierto punto porque el proveedor de la nube se ocupa de las vulnerabilidades del sistema operativo, la superficie de ataque total es significativamente mayor, ya que hay muchos más componentes en la aplicación en comparación con las arquitecturas tradicionales y cada componente es un punto de entrada a la aplicación sin servidor. . Además, las soluciones de seguridad que los clientes solían tener para proteger sus cargas de trabajo en la nube se vuelven irrelevantes, ya que los clientes no pueden controlar ni instalar nada en el punto final ni en el nivel de la red, como un sistema de detección/prevención de intrusos (IDS/IPS).</a:t>
            </a:r>
          </a:p>
          <a:p>
            <a:endParaRPr lang="es-CO" dirty="0" smtClean="0"/>
          </a:p>
          <a:p>
            <a:r>
              <a:rPr lang="es-CO" dirty="0" smtClean="0"/>
              <a:t>Esto se ve intensificado por las propiedades de monocultivo de toda la red de servidores. (Se puede aplicar un único defecto a nivel mundial). Según </a:t>
            </a:r>
            <a:r>
              <a:rPr lang="es-CO" dirty="0" err="1" smtClean="0"/>
              <a:t>Protego</a:t>
            </a:r>
            <a:r>
              <a:rPr lang="es-CO" dirty="0" smtClean="0"/>
              <a:t>, la "solución para proteger las aplicaciones sin servidor es una estrecha colaboración entre los desarrolladores, </a:t>
            </a:r>
            <a:r>
              <a:rPr lang="es-CO" dirty="0" err="1" smtClean="0"/>
              <a:t>DevOps</a:t>
            </a:r>
            <a:r>
              <a:rPr lang="es-CO" dirty="0" smtClean="0"/>
              <a:t> y </a:t>
            </a:r>
            <a:r>
              <a:rPr lang="es-CO" dirty="0" err="1" smtClean="0"/>
              <a:t>AppSec</a:t>
            </a:r>
            <a:r>
              <a:rPr lang="es-CO" dirty="0" smtClean="0"/>
              <a:t>, también conocido como </a:t>
            </a:r>
            <a:r>
              <a:rPr lang="es-CO" dirty="0" err="1" smtClean="0"/>
              <a:t>DevSecOps</a:t>
            </a:r>
            <a:r>
              <a:rPr lang="es-CO" dirty="0" smtClean="0"/>
              <a:t>. Encuentre el equilibrio donde los desarrolladores no son dueños de la seguridad, pero tampoco están exentos de responsabilidad. Tome medidas para que sea un problema de todos. Cree equipos multifuncionales y trabaje hacia una estrecha integración entre los especialistas en seguridad y los equipos de desarrollo. Colabore para que su organización pueda resolver los riesgos de seguridad a la velocidad de la ausencia de servidor".</a:t>
            </a:r>
          </a:p>
          <a:p>
            <a:endParaRPr lang="es-CO" dirty="0" smtClean="0"/>
          </a:p>
          <a:p>
            <a:r>
              <a:rPr lang="es-CO" b="1" dirty="0" smtClean="0"/>
              <a:t>Privacidad</a:t>
            </a:r>
          </a:p>
          <a:p>
            <a:r>
              <a:rPr lang="es-CO" dirty="0" smtClean="0"/>
              <a:t>Muchos entornos de funciones sin servidor se basan en entornos de nube pública patentados. Aquí, se deben considerar algunas implicaciones de privacidad, como los recursos compartidos y el acceso de empleados externos. Sin embargo, la computación sin servidor también se puede realizar en un entorno de nube privada o incluso en las instalaciones, utilizando, por ejemplo, la plataforma </a:t>
            </a:r>
            <a:r>
              <a:rPr lang="es-CO" dirty="0" err="1" smtClean="0"/>
              <a:t>Kubernetes</a:t>
            </a:r>
            <a:r>
              <a:rPr lang="es-CO" dirty="0" smtClean="0"/>
              <a:t>. Esto les da a las empresas un control total sobre los mecanismos de privacidad, al igual que con el alojamiento en configuraciones de servidores tradicionales.</a:t>
            </a:r>
          </a:p>
          <a:p>
            <a:endParaRPr lang="es-CO" dirty="0" smtClean="0"/>
          </a:p>
          <a:p>
            <a:r>
              <a:rPr lang="es-CO" b="1" dirty="0" smtClean="0"/>
              <a:t>Estándares</a:t>
            </a:r>
          </a:p>
          <a:p>
            <a:r>
              <a:rPr lang="es-CO" dirty="0" smtClean="0"/>
              <a:t>La informática sin servidor está cubierta por la Autoridad Internacional de Centros de Datos (IDCA) en su Marco AE360.[23] Sin embargo, la parte relacionada con la portabilidad puede ser un problema al mover la lógica empresarial de una nube pública a otra para la que se creó la solución </a:t>
            </a:r>
            <a:r>
              <a:rPr lang="es-CO" dirty="0" err="1" smtClean="0"/>
              <a:t>Docker</a:t>
            </a:r>
            <a:r>
              <a:rPr lang="es-CO" dirty="0" smtClean="0"/>
              <a:t>. Cloud </a:t>
            </a:r>
            <a:r>
              <a:rPr lang="es-CO" dirty="0" err="1" smtClean="0"/>
              <a:t>Native</a:t>
            </a:r>
            <a:r>
              <a:rPr lang="es-CO" dirty="0" smtClean="0"/>
              <a:t> Computing </a:t>
            </a:r>
            <a:r>
              <a:rPr lang="es-CO" dirty="0" err="1" smtClean="0"/>
              <a:t>Foundation</a:t>
            </a:r>
            <a:r>
              <a:rPr lang="es-CO" dirty="0" smtClean="0"/>
              <a:t> (CNCF) también está trabajando en el desarrollo de una especificación con Oracle.[24]</a:t>
            </a:r>
          </a:p>
          <a:p>
            <a:endParaRPr lang="es-CO" dirty="0" smtClean="0"/>
          </a:p>
          <a:p>
            <a:r>
              <a:rPr lang="es-CO" b="1" dirty="0" smtClean="0"/>
              <a:t>Usos/funciones</a:t>
            </a:r>
          </a:p>
          <a:p>
            <a:r>
              <a:rPr lang="es-CO" dirty="0" smtClean="0"/>
              <a:t>Las funciones sin servidor se pueden utilizar para:[25]</a:t>
            </a:r>
          </a:p>
          <a:p>
            <a:endParaRPr lang="es-CO" dirty="0" smtClean="0"/>
          </a:p>
          <a:p>
            <a:pPr marL="171450" indent="-171450">
              <a:buFontTx/>
              <a:buChar char="-"/>
            </a:pPr>
            <a:r>
              <a:rPr lang="es-CO" dirty="0" smtClean="0"/>
              <a:t>Análisis de datos</a:t>
            </a:r>
          </a:p>
          <a:p>
            <a:pPr marL="171450" indent="-171450">
              <a:buFontTx/>
              <a:buChar char="-"/>
            </a:pPr>
            <a:r>
              <a:rPr lang="es-CO" dirty="0" smtClean="0"/>
              <a:t>Operaciones CI/CD</a:t>
            </a:r>
          </a:p>
          <a:p>
            <a:pPr marL="171450" indent="-171450">
              <a:buFontTx/>
              <a:buChar char="-"/>
            </a:pPr>
            <a:r>
              <a:rPr lang="es-CO" dirty="0" smtClean="0"/>
              <a:t>Conversiones de archivos</a:t>
            </a:r>
          </a:p>
          <a:p>
            <a:pPr marL="171450" indent="-171450">
              <a:buFontTx/>
              <a:buChar char="-"/>
            </a:pPr>
            <a:r>
              <a:rPr lang="es-CO" dirty="0" smtClean="0"/>
              <a:t>Agregación y reestructuración de registros</a:t>
            </a:r>
          </a:p>
          <a:p>
            <a:pPr marL="171450" indent="-171450">
              <a:buFontTx/>
              <a:buChar char="-"/>
            </a:pPr>
            <a:r>
              <a:rPr lang="es-CO" dirty="0" smtClean="0"/>
              <a:t>Soporte para contenido de sitio web dinámico</a:t>
            </a:r>
          </a:p>
          <a:p>
            <a:endParaRPr lang="es-CO" dirty="0" smtClean="0"/>
          </a:p>
          <a:p>
            <a:r>
              <a:rPr lang="es-CO" b="1" dirty="0" smtClean="0"/>
              <a:t>Dependencia de un proveedor</a:t>
            </a:r>
          </a:p>
          <a:p>
            <a:r>
              <a:rPr lang="es-CO" dirty="0" smtClean="0"/>
              <a:t>La informática sin servidor se proporciona como un servicio de terceros. Las aplicaciones y el software que se ejecutan en el entorno sin servidor están bloqueados de forma predeterminada para un proveedor de nube </a:t>
            </a:r>
          </a:p>
          <a:p>
            <a:r>
              <a:rPr lang="es-CO" dirty="0" smtClean="0"/>
              <a:t>específico.[26] Por lo tanto, </a:t>
            </a:r>
            <a:r>
              <a:rPr lang="es-CO" dirty="0" err="1" smtClean="0"/>
              <a:t>serverless</a:t>
            </a:r>
            <a:r>
              <a:rPr lang="es-CO" dirty="0" smtClean="0"/>
              <a:t> puede causar múltiples problemas durante la migración.[27]</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5</a:t>
            </a:fld>
            <a:endParaRPr lang="es-CO" dirty="0"/>
          </a:p>
        </p:txBody>
      </p:sp>
    </p:spTree>
    <p:extLst>
      <p:ext uri="{BB962C8B-B14F-4D97-AF65-F5344CB8AC3E}">
        <p14:creationId xmlns:p14="http://schemas.microsoft.com/office/powerpoint/2010/main" val="3499765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https://www.globaldots.com/resources/blog/what-is-serverless-computing/</a:t>
            </a:r>
          </a:p>
          <a:p>
            <a:endParaRPr lang="es-CO" dirty="0" smtClean="0"/>
          </a:p>
          <a:p>
            <a:r>
              <a:rPr lang="es-CO" dirty="0" smtClean="0"/>
              <a:t>Tanto la informática sin servidor como los contenedores permiten a los desarrolladores crear aplicaciones con muchos menos gastos generales y más flexibilidad que las aplicaciones alojadas en servidores tradicionales o máquinas virtuales. El estilo de arquitectura que debe usar un desarrollador depende de las necesidades de la aplicación, pero las aplicaciones sin servidor son más escalables y, por lo general, más rentables.</a:t>
            </a:r>
          </a:p>
          <a:p>
            <a:endParaRPr lang="es-CO" dirty="0" smtClean="0"/>
          </a:p>
          <a:p>
            <a:r>
              <a:rPr lang="es-CO" dirty="0" smtClean="0"/>
              <a:t>Los contenedores brindan un entorno de ejecución más liviano, lo que hace que la creación de instancias sea más rápida y aumenta la utilización del hardware, pero no cambian el proceso de operaciones de la aplicación fundamental. Todavía se espera que los usuarios asuman la mayor parte de asegurarse de que la aplicación permanezca en funcionamiento.</a:t>
            </a:r>
          </a:p>
          <a:p>
            <a:endParaRPr lang="es-CO" dirty="0" smtClean="0"/>
          </a:p>
          <a:p>
            <a:r>
              <a:rPr lang="es-CO" dirty="0" smtClean="0"/>
              <a:t>Con </a:t>
            </a:r>
            <a:r>
              <a:rPr lang="es-CO" dirty="0" err="1" smtClean="0"/>
              <a:t>serverless</a:t>
            </a:r>
            <a:r>
              <a:rPr lang="es-CO" dirty="0" smtClean="0"/>
              <a:t>, el proveedor de la nube asume la responsabilidad de asegurarse de que el código de la aplicación se cargue y ejecute, y garantiza que haya suficientes recursos informáticos disponibles para ejecutar su código, sin importar cuánto procesamiento requiera.</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76487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s-CO" dirty="0" smtClean="0"/>
              <a:t>https://www.redhat.com/en/topics/cloud-native-apps/what-is-serverless</a:t>
            </a:r>
          </a:p>
          <a:p>
            <a:endParaRPr lang="es-CO" sz="1200" b="1" i="0" kern="1200" dirty="0" smtClean="0">
              <a:solidFill>
                <a:schemeClr val="tx1"/>
              </a:solidFill>
              <a:effectLst/>
              <a:latin typeface="+mn-lt"/>
              <a:ea typeface="+mn-ea"/>
              <a:cs typeface="+mn-cs"/>
            </a:endParaRPr>
          </a:p>
          <a:p>
            <a:r>
              <a:rPr lang="es-CO" sz="1200" b="1" i="0" kern="1200" dirty="0" err="1" smtClean="0">
                <a:solidFill>
                  <a:schemeClr val="tx1"/>
                </a:solidFill>
                <a:effectLst/>
                <a:latin typeface="+mn-lt"/>
                <a:ea typeface="+mn-ea"/>
                <a:cs typeface="+mn-cs"/>
              </a:rPr>
              <a:t>Backend</a:t>
            </a:r>
            <a:r>
              <a:rPr lang="es-CO" sz="1200" b="1" i="0" kern="1200" dirty="0" smtClean="0">
                <a:solidFill>
                  <a:schemeClr val="tx1"/>
                </a:solidFill>
                <a:effectLst/>
                <a:latin typeface="+mn-lt"/>
                <a:ea typeface="+mn-ea"/>
                <a:cs typeface="+mn-cs"/>
              </a:rPr>
              <a:t>-as-a-</a:t>
            </a:r>
            <a:r>
              <a:rPr lang="es-CO" sz="1200" b="1" i="0" kern="1200" dirty="0" err="1" smtClean="0">
                <a:solidFill>
                  <a:schemeClr val="tx1"/>
                </a:solidFill>
                <a:effectLst/>
                <a:latin typeface="+mn-lt"/>
                <a:ea typeface="+mn-ea"/>
                <a:cs typeface="+mn-cs"/>
              </a:rPr>
              <a:t>Service</a:t>
            </a:r>
            <a:r>
              <a:rPr lang="es-CO" sz="1200" b="1" i="0" kern="1200" dirty="0" smtClean="0">
                <a:solidFill>
                  <a:schemeClr val="tx1"/>
                </a:solidFill>
                <a:effectLst/>
                <a:latin typeface="+mn-lt"/>
                <a:ea typeface="+mn-ea"/>
                <a:cs typeface="+mn-cs"/>
              </a:rPr>
              <a:t> (</a:t>
            </a:r>
            <a:r>
              <a:rPr lang="es-CO" sz="1200" b="1" i="0" kern="1200" dirty="0" err="1" smtClean="0">
                <a:solidFill>
                  <a:schemeClr val="tx1"/>
                </a:solidFill>
                <a:effectLst/>
                <a:latin typeface="+mn-lt"/>
                <a:ea typeface="+mn-ea"/>
                <a:cs typeface="+mn-cs"/>
              </a:rPr>
              <a:t>BaaS</a:t>
            </a:r>
            <a:r>
              <a:rPr lang="es-CO" sz="1200" b="1" i="0" kern="1200" dirty="0" smtClean="0">
                <a:solidFill>
                  <a:schemeClr val="tx1"/>
                </a:solidFill>
                <a:effectLst/>
                <a:latin typeface="+mn-lt"/>
                <a:ea typeface="+mn-ea"/>
                <a:cs typeface="+mn-cs"/>
              </a:rPr>
              <a:t>)</a:t>
            </a:r>
            <a:endParaRPr lang="es-CO" b="1" dirty="0" smtClean="0"/>
          </a:p>
          <a:p>
            <a:r>
              <a:rPr lang="es-CO" dirty="0" smtClean="0"/>
              <a:t>Bajo un modelo sin servidor, un proveedor de la nube ejecuta servidores físicos y asigna dinámicamente sus recursos en nombre de los usuarios que pueden implementar el código directamente en producción.</a:t>
            </a:r>
          </a:p>
          <a:p>
            <a:endParaRPr lang="es-CO" dirty="0" smtClean="0"/>
          </a:p>
          <a:p>
            <a:r>
              <a:rPr lang="es-CO" dirty="0" smtClean="0"/>
              <a:t>Las ofertas de computación sin servidor generalmente se dividen en dos grupos, </a:t>
            </a:r>
            <a:r>
              <a:rPr lang="es-CO" dirty="0" err="1" smtClean="0"/>
              <a:t>backend</a:t>
            </a:r>
            <a:r>
              <a:rPr lang="es-CO" dirty="0" smtClean="0"/>
              <a:t> como servicio (</a:t>
            </a:r>
            <a:r>
              <a:rPr lang="es-CO" dirty="0" err="1" smtClean="0"/>
              <a:t>BaaS</a:t>
            </a:r>
            <a:r>
              <a:rPr lang="es-CO" dirty="0" smtClean="0"/>
              <a:t>) y función como servicio (</a:t>
            </a:r>
            <a:r>
              <a:rPr lang="es-CO" dirty="0" err="1" smtClean="0"/>
              <a:t>FaaS</a:t>
            </a:r>
            <a:r>
              <a:rPr lang="es-CO" dirty="0" smtClean="0"/>
              <a:t>).</a:t>
            </a:r>
          </a:p>
          <a:p>
            <a:endParaRPr lang="es-CO" dirty="0" smtClean="0"/>
          </a:p>
          <a:p>
            <a:r>
              <a:rPr lang="es-CO" dirty="0" err="1" smtClean="0"/>
              <a:t>BaaS</a:t>
            </a:r>
            <a:r>
              <a:rPr lang="es-CO" dirty="0" smtClean="0"/>
              <a:t> brinda a los desarrolladores acceso a una variedad de servicios y aplicaciones de terceros. Por ejemplo, un proveedor de la nube puede ofrecer servicios de autenticación, encriptación adicional, bases de datos accesibles en la nube y datos de uso de alta fidelidad. Con </a:t>
            </a:r>
            <a:r>
              <a:rPr lang="es-CO" dirty="0" err="1" smtClean="0"/>
              <a:t>BaaS</a:t>
            </a:r>
            <a:r>
              <a:rPr lang="es-CO" dirty="0" smtClean="0"/>
              <a:t>, las funciones sin servidor generalmente se llaman a través de interfaces de programación de aplicaciones (API).</a:t>
            </a:r>
          </a:p>
          <a:p>
            <a:endParaRPr lang="es-CO" dirty="0" smtClean="0"/>
          </a:p>
          <a:p>
            <a:r>
              <a:rPr lang="es-CO" dirty="0" smtClean="0"/>
              <a:t>Más comúnmente, cuando los desarrolladores se refieren a </a:t>
            </a:r>
            <a:r>
              <a:rPr lang="es-CO" dirty="0" err="1" smtClean="0"/>
              <a:t>serverless</a:t>
            </a:r>
            <a:r>
              <a:rPr lang="es-CO" dirty="0" smtClean="0"/>
              <a:t>, están hablando de un modelo </a:t>
            </a:r>
            <a:r>
              <a:rPr lang="es-CO" dirty="0" err="1" smtClean="0"/>
              <a:t>FaaS</a:t>
            </a:r>
            <a:r>
              <a:rPr lang="es-CO" dirty="0" smtClean="0"/>
              <a:t>. Bajo </a:t>
            </a:r>
            <a:r>
              <a:rPr lang="es-CO" dirty="0" err="1" smtClean="0"/>
              <a:t>FaaS</a:t>
            </a:r>
            <a:r>
              <a:rPr lang="es-CO" dirty="0" smtClean="0"/>
              <a:t>, los desarrolladores aún escriben una lógica personalizada del lado del servidor, pero se ejecuta en contenedores totalmente administrados por un proveedor de servicios en la nube.</a:t>
            </a:r>
          </a:p>
          <a:p>
            <a:endParaRPr lang="es-CO" dirty="0" smtClean="0"/>
          </a:p>
          <a:p>
            <a:r>
              <a:rPr lang="es-CO" dirty="0" smtClean="0"/>
              <a:t>Los principales proveedores de nube pública tienen una o más ofertas de </a:t>
            </a:r>
            <a:r>
              <a:rPr lang="es-CO" dirty="0" err="1" smtClean="0"/>
              <a:t>FaaS</a:t>
            </a:r>
            <a:r>
              <a:rPr lang="es-CO" dirty="0" smtClean="0"/>
              <a:t>. Incluyen Amazon Web </a:t>
            </a:r>
            <a:r>
              <a:rPr lang="es-CO" dirty="0" err="1" smtClean="0"/>
              <a:t>Services</a:t>
            </a:r>
            <a:r>
              <a:rPr lang="es-CO" dirty="0" smtClean="0"/>
              <a:t> con AWS Lambda, Microsoft </a:t>
            </a:r>
            <a:r>
              <a:rPr lang="es-CO" dirty="0" err="1" smtClean="0"/>
              <a:t>Azure</a:t>
            </a:r>
            <a:r>
              <a:rPr lang="es-CO" dirty="0" smtClean="0"/>
              <a:t> con </a:t>
            </a:r>
            <a:r>
              <a:rPr lang="es-CO" dirty="0" err="1" smtClean="0"/>
              <a:t>Azure</a:t>
            </a:r>
            <a:r>
              <a:rPr lang="es-CO" dirty="0" smtClean="0"/>
              <a:t> </a:t>
            </a:r>
            <a:r>
              <a:rPr lang="es-CO" dirty="0" err="1" smtClean="0"/>
              <a:t>Functions</a:t>
            </a:r>
            <a:r>
              <a:rPr lang="es-CO" dirty="0" smtClean="0"/>
              <a:t>, Google Cloud con múltiples ofertas e IBM Cloud con IBM Cloud </a:t>
            </a:r>
            <a:r>
              <a:rPr lang="es-CO" dirty="0" err="1" smtClean="0"/>
              <a:t>Functions</a:t>
            </a:r>
            <a:r>
              <a:rPr lang="es-CO" dirty="0" smtClean="0"/>
              <a:t>, entre otros.</a:t>
            </a:r>
          </a:p>
          <a:p>
            <a:endParaRPr lang="es-CO" dirty="0" smtClean="0"/>
          </a:p>
          <a:p>
            <a:r>
              <a:rPr lang="es-CO" dirty="0" smtClean="0"/>
              <a:t>Algunas organizaciones optan por operar sus propios entornos </a:t>
            </a:r>
            <a:r>
              <a:rPr lang="es-CO" dirty="0" err="1" smtClean="0"/>
              <a:t>FaaS</a:t>
            </a:r>
            <a:r>
              <a:rPr lang="es-CO" dirty="0" smtClean="0"/>
              <a:t> utilizando plataformas sin servidor de código abierto, incluido Red </a:t>
            </a:r>
            <a:r>
              <a:rPr lang="es-CO" dirty="0" err="1" smtClean="0"/>
              <a:t>Hat</a:t>
            </a:r>
            <a:r>
              <a:rPr lang="es-CO" dirty="0" smtClean="0"/>
              <a:t>® </a:t>
            </a:r>
            <a:r>
              <a:rPr lang="es-CO" dirty="0" err="1" smtClean="0"/>
              <a:t>OpenShift</a:t>
            </a:r>
            <a:r>
              <a:rPr lang="es-CO" dirty="0" smtClean="0"/>
              <a:t>® </a:t>
            </a:r>
            <a:r>
              <a:rPr lang="es-CO" dirty="0" err="1" smtClean="0"/>
              <a:t>Serverless</a:t>
            </a:r>
            <a:r>
              <a:rPr lang="es-CO" dirty="0" smtClean="0"/>
              <a:t>, que se basa en el proyecto </a:t>
            </a:r>
            <a:r>
              <a:rPr lang="es-CO" dirty="0" err="1" smtClean="0"/>
              <a:t>Knative</a:t>
            </a:r>
            <a:r>
              <a:rPr lang="es-CO" dirty="0" smtClean="0"/>
              <a:t> para </a:t>
            </a:r>
            <a:r>
              <a:rPr lang="es-CO" dirty="0" err="1" smtClean="0"/>
              <a:t>Kubernetes</a:t>
            </a:r>
            <a:r>
              <a:rPr lang="es-CO" dirty="0" smtClean="0"/>
              <a:t>.</a:t>
            </a:r>
          </a:p>
          <a:p>
            <a:endParaRPr lang="es-CO" dirty="0" smtClean="0"/>
          </a:p>
          <a:p>
            <a:r>
              <a:rPr lang="es-CO" b="1" dirty="0" err="1" smtClean="0"/>
              <a:t>Function</a:t>
            </a:r>
            <a:r>
              <a:rPr lang="es-CO" b="1" dirty="0" smtClean="0"/>
              <a:t>-as-a-</a:t>
            </a:r>
            <a:r>
              <a:rPr lang="es-CO" b="1" dirty="0" err="1" smtClean="0"/>
              <a:t>Service</a:t>
            </a:r>
            <a:r>
              <a:rPr lang="es-CO" b="1" dirty="0" smtClean="0"/>
              <a:t> (</a:t>
            </a:r>
            <a:r>
              <a:rPr lang="es-CO" b="1" dirty="0" err="1" smtClean="0"/>
              <a:t>FaaS</a:t>
            </a:r>
            <a:r>
              <a:rPr lang="es-CO" b="1" dirty="0" smtClean="0"/>
              <a:t>) </a:t>
            </a:r>
          </a:p>
          <a:p>
            <a:r>
              <a:rPr lang="es-CO" dirty="0" smtClean="0"/>
              <a:t>Es un modelo de ejecución informática basado en eventos en el que los desarrolladores escriben lógica que se implementa en contenedores totalmente administrados por una plataforma y luego se ejecuta bajo demanda.</a:t>
            </a:r>
          </a:p>
          <a:p>
            <a:endParaRPr lang="es-CO" dirty="0" smtClean="0"/>
          </a:p>
          <a:p>
            <a:r>
              <a:rPr lang="es-CO" dirty="0" smtClean="0"/>
              <a:t>A diferencia de </a:t>
            </a:r>
            <a:r>
              <a:rPr lang="es-CO" dirty="0" err="1" smtClean="0"/>
              <a:t>BaaS</a:t>
            </a:r>
            <a:r>
              <a:rPr lang="es-CO" dirty="0" smtClean="0"/>
              <a:t>, </a:t>
            </a:r>
            <a:r>
              <a:rPr lang="es-CO" dirty="0" err="1" smtClean="0"/>
              <a:t>FaaS</a:t>
            </a:r>
            <a:r>
              <a:rPr lang="es-CO" dirty="0" smtClean="0"/>
              <a:t> ofrece un mayor grado de control a los desarrolladores, quienes crean aplicaciones personalizadas en lugar de depender de una biblioteca de servicios </a:t>
            </a:r>
            <a:r>
              <a:rPr lang="es-CO" dirty="0" err="1" smtClean="0"/>
              <a:t>preescritos</a:t>
            </a:r>
            <a:r>
              <a:rPr lang="es-CO" dirty="0" smtClean="0"/>
              <a:t>.</a:t>
            </a:r>
          </a:p>
          <a:p>
            <a:endParaRPr lang="es-CO" dirty="0" smtClean="0"/>
          </a:p>
          <a:p>
            <a:r>
              <a:rPr lang="es-CO" dirty="0" smtClean="0"/>
              <a:t>El código se implementa en contenedores administrados por un proveedor de la nube. En concreto, estos contenedores son:</a:t>
            </a:r>
          </a:p>
          <a:p>
            <a:endParaRPr lang="es-CO" dirty="0" smtClean="0"/>
          </a:p>
          <a:p>
            <a:pPr marL="171450" indent="-171450">
              <a:buFontTx/>
              <a:buChar char="-"/>
            </a:pPr>
            <a:r>
              <a:rPr lang="es-CO" dirty="0" smtClean="0"/>
              <a:t>Sin estado, lo que simplifica la integración de datos.</a:t>
            </a:r>
          </a:p>
          <a:p>
            <a:pPr marL="171450" indent="-171450">
              <a:buFontTx/>
              <a:buChar char="-"/>
            </a:pPr>
            <a:r>
              <a:rPr lang="es-CO" dirty="0" smtClean="0"/>
              <a:t>Efímeras, lo que les permite ser ejecutadas por un tiempo muy corto.</a:t>
            </a:r>
          </a:p>
          <a:p>
            <a:pPr marL="171450" indent="-171450">
              <a:buFontTx/>
              <a:buChar char="-"/>
            </a:pPr>
            <a:r>
              <a:rPr lang="es-CO" dirty="0" smtClean="0"/>
              <a:t>Activado por eventos, para que puedan ejecutarse automáticamente cuando sea necesario.</a:t>
            </a:r>
          </a:p>
          <a:p>
            <a:pPr marL="171450" indent="-171450">
              <a:buFontTx/>
              <a:buChar char="-"/>
            </a:pPr>
            <a:r>
              <a:rPr lang="es-CO" dirty="0" smtClean="0"/>
              <a:t>Totalmente administrado por un proveedor de la nube, para que solo pague por lo que necesita, no por aplicaciones y servidores siempre activos.</a:t>
            </a:r>
          </a:p>
          <a:p>
            <a:endParaRPr lang="es-CO" dirty="0" smtClean="0"/>
          </a:p>
          <a:p>
            <a:r>
              <a:rPr lang="es-CO" dirty="0" smtClean="0"/>
              <a:t>Con </a:t>
            </a:r>
            <a:r>
              <a:rPr lang="es-CO" dirty="0" err="1" smtClean="0"/>
              <a:t>FaaS</a:t>
            </a:r>
            <a:r>
              <a:rPr lang="es-CO" dirty="0" smtClean="0"/>
              <a:t>, los desarrolladores pueden llamar a aplicaciones sin servidor a través de API que el proveedor de </a:t>
            </a:r>
            <a:r>
              <a:rPr lang="es-CO" dirty="0" err="1" smtClean="0"/>
              <a:t>FaaS</a:t>
            </a:r>
            <a:r>
              <a:rPr lang="es-CO" dirty="0" smtClean="0"/>
              <a:t> maneja a través de una puerta de enlace API (API Gateway).</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69912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https://spring</a:t>
            </a:r>
          </a:p>
          <a:p>
            <a:endParaRPr lang="es-CO" dirty="0" smtClean="0"/>
          </a:p>
          <a:p>
            <a:r>
              <a:rPr lang="es-CO" b="1" dirty="0" err="1" smtClean="0"/>
              <a:t>FaaS</a:t>
            </a:r>
            <a:endParaRPr lang="es-CO" b="1" dirty="0" smtClean="0"/>
          </a:p>
          <a:p>
            <a:pPr marL="171450" indent="-171450">
              <a:buFontTx/>
              <a:buChar char="-"/>
            </a:pPr>
            <a:r>
              <a:rPr lang="es-CO" dirty="0" smtClean="0"/>
              <a:t>Ejecución dirigida por eventos.</a:t>
            </a:r>
          </a:p>
          <a:p>
            <a:pPr marL="171450" indent="-171450">
              <a:buFontTx/>
              <a:buChar char="-"/>
            </a:pPr>
            <a:r>
              <a:rPr lang="es-CO" dirty="0" smtClean="0"/>
              <a:t>Los desarrolladores delegan todas las tareas específicas del servidor a la plataforma </a:t>
            </a:r>
            <a:r>
              <a:rPr lang="es-CO" dirty="0" err="1" smtClean="0"/>
              <a:t>FaaS</a:t>
            </a:r>
            <a:r>
              <a:rPr lang="es-CO" dirty="0" smtClean="0"/>
              <a:t>.</a:t>
            </a:r>
          </a:p>
          <a:p>
            <a:pPr marL="171450" indent="-171450">
              <a:buFontTx/>
              <a:buChar char="-"/>
            </a:pPr>
            <a:r>
              <a:rPr lang="es-CO" dirty="0" smtClean="0"/>
              <a:t>Los desarrolladores solo escriben la lógica comercial que invoca la plataforma, lo que permite una evolución de requisitos más resistente a medida que cambian las necesidades comerciales..</a:t>
            </a:r>
            <a:r>
              <a:rPr lang="es-CO" dirty="0" err="1" smtClean="0"/>
              <a:t>io</a:t>
            </a:r>
            <a:r>
              <a:rPr lang="es-CO" dirty="0" smtClean="0"/>
              <a:t>/</a:t>
            </a:r>
            <a:r>
              <a:rPr lang="es-CO" dirty="0" err="1" smtClean="0"/>
              <a:t>serverless</a:t>
            </a:r>
            <a:endParaRPr lang="es-CO" dirty="0" smtClean="0"/>
          </a:p>
          <a:p>
            <a:pPr marL="0" indent="0">
              <a:buFontTx/>
              <a:buNone/>
            </a:pPr>
            <a:endParaRPr lang="es-CO" dirty="0" smtClean="0"/>
          </a:p>
          <a:p>
            <a:pPr marL="0" indent="0">
              <a:buFontTx/>
              <a:buNone/>
            </a:pPr>
            <a:r>
              <a:rPr lang="es-CO" b="1" dirty="0" smtClean="0"/>
              <a:t>Tradicional</a:t>
            </a:r>
          </a:p>
          <a:p>
            <a:pPr marL="0" indent="0">
              <a:buFontTx/>
              <a:buNone/>
            </a:pPr>
            <a:endParaRPr lang="es-CO" dirty="0" smtClean="0"/>
          </a:p>
          <a:p>
            <a:pPr marL="171450" indent="-171450">
              <a:buFontTx/>
              <a:buChar char="-"/>
            </a:pPr>
            <a:r>
              <a:rPr lang="es-CO" dirty="0" smtClean="0"/>
              <a:t>Debe mantener la infraestructura del servidor (instalación, configuración, aplicación de parches, actualización, etc.).</a:t>
            </a:r>
          </a:p>
          <a:p>
            <a:pPr marL="171450" indent="-171450">
              <a:buFontTx/>
              <a:buChar char="-"/>
            </a:pPr>
            <a:r>
              <a:rPr lang="es-CO" dirty="0" smtClean="0"/>
              <a:t>La infraestructura se escala de formas que pueden no ser lo suficientemente dinámicas para la carga de trabajo (desperdicio de recursos).</a:t>
            </a:r>
          </a:p>
          <a:p>
            <a:pPr marL="171450" indent="-171450">
              <a:buFontTx/>
              <a:buChar char="-"/>
            </a:pPr>
            <a:r>
              <a:rPr lang="es-CO" dirty="0" smtClean="0"/>
              <a:t>Los desarrolladores escriben código de integración para manejar plataformas de mensajería, solicitudes/respuestas HTTP, etc.</a:t>
            </a:r>
          </a:p>
          <a:p>
            <a:pPr marL="0" indent="0">
              <a:buFontTx/>
              <a:buNone/>
            </a:pP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8</a:t>
            </a:fld>
            <a:endParaRPr lang="es-CO" dirty="0"/>
          </a:p>
        </p:txBody>
      </p:sp>
    </p:spTree>
    <p:extLst>
      <p:ext uri="{BB962C8B-B14F-4D97-AF65-F5344CB8AC3E}">
        <p14:creationId xmlns:p14="http://schemas.microsoft.com/office/powerpoint/2010/main" val="3098372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https://www.nubersia.com/es/blog/serverless-es/tecnologia-serverless-y-sus-ventajas/</a:t>
            </a:r>
          </a:p>
          <a:p>
            <a:endParaRPr lang="es-CO" b="1" dirty="0" smtClean="0"/>
          </a:p>
          <a:p>
            <a:r>
              <a:rPr lang="es-CO" b="1" dirty="0" smtClean="0"/>
              <a:t>Servicio </a:t>
            </a:r>
            <a:r>
              <a:rPr lang="es-CO" b="1" dirty="0" err="1" smtClean="0"/>
              <a:t>serverless</a:t>
            </a:r>
            <a:r>
              <a:rPr lang="es-CO" b="1" dirty="0" smtClean="0"/>
              <a:t> AWS Lambda</a:t>
            </a:r>
          </a:p>
          <a:p>
            <a:r>
              <a:rPr lang="es-CO" sz="1200" b="0" i="0" kern="1200" dirty="0" smtClean="0">
                <a:solidFill>
                  <a:schemeClr val="tx1"/>
                </a:solidFill>
                <a:effectLst/>
                <a:latin typeface="+mn-lt"/>
                <a:ea typeface="+mn-ea"/>
                <a:cs typeface="+mn-cs"/>
              </a:rPr>
              <a:t>Es el más conocido y usado del mercado. Entre las aplicaciones que puede usar están Python, </a:t>
            </a:r>
            <a:r>
              <a:rPr lang="es-CO" sz="1200" b="0" i="0" kern="1200" dirty="0" err="1" smtClean="0">
                <a:solidFill>
                  <a:schemeClr val="tx1"/>
                </a:solidFill>
                <a:effectLst/>
                <a:latin typeface="+mn-lt"/>
                <a:ea typeface="+mn-ea"/>
                <a:cs typeface="+mn-cs"/>
              </a:rPr>
              <a:t>Go</a:t>
            </a:r>
            <a:r>
              <a:rPr lang="es-CO" sz="1200" b="0" i="0" kern="1200" dirty="0" smtClean="0">
                <a:solidFill>
                  <a:schemeClr val="tx1"/>
                </a:solidFill>
                <a:effectLst/>
                <a:latin typeface="+mn-lt"/>
                <a:ea typeface="+mn-ea"/>
                <a:cs typeface="+mn-cs"/>
              </a:rPr>
              <a:t>, Java, C# o Node.js. Además, está perfectamente integrado con todos los servicios de Amazon como son </a:t>
            </a:r>
            <a:r>
              <a:rPr lang="es-CO" sz="1200" b="0" i="0" kern="1200" dirty="0" err="1" smtClean="0">
                <a:solidFill>
                  <a:schemeClr val="tx1"/>
                </a:solidFill>
                <a:effectLst/>
                <a:latin typeface="+mn-lt"/>
                <a:ea typeface="+mn-ea"/>
                <a:cs typeface="+mn-cs"/>
              </a:rPr>
              <a:t>DynamoDB</a:t>
            </a:r>
            <a:r>
              <a:rPr lang="es-CO" sz="1200" b="0" i="0" kern="1200" dirty="0" smtClean="0">
                <a:solidFill>
                  <a:schemeClr val="tx1"/>
                </a:solidFill>
                <a:effectLst/>
                <a:latin typeface="+mn-lt"/>
                <a:ea typeface="+mn-ea"/>
                <a:cs typeface="+mn-cs"/>
              </a:rPr>
              <a:t>, SNS, RDS… lo puedes </a:t>
            </a:r>
            <a:r>
              <a:rPr lang="es-CO" sz="1200" b="0" i="0" kern="1200" dirty="0" err="1" smtClean="0">
                <a:solidFill>
                  <a:schemeClr val="tx1"/>
                </a:solidFill>
                <a:effectLst/>
                <a:latin typeface="+mn-lt"/>
                <a:ea typeface="+mn-ea"/>
                <a:cs typeface="+mn-cs"/>
              </a:rPr>
              <a:t>virtualizar</a:t>
            </a:r>
            <a:r>
              <a:rPr lang="es-CO" sz="1200" b="0" i="0" kern="1200" dirty="0" smtClean="0">
                <a:solidFill>
                  <a:schemeClr val="tx1"/>
                </a:solidFill>
                <a:effectLst/>
                <a:latin typeface="+mn-lt"/>
                <a:ea typeface="+mn-ea"/>
                <a:cs typeface="+mn-cs"/>
              </a:rPr>
              <a:t> con </a:t>
            </a:r>
            <a:r>
              <a:rPr lang="es-CO" sz="1200" b="0" i="0" kern="1200" dirty="0" err="1" smtClean="0">
                <a:solidFill>
                  <a:schemeClr val="tx1"/>
                </a:solidFill>
                <a:effectLst/>
                <a:latin typeface="+mn-lt"/>
                <a:ea typeface="+mn-ea"/>
                <a:cs typeface="+mn-cs"/>
              </a:rPr>
              <a:t>CloudWatch</a:t>
            </a:r>
            <a:r>
              <a:rPr lang="es-CO" sz="1200" b="0" i="0" kern="1200" dirty="0" smtClean="0">
                <a:solidFill>
                  <a:schemeClr val="tx1"/>
                </a:solidFill>
                <a:effectLst/>
                <a:latin typeface="+mn-lt"/>
                <a:ea typeface="+mn-ea"/>
                <a:cs typeface="+mn-cs"/>
              </a:rPr>
              <a:t> y lo usan empresas tan conocidas como </a:t>
            </a:r>
            <a:r>
              <a:rPr lang="es-CO" sz="1200" b="1" i="0" kern="1200" dirty="0" err="1" smtClean="0">
                <a:solidFill>
                  <a:schemeClr val="tx1"/>
                </a:solidFill>
                <a:effectLst/>
                <a:latin typeface="+mn-lt"/>
                <a:ea typeface="+mn-ea"/>
                <a:cs typeface="+mn-cs"/>
              </a:rPr>
              <a:t>Netflix</a:t>
            </a:r>
            <a:r>
              <a:rPr lang="es-CO" sz="1200" b="0" i="0" kern="1200" dirty="0" smtClean="0">
                <a:solidFill>
                  <a:schemeClr val="tx1"/>
                </a:solidFill>
                <a:effectLst/>
                <a:latin typeface="+mn-lt"/>
                <a:ea typeface="+mn-ea"/>
                <a:cs typeface="+mn-cs"/>
              </a:rPr>
              <a:t>.</a:t>
            </a:r>
          </a:p>
          <a:p>
            <a:r>
              <a:rPr lang="es-CO" sz="1200" b="1" i="0" kern="1200" dirty="0" err="1" smtClean="0">
                <a:solidFill>
                  <a:schemeClr val="tx1"/>
                </a:solidFill>
                <a:effectLst/>
                <a:latin typeface="+mn-lt"/>
                <a:ea typeface="+mn-ea"/>
                <a:cs typeface="+mn-cs"/>
              </a:rPr>
              <a:t>Azure</a:t>
            </a:r>
            <a:r>
              <a:rPr lang="es-CO" sz="1200" b="1" i="0" kern="1200" dirty="0" smtClean="0">
                <a:solidFill>
                  <a:schemeClr val="tx1"/>
                </a:solidFill>
                <a:effectLst/>
                <a:latin typeface="+mn-lt"/>
                <a:ea typeface="+mn-ea"/>
                <a:cs typeface="+mn-cs"/>
              </a:rPr>
              <a:t> </a:t>
            </a:r>
            <a:r>
              <a:rPr lang="es-CO" sz="1200" b="1" i="0" kern="1200" dirty="0" err="1" smtClean="0">
                <a:solidFill>
                  <a:schemeClr val="tx1"/>
                </a:solidFill>
                <a:effectLst/>
                <a:latin typeface="+mn-lt"/>
                <a:ea typeface="+mn-ea"/>
                <a:cs typeface="+mn-cs"/>
              </a:rPr>
              <a:t>Functions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Está desarrollado por Microsoft desde hace dos años y puedes utilizar con él aplicaciones como </a:t>
            </a:r>
            <a:r>
              <a:rPr lang="es-CO" sz="1200" b="0" i="0" kern="1200" dirty="0" err="1" smtClean="0">
                <a:solidFill>
                  <a:schemeClr val="tx1"/>
                </a:solidFill>
                <a:effectLst/>
                <a:latin typeface="+mn-lt"/>
                <a:ea typeface="+mn-ea"/>
                <a:cs typeface="+mn-cs"/>
              </a:rPr>
              <a:t>Bash</a:t>
            </a:r>
            <a:r>
              <a:rPr lang="es-CO" sz="1200" b="0" i="0" kern="1200" dirty="0" smtClean="0">
                <a:solidFill>
                  <a:schemeClr val="tx1"/>
                </a:solidFill>
                <a:effectLst/>
                <a:latin typeface="+mn-lt"/>
                <a:ea typeface="+mn-ea"/>
                <a:cs typeface="+mn-cs"/>
              </a:rPr>
              <a:t>, </a:t>
            </a:r>
            <a:r>
              <a:rPr lang="es-CO" sz="1200" b="0" i="0" kern="1200" dirty="0" err="1" smtClean="0">
                <a:solidFill>
                  <a:schemeClr val="tx1"/>
                </a:solidFill>
                <a:effectLst/>
                <a:latin typeface="+mn-lt"/>
                <a:ea typeface="+mn-ea"/>
                <a:cs typeface="+mn-cs"/>
              </a:rPr>
              <a:t>Powershell</a:t>
            </a:r>
            <a:r>
              <a:rPr lang="es-CO" sz="1200" b="0" i="0" kern="1200" dirty="0" smtClean="0">
                <a:solidFill>
                  <a:schemeClr val="tx1"/>
                </a:solidFill>
                <a:effectLst/>
                <a:latin typeface="+mn-lt"/>
                <a:ea typeface="+mn-ea"/>
                <a:cs typeface="+mn-cs"/>
              </a:rPr>
              <a:t>, Java, Python, C#, F#, PHP o </a:t>
            </a:r>
            <a:r>
              <a:rPr lang="es-CO" sz="1200" b="0" i="0" kern="1200" dirty="0" err="1" smtClean="0">
                <a:solidFill>
                  <a:schemeClr val="tx1"/>
                </a:solidFill>
                <a:effectLst/>
                <a:latin typeface="+mn-lt"/>
                <a:ea typeface="+mn-ea"/>
                <a:cs typeface="+mn-cs"/>
              </a:rPr>
              <a:t>Batch</a:t>
            </a:r>
            <a:r>
              <a:rPr lang="es-CO" sz="1200" b="0" i="0" kern="1200" dirty="0" smtClean="0">
                <a:solidFill>
                  <a:schemeClr val="tx1"/>
                </a:solidFill>
                <a:effectLst/>
                <a:latin typeface="+mn-lt"/>
                <a:ea typeface="+mn-ea"/>
                <a:cs typeface="+mn-cs"/>
              </a:rPr>
              <a:t>. Muchos de los servicios de Microsoft de su sistema </a:t>
            </a:r>
            <a:r>
              <a:rPr lang="es-CO" sz="1200" b="0" i="0" kern="1200" dirty="0" err="1" smtClean="0">
                <a:solidFill>
                  <a:schemeClr val="tx1"/>
                </a:solidFill>
                <a:effectLst/>
                <a:latin typeface="+mn-lt"/>
                <a:ea typeface="+mn-ea"/>
                <a:cs typeface="+mn-cs"/>
              </a:rPr>
              <a:t>Azure</a:t>
            </a:r>
            <a:r>
              <a:rPr lang="es-CO" sz="1200" b="0" i="0" kern="1200" dirty="0" smtClean="0">
                <a:solidFill>
                  <a:schemeClr val="tx1"/>
                </a:solidFill>
                <a:effectLst/>
                <a:latin typeface="+mn-lt"/>
                <a:ea typeface="+mn-ea"/>
                <a:cs typeface="+mn-cs"/>
              </a:rPr>
              <a:t> se pueden usar como por ejemplo </a:t>
            </a:r>
            <a:r>
              <a:rPr lang="es-CO" sz="1200" b="0" i="0" kern="1200" dirty="0" err="1" smtClean="0">
                <a:solidFill>
                  <a:schemeClr val="tx1"/>
                </a:solidFill>
                <a:effectLst/>
                <a:latin typeface="+mn-lt"/>
                <a:ea typeface="+mn-ea"/>
                <a:cs typeface="+mn-cs"/>
              </a:rPr>
              <a:t>Cortana</a:t>
            </a:r>
            <a:r>
              <a:rPr lang="es-CO" sz="1200" b="0" i="0" kern="1200" dirty="0" smtClean="0">
                <a:solidFill>
                  <a:schemeClr val="tx1"/>
                </a:solidFill>
                <a:effectLst/>
                <a:latin typeface="+mn-lt"/>
                <a:ea typeface="+mn-ea"/>
                <a:cs typeface="+mn-cs"/>
              </a:rPr>
              <a:t>.</a:t>
            </a:r>
          </a:p>
          <a:p>
            <a:r>
              <a:rPr lang="es-CO" sz="1200" b="1" i="0" kern="1200" dirty="0" smtClean="0">
                <a:solidFill>
                  <a:schemeClr val="tx1"/>
                </a:solidFill>
                <a:effectLst/>
                <a:latin typeface="+mn-lt"/>
                <a:ea typeface="+mn-ea"/>
                <a:cs typeface="+mn-cs"/>
              </a:rPr>
              <a:t>Google Cloud </a:t>
            </a:r>
            <a:r>
              <a:rPr lang="es-CO" sz="1200" b="1" i="0" kern="1200" dirty="0" err="1" smtClean="0">
                <a:solidFill>
                  <a:schemeClr val="tx1"/>
                </a:solidFill>
                <a:effectLst/>
                <a:latin typeface="+mn-lt"/>
                <a:ea typeface="+mn-ea"/>
                <a:cs typeface="+mn-cs"/>
              </a:rPr>
              <a:t>Functions</a:t>
            </a:r>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Lo puedes encontrar en la plataforma de Google y solo se puede usar con el código </a:t>
            </a:r>
            <a:r>
              <a:rPr lang="es-CO" sz="1200" b="0" i="0" kern="1200" dirty="0" err="1" smtClean="0">
                <a:solidFill>
                  <a:schemeClr val="tx1"/>
                </a:solidFill>
                <a:effectLst/>
                <a:latin typeface="+mn-lt"/>
                <a:ea typeface="+mn-ea"/>
                <a:cs typeface="+mn-cs"/>
              </a:rPr>
              <a:t>Javascript</a:t>
            </a:r>
            <a:r>
              <a:rPr lang="es-CO" sz="1200" b="0" i="0" kern="1200" dirty="0" smtClean="0">
                <a:solidFill>
                  <a:schemeClr val="tx1"/>
                </a:solidFill>
                <a:effectLst/>
                <a:latin typeface="+mn-lt"/>
                <a:ea typeface="+mn-ea"/>
                <a:cs typeface="+mn-cs"/>
              </a:rPr>
              <a:t> para ejecutarse en un entorno Node.js. Se integra con el resto de servicios de la compañía como son </a:t>
            </a:r>
            <a:r>
              <a:rPr lang="es-CO" sz="1200" b="0" i="0" kern="1200" dirty="0" err="1" smtClean="0">
                <a:solidFill>
                  <a:schemeClr val="tx1"/>
                </a:solidFill>
                <a:effectLst/>
                <a:latin typeface="+mn-lt"/>
                <a:ea typeface="+mn-ea"/>
                <a:cs typeface="+mn-cs"/>
              </a:rPr>
              <a:t>Firebase</a:t>
            </a:r>
            <a:r>
              <a:rPr lang="es-CO" sz="1200" b="0" i="0" kern="1200" dirty="0" smtClean="0">
                <a:solidFill>
                  <a:schemeClr val="tx1"/>
                </a:solidFill>
                <a:effectLst/>
                <a:latin typeface="+mn-lt"/>
                <a:ea typeface="+mn-ea"/>
                <a:cs typeface="+mn-cs"/>
              </a:rPr>
              <a:t>, Pub/Sub, Storage o </a:t>
            </a:r>
            <a:r>
              <a:rPr lang="es-CO" sz="1200" b="0" i="0" kern="1200" dirty="0" err="1" smtClean="0">
                <a:solidFill>
                  <a:schemeClr val="tx1"/>
                </a:solidFill>
                <a:effectLst/>
                <a:latin typeface="+mn-lt"/>
                <a:ea typeface="+mn-ea"/>
                <a:cs typeface="+mn-cs"/>
              </a:rPr>
              <a:t>Spanner</a:t>
            </a:r>
            <a:r>
              <a:rPr lang="es-CO" sz="1200" b="0" i="0" kern="1200" dirty="0" smtClean="0">
                <a:solidFill>
                  <a:schemeClr val="tx1"/>
                </a:solidFill>
                <a:effectLst/>
                <a:latin typeface="+mn-lt"/>
                <a:ea typeface="+mn-ea"/>
                <a:cs typeface="+mn-cs"/>
              </a:rPr>
              <a:t>. Lo puedes monitorizar con </a:t>
            </a:r>
            <a:r>
              <a:rPr lang="es-CO" sz="1200" b="0" i="0" kern="1200" dirty="0" err="1" smtClean="0">
                <a:solidFill>
                  <a:schemeClr val="tx1"/>
                </a:solidFill>
                <a:effectLst/>
                <a:latin typeface="+mn-lt"/>
                <a:ea typeface="+mn-ea"/>
                <a:cs typeface="+mn-cs"/>
              </a:rPr>
              <a:t>Stackdriver</a:t>
            </a:r>
            <a:r>
              <a:rPr lang="es-CO" sz="1200" b="0" i="0" kern="1200" dirty="0" smtClean="0">
                <a:solidFill>
                  <a:schemeClr val="tx1"/>
                </a:solidFill>
                <a:effectLst/>
                <a:latin typeface="+mn-lt"/>
                <a:ea typeface="+mn-ea"/>
                <a:cs typeface="+mn-cs"/>
              </a:rPr>
              <a:t>.</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9</a:t>
            </a:fld>
            <a:endParaRPr lang="es-CO" dirty="0"/>
          </a:p>
        </p:txBody>
      </p:sp>
    </p:spTree>
    <p:extLst>
      <p:ext uri="{BB962C8B-B14F-4D97-AF65-F5344CB8AC3E}">
        <p14:creationId xmlns:p14="http://schemas.microsoft.com/office/powerpoint/2010/main" val="3268409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1/04/2022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1/04/2022</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err="1" smtClean="0"/>
              <a:t>Serverless</a:t>
            </a:r>
            <a:r>
              <a:rPr lang="es-CO" dirty="0" smtClean="0"/>
              <a:t> Computing</a:t>
            </a:r>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err="1" smtClean="0"/>
              <a:t>Serverless</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829984"/>
            <a:ext cx="4020284" cy="402801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Quiz</a:t>
            </a:r>
            <a:r>
              <a:rPr lang="es-CO" dirty="0" smtClean="0"/>
              <a:t> – Verdadero o Falso</a:t>
            </a:r>
            <a:endParaRPr lang="es-CO" dirty="0"/>
          </a:p>
        </p:txBody>
      </p:sp>
      <p:sp>
        <p:nvSpPr>
          <p:cNvPr id="3" name="Content Placeholder 2"/>
          <p:cNvSpPr>
            <a:spLocks noGrp="1"/>
          </p:cNvSpPr>
          <p:nvPr>
            <p:ph idx="1"/>
          </p:nvPr>
        </p:nvSpPr>
        <p:spPr>
          <a:xfrm>
            <a:off x="467544" y="1196752"/>
            <a:ext cx="8229600" cy="5472608"/>
          </a:xfrm>
        </p:spPr>
        <p:txBody>
          <a:bodyPr>
            <a:noAutofit/>
          </a:bodyPr>
          <a:lstStyle/>
          <a:p>
            <a:r>
              <a:rPr lang="es-CO" sz="2000" dirty="0"/>
              <a:t>Una arquitectura sin servidor ayuda a las empresas a escribir e implementar código sin preocuparse en absoluto por la </a:t>
            </a:r>
            <a:r>
              <a:rPr lang="es-CO" sz="2000" dirty="0" smtClean="0"/>
              <a:t>infraestructura.</a:t>
            </a:r>
          </a:p>
          <a:p>
            <a:pPr lvl="1"/>
            <a:r>
              <a:rPr lang="es-CO" sz="1600" b="1" dirty="0" smtClean="0">
                <a:solidFill>
                  <a:srgbClr val="00B050"/>
                </a:solidFill>
              </a:rPr>
              <a:t>Verdadero</a:t>
            </a:r>
            <a:endParaRPr lang="es-CO" sz="1600" b="1" dirty="0">
              <a:solidFill>
                <a:srgbClr val="00B050"/>
              </a:solidFill>
            </a:endParaRPr>
          </a:p>
          <a:p>
            <a:r>
              <a:rPr lang="es-CO" sz="2000" dirty="0" err="1" smtClean="0"/>
              <a:t>Serverless</a:t>
            </a:r>
            <a:r>
              <a:rPr lang="es-CO" sz="2000" dirty="0" smtClean="0"/>
              <a:t> es la mejor forma de simplificar código, convirtiéndose en la bala mágica de los desarrolladores</a:t>
            </a:r>
          </a:p>
          <a:p>
            <a:pPr lvl="1"/>
            <a:r>
              <a:rPr lang="es-CO" sz="1600" b="1" dirty="0" smtClean="0">
                <a:solidFill>
                  <a:srgbClr val="FF0000"/>
                </a:solidFill>
              </a:rPr>
              <a:t>Falso</a:t>
            </a:r>
          </a:p>
          <a:p>
            <a:r>
              <a:rPr lang="es-CO" sz="2000" dirty="0" smtClean="0"/>
              <a:t>Con </a:t>
            </a:r>
            <a:r>
              <a:rPr lang="es-CO" sz="2000" dirty="0" err="1" smtClean="0"/>
              <a:t>Serverless</a:t>
            </a:r>
            <a:r>
              <a:rPr lang="es-CO" sz="2000" dirty="0" smtClean="0"/>
              <a:t>, los desarrolladores solo se deben preocupar por las políticas de escalamiento y no por el código.</a:t>
            </a:r>
          </a:p>
          <a:p>
            <a:pPr lvl="1"/>
            <a:r>
              <a:rPr lang="es-CO" sz="1600" b="1" dirty="0" smtClean="0">
                <a:solidFill>
                  <a:srgbClr val="FF0000"/>
                </a:solidFill>
              </a:rPr>
              <a:t>Falso</a:t>
            </a:r>
          </a:p>
          <a:p>
            <a:r>
              <a:rPr lang="es-CO" sz="2000" dirty="0" err="1" smtClean="0"/>
              <a:t>Serverless</a:t>
            </a:r>
            <a:r>
              <a:rPr lang="es-CO" sz="2000" dirty="0" smtClean="0"/>
              <a:t> permite ejecutar funciones más rápidamente que otros métodos.</a:t>
            </a:r>
          </a:p>
          <a:p>
            <a:pPr lvl="1"/>
            <a:r>
              <a:rPr lang="es-CO" sz="1600" b="1" dirty="0" smtClean="0">
                <a:solidFill>
                  <a:srgbClr val="FF0000"/>
                </a:solidFill>
              </a:rPr>
              <a:t>Falso</a:t>
            </a:r>
          </a:p>
          <a:p>
            <a:r>
              <a:rPr lang="es-CO" sz="2000" dirty="0" err="1" smtClean="0"/>
              <a:t>FaaS</a:t>
            </a:r>
            <a:r>
              <a:rPr lang="es-CO" sz="2000" dirty="0" smtClean="0"/>
              <a:t> </a:t>
            </a:r>
            <a:r>
              <a:rPr lang="es-CO" sz="2000" dirty="0"/>
              <a:t>ofrece un mayor grado de control a los desarrolladores, </a:t>
            </a:r>
            <a:r>
              <a:rPr lang="es-CO" sz="2000" dirty="0" smtClean="0"/>
              <a:t>porque no dependen </a:t>
            </a:r>
            <a:r>
              <a:rPr lang="es-CO" sz="2000" dirty="0"/>
              <a:t>de una biblioteca de servicios </a:t>
            </a:r>
            <a:r>
              <a:rPr lang="es-CO" sz="2000" dirty="0" err="1"/>
              <a:t>preescritos</a:t>
            </a:r>
            <a:r>
              <a:rPr lang="es-CO" sz="2000" dirty="0"/>
              <a:t>.</a:t>
            </a:r>
          </a:p>
          <a:p>
            <a:pPr lvl="1"/>
            <a:r>
              <a:rPr lang="es-CO" sz="1600" b="1" dirty="0" smtClean="0">
                <a:solidFill>
                  <a:srgbClr val="00B050"/>
                </a:solidFill>
              </a:rPr>
              <a:t>Verdadero</a:t>
            </a:r>
            <a:endParaRPr lang="es-CO" sz="1600" b="1" dirty="0">
              <a:solidFill>
                <a:srgbClr val="00B050"/>
              </a:solidFill>
            </a:endParaRPr>
          </a:p>
        </p:txBody>
      </p:sp>
    </p:spTree>
    <p:extLst>
      <p:ext uri="{BB962C8B-B14F-4D97-AF65-F5344CB8AC3E}">
        <p14:creationId xmlns:p14="http://schemas.microsoft.com/office/powerpoint/2010/main" val="398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Qué es </a:t>
            </a:r>
            <a:r>
              <a:rPr lang="es-CO" dirty="0" err="1" smtClean="0"/>
              <a:t>Serverless</a:t>
            </a:r>
            <a:r>
              <a:rPr lang="es-CO" dirty="0" smtClean="0"/>
              <a:t> Computing?</a:t>
            </a:r>
            <a:endParaRPr lang="es-CO" dirty="0"/>
          </a:p>
        </p:txBody>
      </p:sp>
      <p:sp>
        <p:nvSpPr>
          <p:cNvPr id="3" name="Content Placeholder 2"/>
          <p:cNvSpPr>
            <a:spLocks noGrp="1"/>
          </p:cNvSpPr>
          <p:nvPr>
            <p:ph idx="1"/>
          </p:nvPr>
        </p:nvSpPr>
        <p:spPr/>
        <p:txBody>
          <a:bodyPr/>
          <a:lstStyle/>
          <a:p>
            <a:pPr algn="just"/>
            <a:r>
              <a:rPr lang="es-CO" b="1" dirty="0" err="1"/>
              <a:t>Serverless</a:t>
            </a:r>
            <a:r>
              <a:rPr lang="es-CO" dirty="0"/>
              <a:t> es un modelo de ejecución de computación en la nube en el que el proveedor </a:t>
            </a:r>
            <a:r>
              <a:rPr lang="es-CO" dirty="0" smtClean="0"/>
              <a:t>administra </a:t>
            </a:r>
            <a:r>
              <a:rPr lang="es-CO" dirty="0"/>
              <a:t>dinámicamente la asignación y el aprovisionamiento de servidores.</a:t>
            </a:r>
          </a:p>
        </p:txBody>
      </p:sp>
      <p:pic>
        <p:nvPicPr>
          <p:cNvPr id="1028" name="Picture 4" descr="Serverless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719241"/>
            <a:ext cx="4932040" cy="311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00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Por que usar </a:t>
            </a:r>
            <a:r>
              <a:rPr lang="es-CO" dirty="0" err="1" smtClean="0"/>
              <a:t>Serverless</a:t>
            </a:r>
            <a:r>
              <a:rPr lang="es-CO" dirty="0" smtClean="0"/>
              <a:t>?</a:t>
            </a:r>
            <a:endParaRPr lang="es-CO" dirty="0"/>
          </a:p>
        </p:txBody>
      </p:sp>
      <p:sp>
        <p:nvSpPr>
          <p:cNvPr id="3" name="Content Placeholder 2"/>
          <p:cNvSpPr>
            <a:spLocks noGrp="1"/>
          </p:cNvSpPr>
          <p:nvPr>
            <p:ph idx="1"/>
          </p:nvPr>
        </p:nvSpPr>
        <p:spPr/>
        <p:txBody>
          <a:bodyPr/>
          <a:lstStyle/>
          <a:p>
            <a:r>
              <a:rPr lang="es-CO" dirty="0"/>
              <a:t>La computación sin servidor puede simplificar el proceso de implementación de código en producción</a:t>
            </a:r>
            <a:r>
              <a:rPr lang="es-CO" dirty="0" smtClean="0"/>
              <a:t>.</a:t>
            </a:r>
          </a:p>
          <a:p>
            <a:r>
              <a:rPr lang="es-CO" dirty="0" smtClean="0"/>
              <a:t>Solo </a:t>
            </a:r>
            <a:r>
              <a:rPr lang="es-CO" dirty="0"/>
              <a:t>se le facturan los recursos utilizados durante la ejecución de esas funciones.</a:t>
            </a:r>
          </a:p>
        </p:txBody>
      </p:sp>
      <p:pic>
        <p:nvPicPr>
          <p:cNvPr id="4" name="Picture 2" descr="What to Expect from Serverless Computing | Railsware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966095"/>
            <a:ext cx="2891904" cy="2891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445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Ventajas de </a:t>
            </a:r>
            <a:r>
              <a:rPr lang="es-CO" dirty="0" err="1" smtClean="0"/>
              <a:t>Serverless</a:t>
            </a:r>
            <a:endParaRPr lang="es-CO" dirty="0"/>
          </a:p>
        </p:txBody>
      </p:sp>
      <p:sp>
        <p:nvSpPr>
          <p:cNvPr id="3" name="Content Placeholder 2"/>
          <p:cNvSpPr>
            <a:spLocks noGrp="1"/>
          </p:cNvSpPr>
          <p:nvPr>
            <p:ph idx="1"/>
          </p:nvPr>
        </p:nvSpPr>
        <p:spPr/>
        <p:txBody>
          <a:bodyPr/>
          <a:lstStyle/>
          <a:p>
            <a:r>
              <a:rPr lang="es-CO" dirty="0" smtClean="0"/>
              <a:t>Bajos Costos</a:t>
            </a:r>
          </a:p>
          <a:p>
            <a:r>
              <a:rPr lang="es-CO" dirty="0" smtClean="0"/>
              <a:t>Sin Administración</a:t>
            </a:r>
          </a:p>
          <a:p>
            <a:r>
              <a:rPr lang="es-CO" dirty="0" smtClean="0"/>
              <a:t>Escalabilidad Simplificada</a:t>
            </a:r>
          </a:p>
          <a:p>
            <a:r>
              <a:rPr lang="es-CO" dirty="0" smtClean="0"/>
              <a:t>Actualizaciones rápidas</a:t>
            </a:r>
          </a:p>
          <a:p>
            <a:r>
              <a:rPr lang="es-CO" dirty="0" smtClean="0"/>
              <a:t>Código Simplificado</a:t>
            </a:r>
          </a:p>
          <a:p>
            <a:r>
              <a:rPr lang="es-CO" dirty="0" smtClean="0"/>
              <a:t>Entrega más rápida</a:t>
            </a:r>
          </a:p>
          <a:p>
            <a:endParaRPr lang="es-C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563" y="1143000"/>
            <a:ext cx="4508437" cy="5686152"/>
          </a:xfrm>
          <a:prstGeom prst="rect">
            <a:avLst/>
          </a:prstGeom>
        </p:spPr>
      </p:pic>
    </p:spTree>
    <p:extLst>
      <p:ext uri="{BB962C8B-B14F-4D97-AF65-F5344CB8AC3E}">
        <p14:creationId xmlns:p14="http://schemas.microsoft.com/office/powerpoint/2010/main" val="1125225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Desventajas de usar </a:t>
            </a:r>
            <a:r>
              <a:rPr lang="es-CO" dirty="0" err="1" smtClean="0"/>
              <a:t>Serverless</a:t>
            </a:r>
            <a:endParaRPr lang="es-CO" dirty="0"/>
          </a:p>
        </p:txBody>
      </p:sp>
      <p:sp>
        <p:nvSpPr>
          <p:cNvPr id="3" name="Content Placeholder 2"/>
          <p:cNvSpPr>
            <a:spLocks noGrp="1"/>
          </p:cNvSpPr>
          <p:nvPr>
            <p:ph idx="1"/>
          </p:nvPr>
        </p:nvSpPr>
        <p:spPr/>
        <p:txBody>
          <a:bodyPr>
            <a:normAutofit/>
          </a:bodyPr>
          <a:lstStyle/>
          <a:p>
            <a:r>
              <a:rPr lang="es-CO" sz="2800" dirty="0" smtClean="0"/>
              <a:t>Rendimiento</a:t>
            </a:r>
          </a:p>
          <a:p>
            <a:r>
              <a:rPr lang="es-CO" sz="2800" dirty="0" smtClean="0"/>
              <a:t>Limites de recursos</a:t>
            </a:r>
          </a:p>
          <a:p>
            <a:r>
              <a:rPr lang="es-CO" sz="2800" dirty="0"/>
              <a:t>Supervisión y depuración</a:t>
            </a:r>
          </a:p>
          <a:p>
            <a:r>
              <a:rPr lang="es-CO" sz="2800" dirty="0" smtClean="0"/>
              <a:t>Seguridad</a:t>
            </a:r>
          </a:p>
          <a:p>
            <a:r>
              <a:rPr lang="es-CO" sz="2800" dirty="0" smtClean="0"/>
              <a:t>Privacidad</a:t>
            </a:r>
          </a:p>
          <a:p>
            <a:r>
              <a:rPr lang="es-CO" sz="2800" dirty="0" smtClean="0"/>
              <a:t>Estándares</a:t>
            </a:r>
          </a:p>
          <a:p>
            <a:r>
              <a:rPr lang="es-CO" sz="2800" dirty="0"/>
              <a:t>Usos/funciones</a:t>
            </a:r>
          </a:p>
          <a:p>
            <a:r>
              <a:rPr lang="es-CO" sz="2800" dirty="0" smtClean="0"/>
              <a:t>Dependencia </a:t>
            </a:r>
            <a:r>
              <a:rPr lang="es-CO" sz="2800" dirty="0"/>
              <a:t>de un </a:t>
            </a:r>
            <a:r>
              <a:rPr lang="es-CO" sz="2800" dirty="0" smtClean="0"/>
              <a:t>proveedor</a:t>
            </a:r>
            <a:endParaRPr lang="es-CO"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4342485"/>
            <a:ext cx="3709177" cy="2501317"/>
          </a:xfrm>
          <a:prstGeom prst="rect">
            <a:avLst/>
          </a:prstGeom>
        </p:spPr>
      </p:pic>
    </p:spTree>
    <p:extLst>
      <p:ext uri="{BB962C8B-B14F-4D97-AF65-F5344CB8AC3E}">
        <p14:creationId xmlns:p14="http://schemas.microsoft.com/office/powerpoint/2010/main" val="1228826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Serverless</a:t>
            </a:r>
            <a:r>
              <a:rPr lang="es-CO" dirty="0" smtClean="0"/>
              <a:t> vs </a:t>
            </a:r>
            <a:r>
              <a:rPr lang="es-CO" dirty="0" err="1" smtClean="0"/>
              <a:t>Containers</a:t>
            </a:r>
            <a:endParaRPr lang="es-CO" dirty="0"/>
          </a:p>
        </p:txBody>
      </p:sp>
      <p:sp>
        <p:nvSpPr>
          <p:cNvPr id="3" name="Content Placeholder 2"/>
          <p:cNvSpPr>
            <a:spLocks noGrp="1"/>
          </p:cNvSpPr>
          <p:nvPr>
            <p:ph idx="1"/>
          </p:nvPr>
        </p:nvSpPr>
        <p:spPr/>
        <p:txBody>
          <a:bodyPr>
            <a:normAutofit/>
          </a:bodyPr>
          <a:lstStyle/>
          <a:p>
            <a:pPr algn="just"/>
            <a:r>
              <a:rPr lang="es-CO" sz="2800" dirty="0" err="1" smtClean="0"/>
              <a:t>Serverless</a:t>
            </a:r>
            <a:r>
              <a:rPr lang="es-CO" sz="2800" dirty="0" smtClean="0"/>
              <a:t> y </a:t>
            </a:r>
            <a:r>
              <a:rPr lang="es-CO" sz="2800" dirty="0" err="1" smtClean="0"/>
              <a:t>Containers</a:t>
            </a:r>
            <a:r>
              <a:rPr lang="es-CO" sz="2800" dirty="0" smtClean="0"/>
              <a:t> permiten crear </a:t>
            </a:r>
            <a:r>
              <a:rPr lang="es-CO" sz="2800" dirty="0"/>
              <a:t>aplicaciones con muchos menos gastos </a:t>
            </a:r>
            <a:r>
              <a:rPr lang="es-CO" sz="2800" dirty="0" smtClean="0"/>
              <a:t>y </a:t>
            </a:r>
            <a:r>
              <a:rPr lang="es-CO" sz="2800" dirty="0"/>
              <a:t>más </a:t>
            </a:r>
            <a:r>
              <a:rPr lang="es-CO" sz="2800" dirty="0" smtClean="0"/>
              <a:t>flexibilidad.</a:t>
            </a:r>
          </a:p>
          <a:p>
            <a:pPr algn="just"/>
            <a:r>
              <a:rPr lang="es-CO" sz="2800" dirty="0"/>
              <a:t>Los contenedores brindan un entorno de ejecución más liviano, </a:t>
            </a:r>
            <a:endParaRPr lang="es-CO" sz="2800" dirty="0" smtClean="0"/>
          </a:p>
          <a:p>
            <a:pPr algn="just"/>
            <a:r>
              <a:rPr lang="es-CO" sz="2800" dirty="0" smtClean="0"/>
              <a:t>Con </a:t>
            </a:r>
            <a:r>
              <a:rPr lang="es-CO" sz="2800" dirty="0" err="1" smtClean="0"/>
              <a:t>Serverless</a:t>
            </a:r>
            <a:r>
              <a:rPr lang="es-CO" sz="2800" dirty="0"/>
              <a:t>, el proveedor de la nube </a:t>
            </a:r>
            <a:r>
              <a:rPr lang="es-CO" sz="2800" dirty="0" smtClean="0"/>
              <a:t>debe asegurarse que </a:t>
            </a:r>
            <a:r>
              <a:rPr lang="es-CO" sz="2800" dirty="0"/>
              <a:t>el código de la aplicación se cargue y </a:t>
            </a:r>
            <a:r>
              <a:rPr lang="es-CO" sz="2800" dirty="0" smtClean="0"/>
              <a:t>ejecute</a:t>
            </a:r>
            <a:endParaRPr lang="es-CO"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866" y="4591985"/>
            <a:ext cx="3119027" cy="22660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4590566"/>
            <a:ext cx="2259951" cy="2264297"/>
          </a:xfrm>
          <a:prstGeom prst="rect">
            <a:avLst/>
          </a:prstGeom>
        </p:spPr>
      </p:pic>
    </p:spTree>
    <p:extLst>
      <p:ext uri="{BB962C8B-B14F-4D97-AF65-F5344CB8AC3E}">
        <p14:creationId xmlns:p14="http://schemas.microsoft.com/office/powerpoint/2010/main" val="3827326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Serverless</a:t>
            </a:r>
            <a:r>
              <a:rPr lang="es-CO" dirty="0" smtClean="0"/>
              <a:t> Roles</a:t>
            </a:r>
            <a:endParaRPr lang="es-CO" dirty="0"/>
          </a:p>
        </p:txBody>
      </p:sp>
      <p:sp>
        <p:nvSpPr>
          <p:cNvPr id="3" name="Content Placeholder 2"/>
          <p:cNvSpPr>
            <a:spLocks noGrp="1"/>
          </p:cNvSpPr>
          <p:nvPr>
            <p:ph idx="1"/>
          </p:nvPr>
        </p:nvSpPr>
        <p:spPr/>
        <p:txBody>
          <a:bodyPr>
            <a:noAutofit/>
          </a:bodyPr>
          <a:lstStyle/>
          <a:p>
            <a:pPr algn="just"/>
            <a:r>
              <a:rPr lang="es-CO" dirty="0" err="1" smtClean="0"/>
              <a:t>Backend</a:t>
            </a:r>
            <a:r>
              <a:rPr lang="es-CO" dirty="0" smtClean="0"/>
              <a:t> as a </a:t>
            </a:r>
            <a:r>
              <a:rPr lang="es-CO" dirty="0" err="1" smtClean="0"/>
              <a:t>Service</a:t>
            </a:r>
            <a:r>
              <a:rPr lang="es-CO" dirty="0" smtClean="0"/>
              <a:t> (</a:t>
            </a:r>
            <a:r>
              <a:rPr lang="es-CO" dirty="0" err="1" smtClean="0"/>
              <a:t>BaaS</a:t>
            </a:r>
            <a:r>
              <a:rPr lang="es-CO" dirty="0" smtClean="0"/>
              <a:t>)</a:t>
            </a:r>
          </a:p>
          <a:p>
            <a:pPr lvl="1" algn="just"/>
            <a:r>
              <a:rPr lang="es-CO" dirty="0" err="1"/>
              <a:t>BaaS</a:t>
            </a:r>
            <a:r>
              <a:rPr lang="es-CO" dirty="0"/>
              <a:t> brinda a los desarrolladores acceso a una variedad de servicios y aplicaciones de terceros. </a:t>
            </a:r>
            <a:endParaRPr lang="es-CO" dirty="0" smtClean="0"/>
          </a:p>
          <a:p>
            <a:pPr lvl="1" algn="just"/>
            <a:r>
              <a:rPr lang="es-CO" dirty="0" smtClean="0"/>
              <a:t>Con </a:t>
            </a:r>
            <a:r>
              <a:rPr lang="es-CO" dirty="0" err="1"/>
              <a:t>BaaS</a:t>
            </a:r>
            <a:r>
              <a:rPr lang="es-CO" dirty="0"/>
              <a:t>, las funciones sin servidor generalmente se llaman a través de interfaces de programación de aplicaciones (API).</a:t>
            </a:r>
            <a:endParaRPr lang="es-CO" dirty="0" smtClean="0"/>
          </a:p>
          <a:p>
            <a:pPr algn="just"/>
            <a:r>
              <a:rPr lang="es-CO" dirty="0" err="1" smtClean="0"/>
              <a:t>Function</a:t>
            </a:r>
            <a:r>
              <a:rPr lang="es-CO" dirty="0" smtClean="0"/>
              <a:t> as a </a:t>
            </a:r>
            <a:r>
              <a:rPr lang="es-CO" dirty="0" err="1" smtClean="0"/>
              <a:t>Service</a:t>
            </a:r>
            <a:r>
              <a:rPr lang="es-CO" dirty="0" smtClean="0"/>
              <a:t> (</a:t>
            </a:r>
            <a:r>
              <a:rPr lang="es-CO" dirty="0" err="1" smtClean="0"/>
              <a:t>FaaS</a:t>
            </a:r>
            <a:r>
              <a:rPr lang="es-CO" dirty="0" smtClean="0"/>
              <a:t>)</a:t>
            </a:r>
          </a:p>
          <a:p>
            <a:pPr lvl="1" algn="just"/>
            <a:r>
              <a:rPr lang="es-CO" dirty="0"/>
              <a:t>Es un modelo de ejecución informática basado en eventos en el que los desarrolladores escriben lógica que se implementa en contenedores totalmente administrados por una plataforma y luego se ejecuta bajo demanda.</a:t>
            </a:r>
          </a:p>
          <a:p>
            <a:pPr algn="just"/>
            <a:endParaRPr lang="es-CO" dirty="0"/>
          </a:p>
        </p:txBody>
      </p:sp>
    </p:spTree>
    <p:extLst>
      <p:ext uri="{BB962C8B-B14F-4D97-AF65-F5344CB8AC3E}">
        <p14:creationId xmlns:p14="http://schemas.microsoft.com/office/powerpoint/2010/main" val="1949451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FaaS</a:t>
            </a:r>
            <a:r>
              <a:rPr lang="es-CO" dirty="0" smtClean="0"/>
              <a:t> vs </a:t>
            </a:r>
            <a:r>
              <a:rPr lang="es-CO" dirty="0" err="1" smtClean="0"/>
              <a:t>Traditional</a:t>
            </a:r>
            <a:endParaRPr lang="es-CO" dirty="0"/>
          </a:p>
        </p:txBody>
      </p:sp>
      <p:sp>
        <p:nvSpPr>
          <p:cNvPr id="3" name="Content Placeholder 2"/>
          <p:cNvSpPr>
            <a:spLocks noGrp="1"/>
          </p:cNvSpPr>
          <p:nvPr>
            <p:ph idx="1"/>
          </p:nvPr>
        </p:nvSpPr>
        <p:spPr>
          <a:xfrm>
            <a:off x="467544" y="1196752"/>
            <a:ext cx="4033019" cy="4525963"/>
          </a:xfrm>
        </p:spPr>
        <p:txBody>
          <a:bodyPr>
            <a:normAutofit/>
          </a:bodyPr>
          <a:lstStyle/>
          <a:p>
            <a:pPr marL="0" indent="0">
              <a:buNone/>
            </a:pPr>
            <a:r>
              <a:rPr lang="es-CO" sz="2400" b="1" dirty="0" err="1" smtClean="0"/>
              <a:t>FaaS</a:t>
            </a:r>
            <a:endParaRPr lang="es-CO" sz="2400" b="1" dirty="0" smtClean="0"/>
          </a:p>
          <a:p>
            <a:r>
              <a:rPr lang="es-CO" sz="2400" dirty="0" smtClean="0"/>
              <a:t>Ejecución </a:t>
            </a:r>
            <a:r>
              <a:rPr lang="es-CO" sz="2400" dirty="0"/>
              <a:t>dirigida por eventos.</a:t>
            </a:r>
          </a:p>
          <a:p>
            <a:r>
              <a:rPr lang="es-CO" sz="2400" dirty="0" smtClean="0"/>
              <a:t>Delegan tareas específicas</a:t>
            </a:r>
            <a:endParaRPr lang="es-CO" sz="2400" dirty="0"/>
          </a:p>
          <a:p>
            <a:r>
              <a:rPr lang="es-CO" sz="2400" dirty="0" smtClean="0"/>
              <a:t>Solo uso de la lógica del Negocio</a:t>
            </a:r>
          </a:p>
        </p:txBody>
      </p:sp>
      <p:sp>
        <p:nvSpPr>
          <p:cNvPr id="4" name="Content Placeholder 2"/>
          <p:cNvSpPr txBox="1">
            <a:spLocks/>
          </p:cNvSpPr>
          <p:nvPr/>
        </p:nvSpPr>
        <p:spPr>
          <a:xfrm>
            <a:off x="4587214" y="1143000"/>
            <a:ext cx="4033019"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sz="2400" b="1" dirty="0" smtClean="0"/>
              <a:t>Tradicional</a:t>
            </a:r>
          </a:p>
          <a:p>
            <a:r>
              <a:rPr lang="es-CO" sz="2400" dirty="0"/>
              <a:t>Debe mantener la infraestructura del servidor </a:t>
            </a:r>
            <a:endParaRPr lang="es-CO" sz="2400" dirty="0" smtClean="0"/>
          </a:p>
          <a:p>
            <a:r>
              <a:rPr lang="es-CO" sz="2400" dirty="0" smtClean="0"/>
              <a:t>Escalamiento no dinámico</a:t>
            </a:r>
          </a:p>
          <a:p>
            <a:r>
              <a:rPr lang="es-CO" sz="2400" dirty="0" smtClean="0"/>
              <a:t>Adición de código de Integración (API)</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067" y="3760882"/>
            <a:ext cx="5197865" cy="3051081"/>
          </a:xfrm>
          <a:prstGeom prst="rect">
            <a:avLst/>
          </a:prstGeom>
        </p:spPr>
      </p:pic>
    </p:spTree>
    <p:extLst>
      <p:ext uri="{BB962C8B-B14F-4D97-AF65-F5344CB8AC3E}">
        <p14:creationId xmlns:p14="http://schemas.microsoft.com/office/powerpoint/2010/main" val="4118389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Proveedores de </a:t>
            </a:r>
            <a:r>
              <a:rPr lang="es-CO" dirty="0" err="1" smtClean="0"/>
              <a:t>Serverless</a:t>
            </a:r>
            <a:endParaRPr lang="es-CO" dirty="0"/>
          </a:p>
        </p:txBody>
      </p:sp>
      <p:pic>
        <p:nvPicPr>
          <p:cNvPr id="7170" name="Picture 2" descr="File:Half-Life lambda logo.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03" y="2358059"/>
            <a:ext cx="1989519" cy="19895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erverless application with PowerShell: Azure Functions - adat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9391" y="2546363"/>
            <a:ext cx="2582344" cy="176527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oogle Cloud Functions Logo Vector (.SVG) Free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4504" y="2440407"/>
            <a:ext cx="2071471" cy="1871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35255" y="4347579"/>
            <a:ext cx="1296573" cy="369332"/>
          </a:xfrm>
          <a:prstGeom prst="rect">
            <a:avLst/>
          </a:prstGeom>
          <a:noFill/>
        </p:spPr>
        <p:txBody>
          <a:bodyPr wrap="none" rtlCol="0">
            <a:spAutoFit/>
          </a:bodyPr>
          <a:lstStyle/>
          <a:p>
            <a:r>
              <a:rPr lang="es-CO" dirty="0" smtClean="0"/>
              <a:t>AWS </a:t>
            </a:r>
            <a:r>
              <a:rPr lang="es-CO" dirty="0" err="1"/>
              <a:t>L</a:t>
            </a:r>
            <a:r>
              <a:rPr lang="es-CO" dirty="0" err="1" smtClean="0"/>
              <a:t>amda</a:t>
            </a:r>
            <a:endParaRPr lang="es-CO" dirty="0"/>
          </a:p>
        </p:txBody>
      </p:sp>
      <p:sp>
        <p:nvSpPr>
          <p:cNvPr id="8" name="TextBox 7"/>
          <p:cNvSpPr txBox="1"/>
          <p:nvPr/>
        </p:nvSpPr>
        <p:spPr>
          <a:xfrm>
            <a:off x="3657704" y="4358579"/>
            <a:ext cx="1685718" cy="369332"/>
          </a:xfrm>
          <a:prstGeom prst="rect">
            <a:avLst/>
          </a:prstGeom>
          <a:noFill/>
        </p:spPr>
        <p:txBody>
          <a:bodyPr wrap="none" rtlCol="0">
            <a:spAutoFit/>
          </a:bodyPr>
          <a:lstStyle/>
          <a:p>
            <a:r>
              <a:rPr lang="es-CO" dirty="0" err="1" smtClean="0"/>
              <a:t>Azure</a:t>
            </a:r>
            <a:r>
              <a:rPr lang="es-CO" dirty="0" smtClean="0"/>
              <a:t> </a:t>
            </a:r>
            <a:r>
              <a:rPr lang="es-CO" dirty="0" err="1" smtClean="0"/>
              <a:t>Functions</a:t>
            </a:r>
            <a:endParaRPr lang="es-CO" dirty="0"/>
          </a:p>
        </p:txBody>
      </p:sp>
      <p:sp>
        <p:nvSpPr>
          <p:cNvPr id="9" name="TextBox 8"/>
          <p:cNvSpPr txBox="1"/>
          <p:nvPr/>
        </p:nvSpPr>
        <p:spPr>
          <a:xfrm>
            <a:off x="6394504" y="4399222"/>
            <a:ext cx="2409634" cy="369332"/>
          </a:xfrm>
          <a:prstGeom prst="rect">
            <a:avLst/>
          </a:prstGeom>
          <a:noFill/>
        </p:spPr>
        <p:txBody>
          <a:bodyPr wrap="none" rtlCol="0">
            <a:spAutoFit/>
          </a:bodyPr>
          <a:lstStyle/>
          <a:p>
            <a:r>
              <a:rPr lang="es-CO" dirty="0" smtClean="0"/>
              <a:t>Google Cloud </a:t>
            </a:r>
            <a:r>
              <a:rPr lang="es-CO" dirty="0" err="1" smtClean="0"/>
              <a:t>Functions</a:t>
            </a:r>
            <a:endParaRPr lang="es-CO" dirty="0"/>
          </a:p>
        </p:txBody>
      </p:sp>
    </p:spTree>
    <p:extLst>
      <p:ext uri="{BB962C8B-B14F-4D97-AF65-F5344CB8AC3E}">
        <p14:creationId xmlns:p14="http://schemas.microsoft.com/office/powerpoint/2010/main" val="674718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1803</TotalTime>
  <Words>2899</Words>
  <Application>Microsoft Office PowerPoint</Application>
  <PresentationFormat>On-screen Show (4:3)</PresentationFormat>
  <Paragraphs>211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Berlin Sans FB Demi</vt:lpstr>
      <vt:lpstr>Calibri</vt:lpstr>
      <vt:lpstr>Wingdings</vt:lpstr>
      <vt:lpstr>Business Presentation</vt:lpstr>
      <vt:lpstr>Serverless</vt:lpstr>
      <vt:lpstr>Qué es Serverless Computing?</vt:lpstr>
      <vt:lpstr>Por que usar Serverless?</vt:lpstr>
      <vt:lpstr>Ventajas de Serverless</vt:lpstr>
      <vt:lpstr>Desventajas de usar Serverless</vt:lpstr>
      <vt:lpstr>Serverless vs Containers</vt:lpstr>
      <vt:lpstr>Serverless Roles</vt:lpstr>
      <vt:lpstr>FaaS vs Traditional</vt:lpstr>
      <vt:lpstr>Proveedores de Serverless</vt:lpstr>
      <vt:lpstr>Quiz – Verdadero o Falso</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240</cp:revision>
  <dcterms:created xsi:type="dcterms:W3CDTF">2011-09-11T16:53:06Z</dcterms:created>
  <dcterms:modified xsi:type="dcterms:W3CDTF">2022-04-01T13:09:27Z</dcterms:modified>
</cp:coreProperties>
</file>