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59" r:id="rId4"/>
    <p:sldId id="269" r:id="rId5"/>
    <p:sldId id="260" r:id="rId6"/>
    <p:sldId id="270" r:id="rId7"/>
    <p:sldId id="271" r:id="rId8"/>
    <p:sldId id="264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62" r:id="rId24"/>
    <p:sldId id="263" r:id="rId2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0" autoAdjust="0"/>
  </p:normalViewPr>
  <p:slideViewPr>
    <p:cSldViewPr>
      <p:cViewPr varScale="1">
        <p:scale>
          <a:sx n="52" d="100"/>
          <a:sy n="52" d="100"/>
        </p:scale>
        <p:origin x="1926" y="60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7FE-AC85-4059-92E4-10C4313254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A322-BA17-4461-B828-4227A78FA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1 </a:t>
            </a:r>
            <a:r>
              <a:rPr lang="es-CO" dirty="0" err="1" smtClean="0"/>
              <a:t>User</a:t>
            </a:r>
            <a:endParaRPr lang="es-CO" dirty="0" smtClean="0"/>
          </a:p>
          <a:p>
            <a:r>
              <a:rPr lang="es-CO" dirty="0" smtClean="0"/>
              <a:t>Local </a:t>
            </a:r>
            <a:r>
              <a:rPr lang="es-CO" dirty="0" err="1" smtClean="0"/>
              <a:t>Execution</a:t>
            </a:r>
            <a:endParaRPr lang="es-CO" dirty="0" smtClean="0"/>
          </a:p>
          <a:p>
            <a:r>
              <a:rPr lang="es-CO" dirty="0" smtClean="0"/>
              <a:t>Local Input</a:t>
            </a:r>
          </a:p>
          <a:p>
            <a:r>
              <a:rPr lang="es-CO" dirty="0" smtClean="0"/>
              <a:t>Local Output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5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1 </a:t>
            </a:r>
            <a:r>
              <a:rPr lang="es-CO" dirty="0" err="1" smtClean="0"/>
              <a:t>User</a:t>
            </a:r>
            <a:endParaRPr lang="es-CO" dirty="0" smtClean="0"/>
          </a:p>
          <a:p>
            <a:r>
              <a:rPr lang="es-CO" dirty="0" smtClean="0"/>
              <a:t>Local </a:t>
            </a:r>
            <a:r>
              <a:rPr lang="es-CO" dirty="0" err="1" smtClean="0"/>
              <a:t>Execution</a:t>
            </a:r>
            <a:endParaRPr lang="es-CO" dirty="0" smtClean="0"/>
          </a:p>
          <a:p>
            <a:r>
              <a:rPr lang="es-CO" dirty="0" smtClean="0"/>
              <a:t>Local Input</a:t>
            </a:r>
          </a:p>
          <a:p>
            <a:r>
              <a:rPr lang="es-CO" dirty="0" smtClean="0"/>
              <a:t>Local Output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dirty="0" smtClean="0"/>
              <a:t>Arquitectura Orientada A Servicios</a:t>
            </a:r>
          </a:p>
          <a:p>
            <a:r>
              <a:rPr lang="es-CO" dirty="0" smtClean="0"/>
              <a:t>https://www.youtube.com/watch?v=XdNprXwcDxY</a:t>
            </a:r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b="1" dirty="0" smtClean="0"/>
              <a:t>Qué es un Servicio?</a:t>
            </a:r>
          </a:p>
          <a:p>
            <a:r>
              <a:rPr lang="es-CO" dirty="0" smtClean="0"/>
              <a:t>Representación</a:t>
            </a:r>
            <a:r>
              <a:rPr lang="es-CO" baseline="0" dirty="0" smtClean="0"/>
              <a:t> lógica de una actividad de Negocio que tiene un resultado específico.</a:t>
            </a:r>
          </a:p>
          <a:p>
            <a:r>
              <a:rPr lang="es-CO" baseline="0" dirty="0" err="1" smtClean="0"/>
              <a:t>Ej</a:t>
            </a:r>
            <a:r>
              <a:rPr lang="es-CO" baseline="0" dirty="0" smtClean="0"/>
              <a:t>: Transferencia Bancaria, Datos del Clima, Consolidar reportes.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Un</a:t>
            </a:r>
            <a:r>
              <a:rPr lang="es-CO" baseline="0" dirty="0" smtClean="0"/>
              <a:t> servicio con bajo acoplamiento no debe </a:t>
            </a:r>
            <a:r>
              <a:rPr lang="es-CO" baseline="0" dirty="0" err="1" smtClean="0"/>
              <a:t>debe</a:t>
            </a:r>
            <a:r>
              <a:rPr lang="es-CO" baseline="0" dirty="0" smtClean="0"/>
              <a:t> depender de otro servicio para dar un 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A322-BA17-4461-B828-4227A78FA6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10/02/2022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8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7768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10/02/2022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10/02/2022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10/02/2022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5855-FD75-467C-BECD-0927F9A0E82A}" type="datetimeFigureOut">
              <a:rPr lang="es-CO" smtClean="0"/>
              <a:pPr/>
              <a:t>10/02/2022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25855-FD75-467C-BECD-0927F9A0E82A}" type="datetimeFigureOut">
              <a:rPr lang="es-CO" smtClean="0"/>
              <a:pPr/>
              <a:t>10/02/2022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69A4-F8EA-4CFD-8D90-0DDD4F3E3638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C000"/>
        </a:buClr>
        <a:buFont typeface="Arial" pitchFamily="34" charset="0"/>
        <a:buChar char="◘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7030A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78688" cy="1470025"/>
          </a:xfrm>
        </p:spPr>
        <p:txBody>
          <a:bodyPr/>
          <a:lstStyle/>
          <a:p>
            <a:r>
              <a:rPr lang="es-CO" sz="6600" dirty="0" err="1" smtClean="0"/>
              <a:t>Services</a:t>
            </a:r>
            <a:r>
              <a:rPr lang="es-CO" sz="6600" dirty="0" smtClean="0"/>
              <a:t> </a:t>
            </a:r>
            <a:r>
              <a:rPr lang="es-CO" sz="6600" dirty="0" err="1" smtClean="0"/>
              <a:t>Based</a:t>
            </a:r>
            <a:r>
              <a:rPr lang="es-CO" sz="6600" dirty="0" smtClean="0"/>
              <a:t> </a:t>
            </a:r>
            <a:r>
              <a:rPr lang="es-CO" sz="6600" dirty="0" err="1" smtClean="0"/>
              <a:t>Development</a:t>
            </a:r>
            <a:endParaRPr lang="es-CO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5760640" cy="622920"/>
          </a:xfrm>
        </p:spPr>
        <p:txBody>
          <a:bodyPr/>
          <a:lstStyle/>
          <a:p>
            <a:r>
              <a:rPr lang="es-CO" dirty="0" smtClean="0"/>
              <a:t>Desarrollo Basado en Servicios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9280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Julio Cesar Robles Uribe</a:t>
            </a:r>
            <a:endParaRPr lang="es-CO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7312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>
                <a:solidFill>
                  <a:srgbClr val="0070C0"/>
                </a:solidFill>
              </a:rPr>
              <a:t>Arquitecto de Soluciones</a:t>
            </a:r>
            <a:endParaRPr lang="es-CO" sz="14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Services Icon Png - Service Icon Blue Png Clipart - Full Size Clipart  (#3824353) - Pin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56990"/>
            <a:ext cx="3170380" cy="317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Desktop </a:t>
            </a:r>
            <a:r>
              <a:rPr lang="es-CO" dirty="0" err="1" smtClean="0"/>
              <a:t>Applications</a:t>
            </a:r>
            <a:endParaRPr lang="en-US" dirty="0"/>
          </a:p>
        </p:txBody>
      </p:sp>
      <p:pic>
        <p:nvPicPr>
          <p:cNvPr id="3074" name="Picture 2" descr="What is C# Desktop Application Development? - Concetto La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1417638"/>
            <a:ext cx="6264696" cy="505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0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Client</a:t>
            </a:r>
            <a:r>
              <a:rPr lang="es-CO" dirty="0" smtClean="0"/>
              <a:t>-Server</a:t>
            </a:r>
            <a:endParaRPr lang="en-US" dirty="0"/>
          </a:p>
        </p:txBody>
      </p:sp>
      <p:pic>
        <p:nvPicPr>
          <p:cNvPr id="4098" name="Picture 2" descr="Difference between Client-Server and Peer-to-Peer Network | | Bimal Chand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200800" cy="55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84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Web </a:t>
            </a:r>
            <a:r>
              <a:rPr lang="es-CO" dirty="0" err="1"/>
              <a:t>A</a:t>
            </a:r>
            <a:r>
              <a:rPr lang="es-CO" dirty="0" err="1" smtClean="0"/>
              <a:t>pplications</a:t>
            </a:r>
            <a:endParaRPr lang="en-US" dirty="0"/>
          </a:p>
        </p:txBody>
      </p:sp>
      <p:pic>
        <p:nvPicPr>
          <p:cNvPr id="8196" name="Picture 4" descr="Web Server - Network Encyclopedi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17975"/>
            <a:ext cx="588645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Web Server and DNS Management - Sparkywa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6913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5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Tiers</a:t>
            </a:r>
            <a:endParaRPr lang="en-US" dirty="0"/>
          </a:p>
        </p:txBody>
      </p:sp>
      <p:pic>
        <p:nvPicPr>
          <p:cNvPr id="7170" name="Picture 2" descr="A Typical 3 Tier Server Architecture. Tier 1—Web Server, Tier... | Download  Scientific Dia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1" y="1988840"/>
            <a:ext cx="8824737" cy="387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9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Distributed</a:t>
            </a:r>
            <a:r>
              <a:rPr lang="es-CO" dirty="0" smtClean="0"/>
              <a:t> </a:t>
            </a:r>
            <a:r>
              <a:rPr lang="es-CO" dirty="0" err="1" smtClean="0"/>
              <a:t>Applications</a:t>
            </a:r>
            <a:endParaRPr lang="en-US" dirty="0"/>
          </a:p>
        </p:txBody>
      </p:sp>
      <p:pic>
        <p:nvPicPr>
          <p:cNvPr id="6146" name="Picture 2" descr="Distributed model architecture | Download Scientific Dia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31634"/>
            <a:ext cx="4703614" cy="532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3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Service</a:t>
            </a:r>
            <a:r>
              <a:rPr lang="es-CO" dirty="0" smtClean="0"/>
              <a:t> Bus</a:t>
            </a:r>
            <a:endParaRPr lang="en-US" dirty="0"/>
          </a:p>
        </p:txBody>
      </p:sp>
      <p:pic>
        <p:nvPicPr>
          <p:cNvPr id="10242" name="Picture 2" descr="Neuron Architecture - Peregrine Connec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7638"/>
            <a:ext cx="6768752" cy="48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46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es un Servicio?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>
                <a:solidFill>
                  <a:srgbClr val="7030A0"/>
                </a:solidFill>
              </a:rPr>
              <a:t>Funcionalidad expuesta </a:t>
            </a:r>
            <a:r>
              <a:rPr lang="es-CO" dirty="0" smtClean="0"/>
              <a:t>de una aplicación para ser </a:t>
            </a:r>
            <a:r>
              <a:rPr lang="es-CO" b="1" dirty="0" smtClean="0">
                <a:solidFill>
                  <a:srgbClr val="00B050"/>
                </a:solidFill>
              </a:rPr>
              <a:t>consumida por un tercero</a:t>
            </a:r>
            <a:r>
              <a:rPr lang="es-CO" dirty="0" smtClean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4584" y="3702891"/>
            <a:ext cx="1828800" cy="13681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Sistema Consumidor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0616" y="3701167"/>
            <a:ext cx="1828800" cy="13716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Sistema Expositor</a:t>
            </a:r>
            <a:endParaRPr lang="en-US" sz="2000" b="1" dirty="0"/>
          </a:p>
        </p:txBody>
      </p:sp>
      <p:sp>
        <p:nvSpPr>
          <p:cNvPr id="10" name="Left-Right Arrow 9"/>
          <p:cNvSpPr/>
          <p:nvPr/>
        </p:nvSpPr>
        <p:spPr>
          <a:xfrm>
            <a:off x="2210747" y="4206947"/>
            <a:ext cx="137849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5554757" y="4206947"/>
            <a:ext cx="1378496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86606" y="3229406"/>
            <a:ext cx="1770788" cy="2315123"/>
            <a:chOff x="3686606" y="3229406"/>
            <a:chExt cx="1770788" cy="2315123"/>
          </a:xfrm>
        </p:grpSpPr>
        <p:pic>
          <p:nvPicPr>
            <p:cNvPr id="9232" name="Picture 16" descr="Gears vector clip art | Free SV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606" y="3229406"/>
              <a:ext cx="1770788" cy="177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053685" y="5144419"/>
              <a:ext cx="1036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000" dirty="0" err="1" smtClean="0"/>
                <a:t>Services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5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Características de un Servicio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Reusable</a:t>
            </a:r>
          </a:p>
          <a:p>
            <a:r>
              <a:rPr lang="es-CO" dirty="0" smtClean="0"/>
              <a:t>Composición</a:t>
            </a:r>
          </a:p>
          <a:p>
            <a:r>
              <a:rPr lang="es-CO" dirty="0" smtClean="0"/>
              <a:t>Atómico</a:t>
            </a:r>
          </a:p>
          <a:p>
            <a:r>
              <a:rPr lang="es-CO" dirty="0" smtClean="0"/>
              <a:t>Bajo Acoplamiento</a:t>
            </a:r>
          </a:p>
          <a:p>
            <a:r>
              <a:rPr lang="es-CO" dirty="0" smtClean="0"/>
              <a:t>Escalable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0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s-CO" dirty="0" smtClean="0"/>
              <a:t>Que puede ser consumido por uno o varios canales.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1580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Canal 1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915410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Canal 2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739239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Canal 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83732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67048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2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650364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</a:t>
            </a:r>
            <a:r>
              <a:rPr lang="es-CO" sz="2000" b="1" dirty="0" smtClean="0"/>
              <a:t>3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2"/>
            <a:endCxn id="8" idx="0"/>
          </p:cNvCxnSpPr>
          <p:nvPr/>
        </p:nvCxnSpPr>
        <p:spPr>
          <a:xfrm flipH="1">
            <a:off x="1751720" y="3881585"/>
            <a:ext cx="25660" cy="14196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1"/>
          </p:cNvCxnSpPr>
          <p:nvPr/>
        </p:nvCxnSpPr>
        <p:spPr>
          <a:xfrm>
            <a:off x="1777380" y="3881585"/>
            <a:ext cx="2160922" cy="15535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 flipH="1">
            <a:off x="4584880" y="3881585"/>
            <a:ext cx="16330" cy="14196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9" idx="7"/>
          </p:cNvCxnSpPr>
          <p:nvPr/>
        </p:nvCxnSpPr>
        <p:spPr>
          <a:xfrm flipH="1">
            <a:off x="5231458" y="3881585"/>
            <a:ext cx="2193581" cy="15535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 flipH="1">
            <a:off x="7418040" y="3881585"/>
            <a:ext cx="6999" cy="14196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95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Composición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Un servicio puede ser compuesto por uno o más servicios.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91580" y="2967185"/>
            <a:ext cx="13716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Canal 1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4604455" y="2948781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74320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2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6503640" y="5301208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</a:t>
            </a:r>
            <a:r>
              <a:rPr lang="es-CO" sz="2000" b="1" dirty="0" smtClean="0"/>
              <a:t>3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7" idx="2"/>
          </p:cNvCxnSpPr>
          <p:nvPr/>
        </p:nvCxnSpPr>
        <p:spPr>
          <a:xfrm flipV="1">
            <a:off x="2463180" y="3405981"/>
            <a:ext cx="2141275" cy="18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 flipH="1">
            <a:off x="3657600" y="3863181"/>
            <a:ext cx="1861255" cy="14380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9" idx="0"/>
          </p:cNvCxnSpPr>
          <p:nvPr/>
        </p:nvCxnSpPr>
        <p:spPr>
          <a:xfrm>
            <a:off x="5518855" y="3863181"/>
            <a:ext cx="1899185" cy="143802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3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Horario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025871"/>
              </p:ext>
            </p:extLst>
          </p:nvPr>
        </p:nvGraphicFramePr>
        <p:xfrm>
          <a:off x="457200" y="1578206"/>
          <a:ext cx="4680520" cy="370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Worksheet" r:id="rId3" imgW="1457396" imgH="1152698" progId="Excel.Sheet.12">
                  <p:embed/>
                </p:oleObj>
              </mc:Choice>
              <mc:Fallback>
                <p:oleObj name="Worksheet" r:id="rId3" imgW="1457396" imgH="1152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78206"/>
                        <a:ext cx="4680520" cy="370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xmlns="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32" y="1700808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96144" y="3405981"/>
            <a:ext cx="2286000" cy="3263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s-CO" sz="2000" b="1" dirty="0" smtClean="0"/>
              <a:t>Aplicación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Atomicidad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Si el primer servicio se puede descomponer un mas servicios entonces no es atómico o granular.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17077" y="3634581"/>
            <a:ext cx="201168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Funcionalidad 1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623520" y="3405981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1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5623520" y="4456386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2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5623520" y="5506790"/>
            <a:ext cx="18288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Servicio </a:t>
            </a:r>
            <a:r>
              <a:rPr lang="es-CO" sz="2000" b="1" dirty="0" smtClean="0"/>
              <a:t>3</a:t>
            </a:r>
            <a:endParaRPr lang="en-US" sz="2000" b="1" dirty="0"/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>
            <a:off x="3528757" y="3863181"/>
            <a:ext cx="20947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2"/>
          </p:cNvCxnSpPr>
          <p:nvPr/>
        </p:nvCxnSpPr>
        <p:spPr>
          <a:xfrm>
            <a:off x="3544984" y="4913586"/>
            <a:ext cx="2078536" cy="10504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533304" y="4684986"/>
            <a:ext cx="201168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Funcionalidad 2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17077" y="5735390"/>
            <a:ext cx="2011680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/>
              <a:t>Funcionalidad 3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5" idx="3"/>
            <a:endCxn id="6" idx="2"/>
          </p:cNvCxnSpPr>
          <p:nvPr/>
        </p:nvCxnSpPr>
        <p:spPr>
          <a:xfrm>
            <a:off x="3544984" y="4913586"/>
            <a:ext cx="20785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7" idx="2"/>
          </p:cNvCxnSpPr>
          <p:nvPr/>
        </p:nvCxnSpPr>
        <p:spPr>
          <a:xfrm>
            <a:off x="3528757" y="5963990"/>
            <a:ext cx="209476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7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Bajo Acoplamiento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el nivel de dependencia entre los servicios, entre el proveedor y el consumidor.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47664" y="3108325"/>
            <a:ext cx="2286000" cy="3200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0644" y="3356992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0644" y="4143393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88838" y="4929794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88838" y="5716195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1095" y="3357006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11095" y="4143407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89289" y="4929808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89289" y="5716209"/>
            <a:ext cx="360040" cy="3600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800" y="2976465"/>
                <a:ext cx="2016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E3063F3-BF80-49D1-B661-045523759D50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6465"/>
                <a:ext cx="201657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23" r="-271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513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es-CO" dirty="0" smtClean="0"/>
              <a:t>Un servicio puede evolucionar acorde a las necesidades del consumidor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15246" y="2857797"/>
            <a:ext cx="3456384" cy="7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/>
              <a:t>Consumidor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27014" y="4437112"/>
            <a:ext cx="7632848" cy="21602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CO" sz="2000" b="1" dirty="0" smtClean="0"/>
              <a:t>Servicio 1</a:t>
            </a:r>
            <a:endParaRPr lang="en-US" sz="2000" b="1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643438" y="3577876"/>
            <a:ext cx="0" cy="8592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043608" y="5229200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Servicio 1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Versión 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940152" y="5229200"/>
            <a:ext cx="21602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Servicio 1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Versión 2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707904" y="5517232"/>
            <a:ext cx="1800200" cy="64807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Preguntas?</a:t>
            </a:r>
            <a:endParaRPr lang="es-CO" dirty="0"/>
          </a:p>
        </p:txBody>
      </p:sp>
      <p:pic>
        <p:nvPicPr>
          <p:cNvPr id="4098" name="Picture 2" descr="D:\Proyectos\Framework\Supports\Images\icono_ayuda_gener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3284984"/>
            <a:ext cx="3240360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2743200"/>
            <a:ext cx="6019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 smtClean="0">
                <a:ln w="0"/>
                <a:solidFill>
                  <a:srgbClr val="0066CC">
                    <a:alpha val="74000"/>
                  </a:srgbClr>
                </a:solidFill>
                <a:effectLst>
                  <a:reflection blurRad="12700" stA="50000" endPos="50000" dist="5000" dir="5400000" sy="-100000" rotWithShape="0"/>
                </a:effectLst>
                <a:latin typeface="Berlin Sans FB Demi" pitchFamily="34" charset="0"/>
              </a:rPr>
              <a:t>Gracias!!!</a:t>
            </a:r>
            <a:endParaRPr lang="en-US" sz="6600" b="1" cap="all" dirty="0">
              <a:ln w="0"/>
              <a:solidFill>
                <a:srgbClr val="0066CC">
                  <a:alpha val="74000"/>
                </a:srgbClr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/>
              <a:t>Arquitecto de Soluciones </a:t>
            </a:r>
            <a:r>
              <a:rPr lang="es-CO" sz="2400" dirty="0" err="1"/>
              <a:t>.Net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DevOps</a:t>
            </a:r>
            <a:r>
              <a:rPr lang="es-CO" sz="2400" dirty="0"/>
              <a:t> </a:t>
            </a:r>
            <a:r>
              <a:rPr lang="es-CO" sz="2400" dirty="0" err="1"/>
              <a:t>Champion</a:t>
            </a:r>
            <a:r>
              <a:rPr lang="es-CO" sz="2400" dirty="0"/>
              <a:t> – </a:t>
            </a:r>
            <a:r>
              <a:rPr lang="es-CO" sz="2400" dirty="0" err="1"/>
              <a:t>Azure</a:t>
            </a:r>
            <a:r>
              <a:rPr lang="es-CO" sz="2400" dirty="0"/>
              <a:t> </a:t>
            </a:r>
            <a:r>
              <a:rPr lang="es-CO" sz="2400" dirty="0" err="1"/>
              <a:t>DevOps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QA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Support</a:t>
            </a:r>
            <a:r>
              <a:rPr lang="es-CO" sz="2400" dirty="0"/>
              <a:t> </a:t>
            </a:r>
            <a:r>
              <a:rPr lang="es-CO" sz="2400" dirty="0" err="1"/>
              <a:t>Engineer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Senior </a:t>
            </a:r>
            <a:r>
              <a:rPr lang="es-CO" sz="2400" dirty="0" err="1"/>
              <a:t>Developer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err="1"/>
              <a:t>Technical</a:t>
            </a:r>
            <a:r>
              <a:rPr lang="es-CO" sz="2400" dirty="0"/>
              <a:t> Lead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Consultor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/>
              <a:t>Profesor </a:t>
            </a:r>
            <a:r>
              <a:rPr lang="es-CO" sz="2400" dirty="0" smtClean="0"/>
              <a:t>Universitario</a:t>
            </a:r>
            <a:endParaRPr lang="es-CO" sz="2400" dirty="0"/>
          </a:p>
        </p:txBody>
      </p:sp>
      <p:pic>
        <p:nvPicPr>
          <p:cNvPr id="16" name="Picture 1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xmlns="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91" y="1600201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B3A3CA4-03A7-4CAF-9E47-6B8D04208568}"/>
              </a:ext>
            </a:extLst>
          </p:cNvPr>
          <p:cNvSpPr txBox="1"/>
          <p:nvPr/>
        </p:nvSpPr>
        <p:spPr>
          <a:xfrm>
            <a:off x="6250003" y="5360147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F4DB09-ECAD-411E-957C-E734FFFF3CD0}"/>
              </a:ext>
            </a:extLst>
          </p:cNvPr>
          <p:cNvSpPr txBox="1"/>
          <p:nvPr/>
        </p:nvSpPr>
        <p:spPr>
          <a:xfrm>
            <a:off x="5596206" y="5894950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Años de experiencia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 personal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72386" cy="3759946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Nombre Completo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Facultad</a:t>
            </a:r>
            <a:r>
              <a:rPr lang="es-CO" sz="2400" dirty="0"/>
              <a:t> </a:t>
            </a:r>
            <a:r>
              <a:rPr lang="en-US" sz="2400" dirty="0"/>
              <a:t>ó</a:t>
            </a:r>
            <a:r>
              <a:rPr lang="es-CO" sz="2400" dirty="0" smtClean="0"/>
              <a:t> Carrera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Semestre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Trabajas?</a:t>
            </a:r>
            <a:endParaRPr lang="es-CO" sz="2400" dirty="0"/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Empresa?</a:t>
            </a:r>
          </a:p>
          <a:p>
            <a:pPr marL="685800" lvl="1">
              <a:spcAft>
                <a:spcPts val="600"/>
              </a:spcAft>
            </a:pPr>
            <a:r>
              <a:rPr lang="es-CO" sz="2000" dirty="0" smtClean="0"/>
              <a:t>Rol o Cargo?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Tiempo de Experiencia en TI</a:t>
            </a:r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</a:t>
            </a:r>
            <a:r>
              <a:rPr lang="es-CO" sz="2400" smtClean="0"/>
              <a:t>lenguajes conoces?</a:t>
            </a:r>
            <a:endParaRPr lang="es-CO" sz="2400" dirty="0"/>
          </a:p>
          <a:p>
            <a:pPr marL="285750" indent="-285750">
              <a:spcAft>
                <a:spcPts val="600"/>
              </a:spcAft>
            </a:pPr>
            <a:r>
              <a:rPr lang="es-CO" sz="2400" dirty="0" smtClean="0"/>
              <a:t>Qué expectativas tienes con este curso?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4962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Introducción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algn="just"/>
            <a:r>
              <a:rPr lang="es-CO" dirty="0" smtClean="0"/>
              <a:t>En este curso se cubrirán los </a:t>
            </a:r>
            <a:r>
              <a:rPr lang="es-CO" b="1" dirty="0" smtClean="0">
                <a:solidFill>
                  <a:schemeClr val="accent3"/>
                </a:solidFill>
              </a:rPr>
              <a:t>temas básicos</a:t>
            </a:r>
            <a:r>
              <a:rPr lang="es-CO" b="1" dirty="0" smtClean="0"/>
              <a:t> </a:t>
            </a:r>
            <a:r>
              <a:rPr lang="es-CO" dirty="0" smtClean="0"/>
              <a:t>para aprender a </a:t>
            </a:r>
            <a:r>
              <a:rPr lang="es-CO" b="1" dirty="0" smtClean="0">
                <a:solidFill>
                  <a:schemeClr val="accent2"/>
                </a:solidFill>
              </a:rPr>
              <a:t>diseñar</a:t>
            </a:r>
            <a:r>
              <a:rPr lang="es-CO" dirty="0" smtClean="0">
                <a:solidFill>
                  <a:schemeClr val="accent2"/>
                </a:solidFill>
              </a:rPr>
              <a:t> </a:t>
            </a:r>
            <a:r>
              <a:rPr lang="es-CO" dirty="0" smtClean="0"/>
              <a:t>e </a:t>
            </a:r>
            <a:r>
              <a:rPr lang="es-CO" b="1" dirty="0" smtClean="0">
                <a:solidFill>
                  <a:schemeClr val="accent6"/>
                </a:solidFill>
              </a:rPr>
              <a:t>implementar</a:t>
            </a:r>
            <a:r>
              <a:rPr lang="es-CO" dirty="0" smtClean="0">
                <a:solidFill>
                  <a:schemeClr val="accent6"/>
                </a:solidFill>
              </a:rPr>
              <a:t> </a:t>
            </a:r>
            <a:r>
              <a:rPr lang="es-CO" dirty="0" smtClean="0"/>
              <a:t>sistemas basados en </a:t>
            </a:r>
            <a:r>
              <a:rPr lang="es-CO" b="1" dirty="0" smtClean="0">
                <a:solidFill>
                  <a:srgbClr val="7030A0"/>
                </a:solidFill>
              </a:rPr>
              <a:t>servicios</a:t>
            </a:r>
            <a:r>
              <a:rPr lang="es-CO" dirty="0" smtClean="0"/>
              <a:t>.</a:t>
            </a:r>
          </a:p>
          <a:p>
            <a:pPr>
              <a:buNone/>
            </a:pPr>
            <a:endParaRPr lang="es-CO" dirty="0"/>
          </a:p>
        </p:txBody>
      </p:sp>
      <p:pic>
        <p:nvPicPr>
          <p:cNvPr id="5" name="Picture 4" descr="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221088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</a:t>
            </a:r>
            <a:r>
              <a:rPr lang="en-US" dirty="0" err="1" smtClean="0"/>
              <a:t>Servicios</a:t>
            </a:r>
            <a:r>
              <a:rPr lang="en-US" dirty="0" smtClean="0"/>
              <a:t> (SOA)</a:t>
            </a:r>
          </a:p>
          <a:p>
            <a:pPr lvl="1"/>
            <a:r>
              <a:rPr lang="en-US" dirty="0" smtClean="0"/>
              <a:t>Layers </a:t>
            </a:r>
            <a:r>
              <a:rPr lang="en-US" dirty="0"/>
              <a:t>and </a:t>
            </a:r>
            <a:r>
              <a:rPr lang="en-US" dirty="0" smtClean="0"/>
              <a:t>Services</a:t>
            </a:r>
          </a:p>
          <a:p>
            <a:pPr lvl="1"/>
            <a:r>
              <a:rPr lang="es-CO" dirty="0" err="1"/>
              <a:t>Domain</a:t>
            </a:r>
            <a:r>
              <a:rPr lang="es-CO" dirty="0"/>
              <a:t> </a:t>
            </a:r>
            <a:r>
              <a:rPr lang="es-CO" dirty="0" err="1"/>
              <a:t>Driven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- DDD</a:t>
            </a:r>
            <a:endParaRPr lang="en-US" dirty="0"/>
          </a:p>
          <a:p>
            <a:pPr lvl="1"/>
            <a:r>
              <a:rPr lang="en-US" dirty="0" smtClean="0"/>
              <a:t>Clean Architecture</a:t>
            </a:r>
          </a:p>
          <a:p>
            <a:pPr lvl="1"/>
            <a:r>
              <a:rPr lang="es-CO" dirty="0" err="1" smtClean="0"/>
              <a:t>Microservices</a:t>
            </a:r>
            <a:endParaRPr lang="es-CO" dirty="0" smtClean="0"/>
          </a:p>
          <a:p>
            <a:r>
              <a:rPr lang="es-CO" dirty="0" smtClean="0"/>
              <a:t>Patrones de Servicios</a:t>
            </a:r>
            <a:endParaRPr lang="es-CO" dirty="0" smtClean="0"/>
          </a:p>
          <a:p>
            <a:pPr lvl="1"/>
            <a:r>
              <a:rPr lang="es-CO" dirty="0" err="1" smtClean="0"/>
              <a:t>Publish-Subscriber</a:t>
            </a:r>
            <a:endParaRPr lang="es-CO" dirty="0" smtClean="0"/>
          </a:p>
          <a:p>
            <a:pPr lvl="1"/>
            <a:r>
              <a:rPr lang="es-CO" dirty="0" err="1" smtClean="0"/>
              <a:t>Event-Driven</a:t>
            </a:r>
            <a:endParaRPr lang="en-US" dirty="0" smtClean="0"/>
          </a:p>
          <a:p>
            <a:r>
              <a:rPr lang="en-US" dirty="0" smtClean="0"/>
              <a:t>APIs</a:t>
            </a:r>
            <a:endParaRPr lang="en-US" dirty="0"/>
          </a:p>
          <a:p>
            <a:pPr lvl="1"/>
            <a:r>
              <a:rPr lang="en-US" dirty="0" smtClean="0"/>
              <a:t>APIs </a:t>
            </a:r>
            <a:r>
              <a:rPr lang="en-US" dirty="0"/>
              <a:t>REST </a:t>
            </a:r>
          </a:p>
          <a:p>
            <a:pPr lvl="1"/>
            <a:r>
              <a:rPr lang="en-US" dirty="0" err="1" smtClean="0"/>
              <a:t>GraphQL</a:t>
            </a:r>
            <a:r>
              <a:rPr lang="en-US" dirty="0" smtClean="0"/>
              <a:t>/</a:t>
            </a:r>
            <a:r>
              <a:rPr lang="en-US" dirty="0" err="1" smtClean="0"/>
              <a:t>gRPC</a:t>
            </a:r>
            <a:endParaRPr lang="en-US" dirty="0"/>
          </a:p>
          <a:p>
            <a:pPr lvl="1"/>
            <a:r>
              <a:rPr lang="en-US" dirty="0" err="1" smtClean="0"/>
              <a:t>Apis</a:t>
            </a:r>
            <a:r>
              <a:rPr lang="en-US" dirty="0" smtClean="0"/>
              <a:t> </a:t>
            </a:r>
            <a:r>
              <a:rPr lang="en-US" dirty="0" err="1"/>
              <a:t>Asincronicos</a:t>
            </a:r>
            <a:endParaRPr lang="en-US" dirty="0"/>
          </a:p>
          <a:p>
            <a:pPr lvl="1"/>
            <a:r>
              <a:rPr lang="en-US" dirty="0" smtClean="0"/>
              <a:t>APIs </a:t>
            </a:r>
            <a:r>
              <a:rPr lang="en-US" dirty="0" err="1"/>
              <a:t>Composicion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 Gateway, </a:t>
            </a:r>
            <a:r>
              <a:rPr lang="en-US" dirty="0" err="1"/>
              <a:t>Balanceadores</a:t>
            </a:r>
            <a:r>
              <a:rPr lang="en-US" dirty="0"/>
              <a:t> de </a:t>
            </a:r>
            <a:r>
              <a:rPr lang="en-US" dirty="0" err="1"/>
              <a:t>carga</a:t>
            </a:r>
            <a:endParaRPr lang="en-US" dirty="0"/>
          </a:p>
          <a:p>
            <a:r>
              <a:rPr lang="en-US" dirty="0" err="1"/>
              <a:t>Contenedores</a:t>
            </a:r>
            <a:r>
              <a:rPr lang="en-US" dirty="0"/>
              <a:t> y </a:t>
            </a:r>
            <a:r>
              <a:rPr lang="en-US" dirty="0" err="1"/>
              <a:t>maquinas</a:t>
            </a:r>
            <a:r>
              <a:rPr lang="en-US" dirty="0"/>
              <a:t> </a:t>
            </a:r>
            <a:r>
              <a:rPr lang="en-US" dirty="0" err="1"/>
              <a:t>virtuales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Docker </a:t>
            </a:r>
            <a:endParaRPr lang="en-US" dirty="0"/>
          </a:p>
          <a:p>
            <a:pPr lvl="1"/>
            <a:r>
              <a:rPr lang="en-US" dirty="0" err="1" smtClean="0"/>
              <a:t>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aprenderemos?</a:t>
            </a:r>
            <a:endParaRPr lang="es-C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Cloud Basic (Azure DevOps</a:t>
            </a:r>
            <a:r>
              <a:rPr lang="en-US" dirty="0" smtClean="0"/>
              <a:t>)</a:t>
            </a:r>
          </a:p>
          <a:p>
            <a:pPr lvl="1"/>
            <a:r>
              <a:rPr lang="es-CO" dirty="0" err="1" smtClean="0"/>
              <a:t>SaaS</a:t>
            </a:r>
            <a:endParaRPr lang="es-CO" dirty="0" smtClean="0"/>
          </a:p>
          <a:p>
            <a:pPr lvl="1"/>
            <a:r>
              <a:rPr lang="es-CO" dirty="0" err="1" smtClean="0"/>
              <a:t>PaaS</a:t>
            </a:r>
            <a:endParaRPr lang="es-CO" dirty="0" smtClean="0"/>
          </a:p>
          <a:p>
            <a:pPr lvl="1"/>
            <a:r>
              <a:rPr lang="es-CO" dirty="0" err="1" smtClean="0"/>
              <a:t>IaaS</a:t>
            </a:r>
            <a:endParaRPr lang="en-US" dirty="0"/>
          </a:p>
          <a:p>
            <a:r>
              <a:rPr lang="en-US" dirty="0" err="1"/>
              <a:t>Mensajeria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RabbitMQ</a:t>
            </a:r>
            <a:endParaRPr lang="en-US" dirty="0"/>
          </a:p>
          <a:p>
            <a:pPr lvl="1"/>
            <a:r>
              <a:rPr lang="en-US" dirty="0" smtClean="0"/>
              <a:t>Service </a:t>
            </a:r>
            <a:r>
              <a:rPr lang="en-US" dirty="0"/>
              <a:t>Bus </a:t>
            </a:r>
          </a:p>
          <a:p>
            <a:pPr lvl="2"/>
            <a:r>
              <a:rPr lang="en-US" dirty="0" smtClean="0"/>
              <a:t>Queues</a:t>
            </a:r>
            <a:endParaRPr lang="en-US" dirty="0"/>
          </a:p>
          <a:p>
            <a:pPr lvl="2"/>
            <a:r>
              <a:rPr lang="en-US" dirty="0" smtClean="0"/>
              <a:t>Topics</a:t>
            </a:r>
            <a:endParaRPr lang="en-US" dirty="0"/>
          </a:p>
          <a:p>
            <a:r>
              <a:rPr lang="en-US" dirty="0" smtClean="0"/>
              <a:t>Bases </a:t>
            </a:r>
            <a:r>
              <a:rPr lang="en-US" dirty="0"/>
              <a:t>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SQL</a:t>
            </a:r>
            <a:r>
              <a:rPr lang="en-US" dirty="0"/>
              <a:t>: MySQL</a:t>
            </a:r>
          </a:p>
          <a:p>
            <a:pPr lvl="1"/>
            <a:r>
              <a:rPr lang="en-US" dirty="0" err="1" smtClean="0"/>
              <a:t>NonSQL</a:t>
            </a:r>
            <a:r>
              <a:rPr lang="en-US" dirty="0" smtClean="0"/>
              <a:t>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 err="1" smtClean="0"/>
              <a:t>Monitoreo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Nagios</a:t>
            </a:r>
          </a:p>
          <a:p>
            <a:pPr lvl="1"/>
            <a:r>
              <a:rPr lang="en-US" dirty="0" err="1" smtClean="0"/>
              <a:t>AppInsights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Pre-Requisitos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44428"/>
          </a:xfrm>
        </p:spPr>
        <p:txBody>
          <a:bodyPr>
            <a:noAutofit/>
          </a:bodyPr>
          <a:lstStyle/>
          <a:p>
            <a:r>
              <a:rPr lang="es-CO" sz="2800" dirty="0" smtClean="0"/>
              <a:t>Conocimientos</a:t>
            </a:r>
          </a:p>
          <a:p>
            <a:pPr lvl="1"/>
            <a:r>
              <a:rPr lang="es-CO" sz="2000" dirty="0" smtClean="0"/>
              <a:t>Conocimientos básicos de programación</a:t>
            </a:r>
          </a:p>
          <a:p>
            <a:pPr lvl="1"/>
            <a:r>
              <a:rPr lang="es-CO" sz="2000" dirty="0" smtClean="0"/>
              <a:t>Conocimiento básico de sentencias SQL</a:t>
            </a:r>
          </a:p>
          <a:p>
            <a:pPr lvl="1"/>
            <a:r>
              <a:rPr lang="es-CO" sz="2000" dirty="0" smtClean="0"/>
              <a:t>Conocimiento de </a:t>
            </a:r>
            <a:r>
              <a:rPr lang="es-CO" sz="2000" dirty="0" err="1" smtClean="0"/>
              <a:t>Git</a:t>
            </a:r>
            <a:r>
              <a:rPr lang="es-CO" sz="2000" dirty="0" smtClean="0"/>
              <a:t> / </a:t>
            </a:r>
            <a:r>
              <a:rPr lang="es-CO" sz="2000" dirty="0" err="1" smtClean="0"/>
              <a:t>Git</a:t>
            </a:r>
            <a:r>
              <a:rPr lang="es-CO" sz="2000" dirty="0" smtClean="0"/>
              <a:t> </a:t>
            </a:r>
            <a:r>
              <a:rPr lang="es-CO" sz="2000" dirty="0" err="1" smtClean="0"/>
              <a:t>Flow</a:t>
            </a:r>
            <a:endParaRPr lang="es-CO" sz="2000" dirty="0"/>
          </a:p>
          <a:p>
            <a:r>
              <a:rPr lang="es-CO" sz="2400" dirty="0" smtClean="0"/>
              <a:t>Herramientas</a:t>
            </a:r>
          </a:p>
          <a:p>
            <a:pPr lvl="1"/>
            <a:r>
              <a:rPr lang="es-CO" sz="2000" dirty="0" smtClean="0"/>
              <a:t>Visual Studio </a:t>
            </a:r>
            <a:r>
              <a:rPr lang="es-CO" sz="2000" dirty="0" err="1" smtClean="0"/>
              <a:t>Code</a:t>
            </a:r>
            <a:endParaRPr lang="es-CO" sz="2000" dirty="0" smtClean="0"/>
          </a:p>
          <a:p>
            <a:pPr lvl="1"/>
            <a:r>
              <a:rPr lang="es-CO" sz="2000" dirty="0" err="1" smtClean="0"/>
              <a:t>Git</a:t>
            </a:r>
            <a:endParaRPr lang="es-CO" sz="2000" dirty="0" smtClean="0"/>
          </a:p>
          <a:p>
            <a:pPr lvl="1"/>
            <a:r>
              <a:rPr lang="es-CO" sz="2000" dirty="0" err="1" smtClean="0"/>
              <a:t>Github</a:t>
            </a:r>
            <a:r>
              <a:rPr lang="es-CO" sz="2000" dirty="0" smtClean="0"/>
              <a:t> Desktop</a:t>
            </a:r>
          </a:p>
        </p:txBody>
      </p:sp>
      <p:pic>
        <p:nvPicPr>
          <p:cNvPr id="3074" name="Picture 2" descr="Primeros pasos con Visual Studio Code para PowerShell - Sobreb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38" y="4912568"/>
            <a:ext cx="36575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Github-desktop-logo-symbol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48" y="51411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for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59" y="509613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Services</a:t>
            </a:r>
            <a:r>
              <a:rPr lang="es-CO" dirty="0" smtClean="0"/>
              <a:t> - </a:t>
            </a:r>
            <a:r>
              <a:rPr lang="es-CO" dirty="0" err="1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Desktop </a:t>
            </a:r>
            <a:r>
              <a:rPr lang="es-CO" dirty="0" err="1" smtClean="0"/>
              <a:t>Applications</a:t>
            </a:r>
            <a:endParaRPr lang="es-CO" dirty="0" smtClean="0"/>
          </a:p>
          <a:p>
            <a:r>
              <a:rPr lang="es-CO" dirty="0" err="1" smtClean="0"/>
              <a:t>Client</a:t>
            </a:r>
            <a:r>
              <a:rPr lang="es-CO" dirty="0" smtClean="0"/>
              <a:t>-Server</a:t>
            </a:r>
          </a:p>
          <a:p>
            <a:r>
              <a:rPr lang="es-CO" dirty="0" smtClean="0"/>
              <a:t>Web </a:t>
            </a:r>
            <a:r>
              <a:rPr lang="es-CO" dirty="0" err="1" smtClean="0"/>
              <a:t>Applications</a:t>
            </a:r>
            <a:r>
              <a:rPr lang="es-CO" dirty="0" smtClean="0"/>
              <a:t> </a:t>
            </a:r>
          </a:p>
          <a:p>
            <a:r>
              <a:rPr lang="es-CO" dirty="0" err="1" smtClean="0"/>
              <a:t>Distributed</a:t>
            </a:r>
            <a:r>
              <a:rPr lang="es-CO" dirty="0" smtClean="0"/>
              <a:t> </a:t>
            </a:r>
            <a:r>
              <a:rPr lang="es-CO" dirty="0" err="1"/>
              <a:t>Applications</a:t>
            </a:r>
            <a:r>
              <a:rPr lang="es-CO" dirty="0"/>
              <a:t> </a:t>
            </a:r>
            <a:endParaRPr lang="es-CO" dirty="0" smtClean="0"/>
          </a:p>
          <a:p>
            <a:r>
              <a:rPr lang="es-CO" dirty="0" smtClean="0"/>
              <a:t>Enterprise </a:t>
            </a:r>
            <a:r>
              <a:rPr lang="es-CO" dirty="0" err="1" smtClean="0"/>
              <a:t>Services</a:t>
            </a:r>
            <a:r>
              <a:rPr lang="es-CO" dirty="0" smtClean="0"/>
              <a:t> Bus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08309"/>
            <a:ext cx="4571999" cy="43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451</Words>
  <Application>Microsoft Office PowerPoint</Application>
  <PresentationFormat>On-screen Show (4:3)</PresentationFormat>
  <Paragraphs>153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Berlin Sans FB Demi</vt:lpstr>
      <vt:lpstr>Calibri</vt:lpstr>
      <vt:lpstr>Cambria Math</vt:lpstr>
      <vt:lpstr>Wingdings</vt:lpstr>
      <vt:lpstr>Office Theme</vt:lpstr>
      <vt:lpstr>Worksheet</vt:lpstr>
      <vt:lpstr>Services Based Development</vt:lpstr>
      <vt:lpstr>Horario</vt:lpstr>
      <vt:lpstr>Presentación personal</vt:lpstr>
      <vt:lpstr>Presentación personal</vt:lpstr>
      <vt:lpstr>Introducción</vt:lpstr>
      <vt:lpstr>Qué aprenderemos?</vt:lpstr>
      <vt:lpstr>Qué aprenderemos?</vt:lpstr>
      <vt:lpstr>Pre-Requisitos</vt:lpstr>
      <vt:lpstr>Services - Applications</vt:lpstr>
      <vt:lpstr>Desktop Applications</vt:lpstr>
      <vt:lpstr>Client-Server</vt:lpstr>
      <vt:lpstr>Web Applications</vt:lpstr>
      <vt:lpstr>Tiers</vt:lpstr>
      <vt:lpstr>Distributed Applications</vt:lpstr>
      <vt:lpstr>Service Bus</vt:lpstr>
      <vt:lpstr>Qué es un Servicio?</vt:lpstr>
      <vt:lpstr>Características de un Servicio</vt:lpstr>
      <vt:lpstr>Reusable</vt:lpstr>
      <vt:lpstr>Composición</vt:lpstr>
      <vt:lpstr>Atomicidad</vt:lpstr>
      <vt:lpstr>Bajo Acoplamiento</vt:lpstr>
      <vt:lpstr>Escalable</vt:lpstr>
      <vt:lpstr>Preguntas?</vt:lpstr>
      <vt:lpstr>PowerPoint Presentation</vt:lpstr>
    </vt:vector>
  </TitlesOfParts>
  <Company>Jucer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Julio Cesar Robles Uribe</dc:creator>
  <cp:lastModifiedBy>Julio Robles</cp:lastModifiedBy>
  <cp:revision>150</cp:revision>
  <dcterms:created xsi:type="dcterms:W3CDTF">2011-09-09T02:56:43Z</dcterms:created>
  <dcterms:modified xsi:type="dcterms:W3CDTF">2022-02-11T05:58:24Z</dcterms:modified>
</cp:coreProperties>
</file>