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8" r:id="rId4"/>
    <p:sldId id="278" r:id="rId5"/>
    <p:sldId id="279" r:id="rId6"/>
    <p:sldId id="280" r:id="rId7"/>
    <p:sldId id="282" r:id="rId8"/>
    <p:sldId id="283" r:id="rId9"/>
    <p:sldId id="285" r:id="rId10"/>
    <p:sldId id="286" r:id="rId11"/>
    <p:sldId id="287" r:id="rId12"/>
    <p:sldId id="288" r:id="rId13"/>
    <p:sldId id="289" r:id="rId14"/>
    <p:sldId id="290" r:id="rId15"/>
    <p:sldId id="284" r:id="rId16"/>
    <p:sldId id="292" r:id="rId17"/>
    <p:sldId id="293" r:id="rId18"/>
    <p:sldId id="294" r:id="rId19"/>
    <p:sldId id="295" r:id="rId20"/>
    <p:sldId id="296" r:id="rId21"/>
    <p:sldId id="297" r:id="rId22"/>
    <p:sldId id="298" r:id="rId23"/>
    <p:sldId id="276" r:id="rId24"/>
    <p:sldId id="277" r:id="rId25"/>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3432" autoAdjust="0"/>
  </p:normalViewPr>
  <p:slideViewPr>
    <p:cSldViewPr>
      <p:cViewPr varScale="1">
        <p:scale>
          <a:sx n="55" d="100"/>
          <a:sy n="55" d="100"/>
        </p:scale>
        <p:origin x="1860"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5F02C1-A2C2-45D1-8D60-D454C04B5E27}" type="datetimeFigureOut">
              <a:rPr lang="es-CO" smtClean="0"/>
              <a:pPr/>
              <a:t>11/02/2022</a:t>
            </a:fld>
            <a:endParaRPr lang="es-CO"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61A6AF-5C91-4279-A2A9-5DA981759015}" type="slidenum">
              <a:rPr lang="es-CO" smtClean="0"/>
              <a:pPr/>
              <a:t>‹#›</a:t>
            </a:fld>
            <a:endParaRPr lang="es-CO" dirty="0"/>
          </a:p>
        </p:txBody>
      </p:sp>
    </p:spTree>
    <p:extLst>
      <p:ext uri="{BB962C8B-B14F-4D97-AF65-F5344CB8AC3E}">
        <p14:creationId xmlns:p14="http://schemas.microsoft.com/office/powerpoint/2010/main" val="1818700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1</a:t>
            </a:fld>
            <a:endParaRPr lang="es-CO" dirty="0"/>
          </a:p>
        </p:txBody>
      </p:sp>
    </p:spTree>
    <p:extLst>
      <p:ext uri="{BB962C8B-B14F-4D97-AF65-F5344CB8AC3E}">
        <p14:creationId xmlns:p14="http://schemas.microsoft.com/office/powerpoint/2010/main" val="2193073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CO" sz="1200" kern="1200" dirty="0" smtClean="0">
                <a:solidFill>
                  <a:schemeClr val="tx1"/>
                </a:solidFill>
                <a:latin typeface="+mn-lt"/>
                <a:ea typeface="+mn-ea"/>
                <a:cs typeface="+mn-cs"/>
              </a:rPr>
              <a:t>En otras palabras son objetos que representan los datos o la información necesaria para el sistema y que pueden viajar entre las demás capas. También se conoce como la capa de entidades. En algunos casos esta capa se dibuja transversal a todas las demás ya que puede ser utilizada por las demás en cualquier momento.</a:t>
            </a:r>
            <a:endParaRPr lang="es-CO"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461A6AF-5C91-4279-A2A9-5DA981759015}" type="slidenum">
              <a:rPr lang="es-CO" smtClean="0"/>
              <a:pPr/>
              <a:t>13</a:t>
            </a:fld>
            <a:endParaRPr lang="es-CO" dirty="0"/>
          </a:p>
        </p:txBody>
      </p:sp>
    </p:spTree>
    <p:extLst>
      <p:ext uri="{BB962C8B-B14F-4D97-AF65-F5344CB8AC3E}">
        <p14:creationId xmlns:p14="http://schemas.microsoft.com/office/powerpoint/2010/main" val="2883386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CO" sz="1200" kern="1200" dirty="0" smtClean="0">
                <a:solidFill>
                  <a:schemeClr val="tx1"/>
                </a:solidFill>
                <a:latin typeface="+mn-lt"/>
                <a:ea typeface="+mn-ea"/>
                <a:cs typeface="+mn-cs"/>
              </a:rPr>
              <a:t>Esta conjunto de componentes se conoce también como la capa Operacional, ya que soporta todo el proceso y la operación de las demás capas.</a:t>
            </a:r>
          </a:p>
        </p:txBody>
      </p:sp>
      <p:sp>
        <p:nvSpPr>
          <p:cNvPr id="4" name="Slide Number Placeholder 3"/>
          <p:cNvSpPr>
            <a:spLocks noGrp="1"/>
          </p:cNvSpPr>
          <p:nvPr>
            <p:ph type="sldNum" sz="quarter" idx="10"/>
          </p:nvPr>
        </p:nvSpPr>
        <p:spPr/>
        <p:txBody>
          <a:bodyPr/>
          <a:lstStyle/>
          <a:p>
            <a:fld id="{3461A6AF-5C91-4279-A2A9-5DA981759015}" type="slidenum">
              <a:rPr lang="es-CO" smtClean="0"/>
              <a:pPr/>
              <a:t>14</a:t>
            </a:fld>
            <a:endParaRPr lang="es-CO" dirty="0"/>
          </a:p>
        </p:txBody>
      </p:sp>
    </p:spTree>
    <p:extLst>
      <p:ext uri="{BB962C8B-B14F-4D97-AF65-F5344CB8AC3E}">
        <p14:creationId xmlns:p14="http://schemas.microsoft.com/office/powerpoint/2010/main" val="3802599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200" kern="1200" dirty="0" smtClean="0">
                <a:solidFill>
                  <a:schemeClr val="tx1"/>
                </a:solidFill>
                <a:latin typeface="+mn-lt"/>
                <a:ea typeface="+mn-ea"/>
                <a:cs typeface="+mn-cs"/>
              </a:rPr>
              <a:t>Estos componentes se encargan de verificar la salud del sistema pudiendo registrar, por ejemplo, la cantidad de usuarios conectados al sistema, la cantidad de transacciones ejecutadas, la cantidad de descargas, el numero de excepciones presentadas, etc.</a:t>
            </a:r>
          </a:p>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18</a:t>
            </a:fld>
            <a:endParaRPr lang="es-CO" dirty="0"/>
          </a:p>
        </p:txBody>
      </p:sp>
    </p:spTree>
    <p:extLst>
      <p:ext uri="{BB962C8B-B14F-4D97-AF65-F5344CB8AC3E}">
        <p14:creationId xmlns:p14="http://schemas.microsoft.com/office/powerpoint/2010/main" val="246531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200" kern="1200" dirty="0" smtClean="0">
                <a:solidFill>
                  <a:schemeClr val="tx1"/>
                </a:solidFill>
                <a:latin typeface="+mn-lt"/>
                <a:ea typeface="+mn-ea"/>
                <a:cs typeface="+mn-cs"/>
              </a:rPr>
              <a:t>En otras palabras determinan como se envían los mensajes a los entes del sistema desde y hacia los servicios externos, además de implementar el formato de transmisión (binario, </a:t>
            </a:r>
            <a:r>
              <a:rPr lang="es-CO" sz="1200" kern="1200" dirty="0" err="1" smtClean="0">
                <a:solidFill>
                  <a:schemeClr val="tx1"/>
                </a:solidFill>
                <a:latin typeface="+mn-lt"/>
                <a:ea typeface="+mn-ea"/>
                <a:cs typeface="+mn-cs"/>
              </a:rPr>
              <a:t>xml</a:t>
            </a:r>
            <a:r>
              <a:rPr lang="es-CO" sz="1200" kern="1200" dirty="0" smtClean="0">
                <a:solidFill>
                  <a:schemeClr val="tx1"/>
                </a:solidFill>
                <a:latin typeface="+mn-lt"/>
                <a:ea typeface="+mn-ea"/>
                <a:cs typeface="+mn-cs"/>
              </a:rPr>
              <a:t>, texto, etc.) y el protocolo de envío, que es diferente del protocolo de comunicación.</a:t>
            </a:r>
          </a:p>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19</a:t>
            </a:fld>
            <a:endParaRPr lang="es-CO" dirty="0"/>
          </a:p>
        </p:txBody>
      </p:sp>
    </p:spTree>
    <p:extLst>
      <p:ext uri="{BB962C8B-B14F-4D97-AF65-F5344CB8AC3E}">
        <p14:creationId xmlns:p14="http://schemas.microsoft.com/office/powerpoint/2010/main" val="2562739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s-CO" dirty="0" smtClean="0"/>
          </a:p>
        </p:txBody>
      </p:sp>
      <p:sp>
        <p:nvSpPr>
          <p:cNvPr id="4" name="Slide Number Placeholder 3"/>
          <p:cNvSpPr>
            <a:spLocks noGrp="1"/>
          </p:cNvSpPr>
          <p:nvPr>
            <p:ph type="sldNum" sz="quarter" idx="10"/>
          </p:nvPr>
        </p:nvSpPr>
        <p:spPr/>
        <p:txBody>
          <a:bodyPr/>
          <a:lstStyle/>
          <a:p>
            <a:fld id="{3461A6AF-5C91-4279-A2A9-5DA981759015}" type="slidenum">
              <a:rPr lang="es-CO" smtClean="0"/>
              <a:pPr/>
              <a:t>3</a:t>
            </a:fld>
            <a:endParaRPr lang="es-CO" dirty="0"/>
          </a:p>
        </p:txBody>
      </p:sp>
    </p:spTree>
    <p:extLst>
      <p:ext uri="{BB962C8B-B14F-4D97-AF65-F5344CB8AC3E}">
        <p14:creationId xmlns:p14="http://schemas.microsoft.com/office/powerpoint/2010/main" val="2313711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200" kern="1200" dirty="0" smtClean="0">
                <a:solidFill>
                  <a:schemeClr val="tx1"/>
                </a:solidFill>
                <a:latin typeface="+mn-lt"/>
                <a:ea typeface="+mn-ea"/>
                <a:cs typeface="+mn-cs"/>
              </a:rPr>
              <a:t>En resumen podríamos decir que los componentes de interfaz de usuario solo permiten mostrar la información e interactúan con el usuario final.</a:t>
            </a:r>
          </a:p>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6</a:t>
            </a:fld>
            <a:endParaRPr lang="es-CO" dirty="0"/>
          </a:p>
        </p:txBody>
      </p:sp>
    </p:spTree>
    <p:extLst>
      <p:ext uri="{BB962C8B-B14F-4D97-AF65-F5344CB8AC3E}">
        <p14:creationId xmlns:p14="http://schemas.microsoft.com/office/powerpoint/2010/main" val="3718778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CO" sz="1200" kern="1200" dirty="0" smtClean="0">
                <a:solidFill>
                  <a:schemeClr val="tx1"/>
                </a:solidFill>
                <a:latin typeface="+mn-lt"/>
                <a:ea typeface="+mn-ea"/>
                <a:cs typeface="+mn-cs"/>
              </a:rPr>
              <a:t>En otras palabras controlan el contenido y la información que puede ser desplegada al usuario.</a:t>
            </a:r>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7</a:t>
            </a:fld>
            <a:endParaRPr lang="es-CO" dirty="0"/>
          </a:p>
        </p:txBody>
      </p:sp>
    </p:spTree>
    <p:extLst>
      <p:ext uri="{BB962C8B-B14F-4D97-AF65-F5344CB8AC3E}">
        <p14:creationId xmlns:p14="http://schemas.microsoft.com/office/powerpoint/2010/main" val="82693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CO" sz="1200" kern="1200" dirty="0" smtClean="0">
                <a:solidFill>
                  <a:schemeClr val="tx1"/>
                </a:solidFill>
                <a:latin typeface="+mn-lt"/>
                <a:ea typeface="+mn-ea"/>
                <a:cs typeface="+mn-cs"/>
              </a:rPr>
              <a:t>En otras palabras controlan el flujo de información requerida para completar una operación o transacción del lado del negocio.</a:t>
            </a:r>
          </a:p>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8</a:t>
            </a:fld>
            <a:endParaRPr lang="es-CO" dirty="0"/>
          </a:p>
        </p:txBody>
      </p:sp>
    </p:spTree>
    <p:extLst>
      <p:ext uri="{BB962C8B-B14F-4D97-AF65-F5344CB8AC3E}">
        <p14:creationId xmlns:p14="http://schemas.microsoft.com/office/powerpoint/2010/main" val="2587522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CO" sz="1200" kern="1200" dirty="0" smtClean="0">
                <a:solidFill>
                  <a:schemeClr val="tx1"/>
                </a:solidFill>
                <a:latin typeface="+mn-lt"/>
                <a:ea typeface="+mn-ea"/>
                <a:cs typeface="+mn-cs"/>
              </a:rPr>
              <a:t>En otras palabras controlan la lógica de la información realizando validaciones y efectuando operaciones sobre la información.</a:t>
            </a:r>
            <a:endParaRPr lang="es-CO"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461A6AF-5C91-4279-A2A9-5DA981759015}" type="slidenum">
              <a:rPr lang="es-CO" smtClean="0"/>
              <a:pPr/>
              <a:t>9</a:t>
            </a:fld>
            <a:endParaRPr lang="es-CO" dirty="0"/>
          </a:p>
        </p:txBody>
      </p:sp>
    </p:spTree>
    <p:extLst>
      <p:ext uri="{BB962C8B-B14F-4D97-AF65-F5344CB8AC3E}">
        <p14:creationId xmlns:p14="http://schemas.microsoft.com/office/powerpoint/2010/main" val="3377897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CO" sz="1200" kern="1200" dirty="0" smtClean="0">
                <a:solidFill>
                  <a:schemeClr val="tx1"/>
                </a:solidFill>
                <a:latin typeface="+mn-lt"/>
                <a:ea typeface="+mn-ea"/>
                <a:cs typeface="+mn-cs"/>
              </a:rPr>
              <a:t>En otras palabas permite obtener información o ejecutar funcionalidades de entes externos al sistema.</a:t>
            </a:r>
            <a:endParaRPr lang="es-CO"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461A6AF-5C91-4279-A2A9-5DA981759015}" type="slidenum">
              <a:rPr lang="es-CO" smtClean="0"/>
              <a:pPr/>
              <a:t>10</a:t>
            </a:fld>
            <a:endParaRPr lang="es-CO" dirty="0"/>
          </a:p>
        </p:txBody>
      </p:sp>
    </p:spTree>
    <p:extLst>
      <p:ext uri="{BB962C8B-B14F-4D97-AF65-F5344CB8AC3E}">
        <p14:creationId xmlns:p14="http://schemas.microsoft.com/office/powerpoint/2010/main" val="649318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CO" sz="1200" kern="1200" dirty="0" smtClean="0">
                <a:solidFill>
                  <a:schemeClr val="tx1"/>
                </a:solidFill>
                <a:latin typeface="+mn-lt"/>
                <a:ea typeface="+mn-ea"/>
                <a:cs typeface="+mn-cs"/>
              </a:rPr>
              <a:t>En otras palabras es la que permite interactuar al sistema con servicios o sistemas externos.</a:t>
            </a:r>
            <a:endParaRPr lang="es-CO"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461A6AF-5C91-4279-A2A9-5DA981759015}" type="slidenum">
              <a:rPr lang="es-CO" smtClean="0"/>
              <a:pPr/>
              <a:t>11</a:t>
            </a:fld>
            <a:endParaRPr lang="es-CO" dirty="0"/>
          </a:p>
        </p:txBody>
      </p:sp>
    </p:spTree>
    <p:extLst>
      <p:ext uri="{BB962C8B-B14F-4D97-AF65-F5344CB8AC3E}">
        <p14:creationId xmlns:p14="http://schemas.microsoft.com/office/powerpoint/2010/main" val="2163281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CO" sz="1200" kern="1200" dirty="0" smtClean="0">
                <a:solidFill>
                  <a:schemeClr val="tx1"/>
                </a:solidFill>
                <a:latin typeface="+mn-lt"/>
                <a:ea typeface="+mn-ea"/>
                <a:cs typeface="+mn-cs"/>
              </a:rPr>
              <a:t> En otras palabras son los componentes que nos permiten acceder a los datos o a la lógica de los datos.</a:t>
            </a:r>
          </a:p>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12</a:t>
            </a:fld>
            <a:endParaRPr lang="es-CO" dirty="0"/>
          </a:p>
        </p:txBody>
      </p:sp>
    </p:spTree>
    <p:extLst>
      <p:ext uri="{BB962C8B-B14F-4D97-AF65-F5344CB8AC3E}">
        <p14:creationId xmlns:p14="http://schemas.microsoft.com/office/powerpoint/2010/main" val="24729903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9143999" cy="3383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685800" y="2130425"/>
            <a:ext cx="7772400" cy="1470025"/>
          </a:xfrm>
        </p:spPr>
        <p:txBody>
          <a:bodyPr/>
          <a:lstStyle>
            <a:lvl1pPr>
              <a:defRPr b="1">
                <a:solidFill>
                  <a:schemeClr val="tx2"/>
                </a:solidFill>
                <a:effectLst>
                  <a:outerShdw blurRad="38100" dist="38100" dir="2700000" algn="tl">
                    <a:srgbClr val="000000">
                      <a:alpha val="43137"/>
                    </a:srgbClr>
                  </a:outerShdw>
                </a:effectLst>
              </a:defRPr>
            </a:lvl1pPr>
          </a:lstStyle>
          <a:p>
            <a:r>
              <a:rPr lang="en-US" smtClean="0"/>
              <a:t>Click to edit Master title style</a:t>
            </a:r>
            <a:endParaRPr lang="es-CO"/>
          </a:p>
        </p:txBody>
      </p:sp>
      <p:sp>
        <p:nvSpPr>
          <p:cNvPr id="3" name="Subtitle 2"/>
          <p:cNvSpPr>
            <a:spLocks noGrp="1"/>
          </p:cNvSpPr>
          <p:nvPr>
            <p:ph type="subTitle" idx="1"/>
          </p:nvPr>
        </p:nvSpPr>
        <p:spPr>
          <a:xfrm>
            <a:off x="683568" y="3886200"/>
            <a:ext cx="7776864" cy="1752600"/>
          </a:xfrm>
        </p:spPr>
        <p:txBody>
          <a:bodyPr/>
          <a:lstStyle>
            <a:lvl1pPr marL="0" indent="0" algn="l">
              <a:buNone/>
              <a:defRPr>
                <a:solidFill>
                  <a:schemeClr val="accent6">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11/02/2022</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3383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685800" y="2130425"/>
            <a:ext cx="7772400" cy="1470025"/>
          </a:xfrm>
        </p:spPr>
        <p:txBody>
          <a:bodyPr/>
          <a:lstStyle>
            <a:lvl1pPr>
              <a:defRPr b="1">
                <a:solidFill>
                  <a:srgbClr val="0070C0"/>
                </a:solidFill>
                <a:effectLst>
                  <a:outerShdw blurRad="38100" dist="38100" dir="2700000" algn="tl">
                    <a:srgbClr val="000000">
                      <a:alpha val="43137"/>
                    </a:srgbClr>
                  </a:outerShdw>
                </a:effectLst>
              </a:defRPr>
            </a:lvl1pPr>
          </a:lstStyle>
          <a:p>
            <a:r>
              <a:rPr lang="en-US" smtClean="0"/>
              <a:t>Click to edit Master title style</a:t>
            </a:r>
            <a:endParaRPr lang="es-CO"/>
          </a:p>
        </p:txBody>
      </p:sp>
      <p:sp>
        <p:nvSpPr>
          <p:cNvPr id="3" name="Subtitle 2"/>
          <p:cNvSpPr>
            <a:spLocks noGrp="1"/>
          </p:cNvSpPr>
          <p:nvPr>
            <p:ph type="subTitle" idx="1"/>
          </p:nvPr>
        </p:nvSpPr>
        <p:spPr>
          <a:xfrm>
            <a:off x="683568" y="3886200"/>
            <a:ext cx="7776864" cy="1752600"/>
          </a:xfrm>
        </p:spPr>
        <p:txBody>
          <a:bodyPr/>
          <a:lstStyle>
            <a:lvl1pPr marL="0" indent="0" algn="ctr">
              <a:buNone/>
              <a:defRPr>
                <a:solidFill>
                  <a:schemeClr val="accent6">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11/02/2022</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H="1">
            <a:off x="4699000" y="1"/>
            <a:ext cx="4445000" cy="21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1143000"/>
          </a:xfrm>
        </p:spPr>
        <p:txBody>
          <a:bodyPr/>
          <a:lstStyle/>
          <a:p>
            <a:r>
              <a:rPr lang="en-US" smtClean="0"/>
              <a:t>Click to edit Master title style</a:t>
            </a:r>
            <a:endParaRPr lang="es-CO"/>
          </a:p>
        </p:txBody>
      </p:sp>
      <p:sp>
        <p:nvSpPr>
          <p:cNvPr id="3" name="Content Placeholder 2"/>
          <p:cNvSpPr>
            <a:spLocks noGrp="1"/>
          </p:cNvSpPr>
          <p:nvPr>
            <p:ph idx="1"/>
          </p:nvPr>
        </p:nvSpPr>
        <p:spPr>
          <a:xfrm>
            <a:off x="467544" y="1196752"/>
            <a:ext cx="8229600" cy="4525963"/>
          </a:xfrm>
        </p:spPr>
        <p:txBody>
          <a:bodyPr/>
          <a:lstStyle>
            <a:lvl4pPr>
              <a:buFont typeface="Arial" pitchFamily="34" charset="0"/>
              <a:buChar char="◘"/>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dirty="0"/>
          </a:p>
        </p:txBody>
      </p:sp>
      <p:sp>
        <p:nvSpPr>
          <p:cNvPr id="4" name="Date Placeholder 3"/>
          <p:cNvSpPr>
            <a:spLocks noGrp="1"/>
          </p:cNvSpPr>
          <p:nvPr>
            <p:ph type="dt" sz="half" idx="10"/>
          </p:nvPr>
        </p:nvSpPr>
        <p:spPr/>
        <p:txBody>
          <a:bodyPr/>
          <a:lstStyle/>
          <a:p>
            <a:fld id="{42C1F1CB-57C8-46CD-A207-903DDF210919}" type="datetimeFigureOut">
              <a:rPr lang="es-CO" smtClean="0"/>
              <a:pPr/>
              <a:t>11/02/2022</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8"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09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1143000"/>
          </a:xfrm>
        </p:spPr>
        <p:txBody>
          <a:bodyPr/>
          <a:lstStyle/>
          <a:p>
            <a:r>
              <a:rPr lang="en-US" smtClean="0"/>
              <a:t>Click to edit Master title style</a:t>
            </a:r>
            <a:endParaRPr lang="es-CO"/>
          </a:p>
        </p:txBody>
      </p:sp>
      <p:sp>
        <p:nvSpPr>
          <p:cNvPr id="3" name="Content Placeholder 2"/>
          <p:cNvSpPr>
            <a:spLocks noGrp="1"/>
          </p:cNvSpPr>
          <p:nvPr>
            <p:ph idx="1"/>
          </p:nvPr>
        </p:nvSpPr>
        <p:spPr>
          <a:xfrm>
            <a:off x="467544" y="119675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11/02/2022</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H="1">
            <a:off x="4699000" y="1"/>
            <a:ext cx="4445000" cy="21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1143000"/>
          </a:xfrm>
        </p:spPr>
        <p:txBody>
          <a:bodyPr/>
          <a:lstStyle/>
          <a:p>
            <a:r>
              <a:rPr lang="en-US" smtClean="0"/>
              <a:t>Click to edit Master title style</a:t>
            </a:r>
            <a:endParaRPr lang="es-CO"/>
          </a:p>
        </p:txBody>
      </p:sp>
      <p:sp>
        <p:nvSpPr>
          <p:cNvPr id="3" name="Content Placeholder 2"/>
          <p:cNvSpPr>
            <a:spLocks noGrp="1"/>
          </p:cNvSpPr>
          <p:nvPr>
            <p:ph idx="1"/>
          </p:nvPr>
        </p:nvSpPr>
        <p:spPr>
          <a:xfrm>
            <a:off x="467544" y="119675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11/02/2022</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pic>
        <p:nvPicPr>
          <p:cNvPr id="8"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309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1143000"/>
          </a:xfrm>
          <a:prstGeom prst="rect">
            <a:avLst/>
          </a:prstGeom>
        </p:spPr>
        <p:txBody>
          <a:bodyPr vert="horz" lIns="91440" tIns="45720" rIns="91440" bIns="45720" rtlCol="0" anchor="ctr">
            <a:noAutofit/>
          </a:bodyPr>
          <a:lstStyle/>
          <a:p>
            <a:r>
              <a:rPr lang="en-US" smtClean="0"/>
              <a:t>Click to edit Master title style</a:t>
            </a:r>
            <a:endParaRPr lang="es-CO"/>
          </a:p>
        </p:txBody>
      </p:sp>
      <p:sp>
        <p:nvSpPr>
          <p:cNvPr id="3" name="Text Placeholder 2"/>
          <p:cNvSpPr>
            <a:spLocks noGrp="1"/>
          </p:cNvSpPr>
          <p:nvPr>
            <p:ph type="body" idx="1"/>
          </p:nvPr>
        </p:nvSpPr>
        <p:spPr>
          <a:xfrm>
            <a:off x="467544" y="119675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C1F1CB-57C8-46CD-A207-903DDF210919}" type="datetimeFigureOut">
              <a:rPr lang="es-CO" smtClean="0"/>
              <a:pPr/>
              <a:t>11/02/2022</a:t>
            </a:fld>
            <a:endParaRPr lang="es-CO"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2D89EF-5E01-46FC-80D7-6EE7692A75A6}" type="slidenum">
              <a:rPr lang="es-CO" smtClean="0"/>
              <a:pPr/>
              <a:t>‹#›</a:t>
            </a:fld>
            <a:endParaRPr lang="es-CO"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0" hangingPunct="1">
        <a:spcBef>
          <a:spcPct val="0"/>
        </a:spcBef>
        <a:buNone/>
        <a:defRPr sz="4800" b="1" kern="1200">
          <a:solidFill>
            <a:schemeClr val="tx2"/>
          </a:solidFill>
          <a:latin typeface="+mj-lt"/>
          <a:ea typeface="+mj-ea"/>
          <a:cs typeface="+mj-cs"/>
        </a:defRPr>
      </a:lvl1pPr>
    </p:titleStyle>
    <p:bodyStyle>
      <a:lvl1pPr marL="342900" indent="-342900" algn="l" defTabSz="914400" rtl="0" eaLnBrk="1" latinLnBrk="0" hangingPunct="1">
        <a:spcBef>
          <a:spcPct val="20000"/>
        </a:spcBef>
        <a:buClr>
          <a:srgbClr val="FF0000"/>
        </a:buClr>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0070C0"/>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00B050"/>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FFC000"/>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7030A0"/>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ubes.jpg"/>
          <p:cNvPicPr>
            <a:picLocks noChangeAspect="1"/>
          </p:cNvPicPr>
          <p:nvPr/>
        </p:nvPicPr>
        <p:blipFill>
          <a:blip r:embed="rId3" cstate="print"/>
          <a:stretch>
            <a:fillRect/>
          </a:stretch>
        </p:blipFill>
        <p:spPr>
          <a:xfrm>
            <a:off x="5838825" y="3552825"/>
            <a:ext cx="3305175" cy="3305175"/>
          </a:xfrm>
          <a:prstGeom prst="rect">
            <a:avLst/>
          </a:prstGeom>
        </p:spPr>
      </p:pic>
      <p:sp>
        <p:nvSpPr>
          <p:cNvPr id="3" name="Subtitle 2"/>
          <p:cNvSpPr>
            <a:spLocks noGrp="1"/>
          </p:cNvSpPr>
          <p:nvPr>
            <p:ph type="subTitle" idx="1"/>
          </p:nvPr>
        </p:nvSpPr>
        <p:spPr/>
        <p:txBody>
          <a:bodyPr/>
          <a:lstStyle/>
          <a:p>
            <a:r>
              <a:rPr lang="es-CO" dirty="0" smtClean="0"/>
              <a:t>Arquitectura de Aplicaciones </a:t>
            </a:r>
          </a:p>
          <a:p>
            <a:endParaRPr lang="es-CO" dirty="0"/>
          </a:p>
        </p:txBody>
      </p:sp>
      <p:sp>
        <p:nvSpPr>
          <p:cNvPr id="4" name="Title 1"/>
          <p:cNvSpPr>
            <a:spLocks noGrp="1"/>
          </p:cNvSpPr>
          <p:nvPr>
            <p:ph type="ctrTitle"/>
          </p:nvPr>
        </p:nvSpPr>
        <p:spPr>
          <a:xfrm>
            <a:off x="685800" y="2130425"/>
            <a:ext cx="7772400" cy="1470025"/>
          </a:xfrm>
        </p:spPr>
        <p:txBody>
          <a:bodyPr/>
          <a:lstStyle/>
          <a:p>
            <a:r>
              <a:rPr lang="es-CO" sz="8000" dirty="0" err="1" smtClean="0"/>
              <a:t>Layers</a:t>
            </a:r>
            <a:r>
              <a:rPr lang="es-CO" sz="8000" dirty="0" smtClean="0"/>
              <a:t> &amp; </a:t>
            </a:r>
            <a:r>
              <a:rPr lang="es-CO" sz="8000" dirty="0" err="1" smtClean="0"/>
              <a:t>Services</a:t>
            </a:r>
            <a:endParaRPr lang="es-CO" sz="8000" dirty="0"/>
          </a:p>
        </p:txBody>
      </p:sp>
      <p:sp>
        <p:nvSpPr>
          <p:cNvPr id="5" name="TextBox 4"/>
          <p:cNvSpPr txBox="1"/>
          <p:nvPr/>
        </p:nvSpPr>
        <p:spPr>
          <a:xfrm>
            <a:off x="0" y="5949280"/>
            <a:ext cx="2425729" cy="369332"/>
          </a:xfrm>
          <a:prstGeom prst="rect">
            <a:avLst/>
          </a:prstGeom>
          <a:noFill/>
        </p:spPr>
        <p:txBody>
          <a:bodyPr wrap="none" rtlCol="0">
            <a:spAutoFit/>
          </a:bodyPr>
          <a:lstStyle/>
          <a:p>
            <a:r>
              <a:rPr lang="es-CO" dirty="0" smtClean="0"/>
              <a:t>Julio Cesar Robles Uribe</a:t>
            </a:r>
            <a:endParaRPr lang="es-CO" dirty="0"/>
          </a:p>
        </p:txBody>
      </p:sp>
      <p:sp>
        <p:nvSpPr>
          <p:cNvPr id="6" name="TextBox 5"/>
          <p:cNvSpPr txBox="1"/>
          <p:nvPr/>
        </p:nvSpPr>
        <p:spPr>
          <a:xfrm>
            <a:off x="0" y="6237312"/>
            <a:ext cx="2001189" cy="307777"/>
          </a:xfrm>
          <a:prstGeom prst="rect">
            <a:avLst/>
          </a:prstGeom>
          <a:noFill/>
        </p:spPr>
        <p:txBody>
          <a:bodyPr wrap="none" rtlCol="0">
            <a:spAutoFit/>
          </a:bodyPr>
          <a:lstStyle/>
          <a:p>
            <a:r>
              <a:rPr lang="es-CO" sz="1400" dirty="0" smtClean="0">
                <a:solidFill>
                  <a:srgbClr val="0070C0"/>
                </a:solidFill>
              </a:rPr>
              <a:t>Arquitecto de Soluciones</a:t>
            </a:r>
            <a:endParaRPr lang="es-CO" sz="1400" dirty="0">
              <a:solidFill>
                <a:srgbClr val="0070C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Agentes de Servicios</a:t>
            </a:r>
            <a:endParaRPr lang="es-CO" dirty="0"/>
          </a:p>
        </p:txBody>
      </p:sp>
      <p:sp>
        <p:nvSpPr>
          <p:cNvPr id="3" name="Content Placeholder 2"/>
          <p:cNvSpPr>
            <a:spLocks noGrp="1"/>
          </p:cNvSpPr>
          <p:nvPr>
            <p:ph idx="1"/>
          </p:nvPr>
        </p:nvSpPr>
        <p:spPr>
          <a:xfrm>
            <a:off x="0" y="1196752"/>
            <a:ext cx="9144000" cy="2448272"/>
          </a:xfrm>
        </p:spPr>
        <p:txBody>
          <a:bodyPr>
            <a:noAutofit/>
          </a:bodyPr>
          <a:lstStyle/>
          <a:p>
            <a:r>
              <a:rPr lang="es-CO" sz="1800" dirty="0" smtClean="0"/>
              <a:t>Cuando un componente empresarial requiere el uso de la funcionalidad proporcionada por un servicio externo, tal vez sea necesario hacer uso de código para administrar la semántica de la comunicación con dicho servicio. Por ejemplo, los componentes empresariales de la aplicación comercial descrita anteriormente podrían utilizar un agente de servicios para administrar la comunicación con el servicio de autorización de tarjetas de crédito y utilizar un segundo agente de servicios para controlar las conversaciones con el servicio de mensajería. Los agentes de servicios permiten aislar las idiosincrasias de las llamadas a varios servicios desde la aplicación y pueden proporcionar servicios adicionales, como la asignación básica del formato de los datos que expone el servicio al formato que requiere la aplicación.</a:t>
            </a:r>
          </a:p>
          <a:p>
            <a:pPr>
              <a:buNone/>
            </a:pPr>
            <a:endParaRPr lang="es-CO" sz="1800" dirty="0" smtClean="0"/>
          </a:p>
        </p:txBody>
      </p:sp>
      <p:pic>
        <p:nvPicPr>
          <p:cNvPr id="9218" name="Picture 2" descr="Agentes de Servicios.gif"/>
          <p:cNvPicPr>
            <a:picLocks noChangeAspect="1" noChangeArrowheads="1"/>
          </p:cNvPicPr>
          <p:nvPr/>
        </p:nvPicPr>
        <p:blipFill>
          <a:blip r:embed="rId3" cstate="print"/>
          <a:srcRect/>
          <a:stretch>
            <a:fillRect/>
          </a:stretch>
        </p:blipFill>
        <p:spPr bwMode="auto">
          <a:xfrm>
            <a:off x="2485876" y="3861048"/>
            <a:ext cx="3670300" cy="2889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Interfaces de Servicios</a:t>
            </a:r>
            <a:endParaRPr lang="es-CO" dirty="0"/>
          </a:p>
        </p:txBody>
      </p:sp>
      <p:sp>
        <p:nvSpPr>
          <p:cNvPr id="3" name="Content Placeholder 2"/>
          <p:cNvSpPr>
            <a:spLocks noGrp="1"/>
          </p:cNvSpPr>
          <p:nvPr>
            <p:ph idx="1"/>
          </p:nvPr>
        </p:nvSpPr>
        <p:spPr>
          <a:xfrm>
            <a:off x="0" y="1196752"/>
            <a:ext cx="9144000" cy="2448272"/>
          </a:xfrm>
        </p:spPr>
        <p:txBody>
          <a:bodyPr>
            <a:noAutofit/>
          </a:bodyPr>
          <a:lstStyle/>
          <a:p>
            <a:r>
              <a:rPr lang="es-CO" sz="2400" dirty="0" smtClean="0"/>
              <a:t>Para exponer lógica empresarial como un servicio, es necesario crear interfaces de servicios que admitan los contratos de comunicación (comunicación basada en mensajes, formatos, protocolos, seguridad y excepciones, entre otros) que requieren los clientes. Por ejemplo, el servicio de autorización de tarjetas de crédito debe exponer una interfaz de servicios que describa la funcionalidad que ofrece el servicio, así como la semántica de comunicación requerida para llamar al mismo. Las interfaces de servicios también se denominan fachadas empresariales.</a:t>
            </a:r>
          </a:p>
        </p:txBody>
      </p:sp>
      <p:pic>
        <p:nvPicPr>
          <p:cNvPr id="10242" name="Picture 3" descr="Interfaz de Servicio.gif"/>
          <p:cNvPicPr>
            <a:picLocks noChangeAspect="1" noChangeArrowheads="1"/>
          </p:cNvPicPr>
          <p:nvPr/>
        </p:nvPicPr>
        <p:blipFill>
          <a:blip r:embed="rId3" cstate="print"/>
          <a:srcRect/>
          <a:stretch>
            <a:fillRect/>
          </a:stretch>
        </p:blipFill>
        <p:spPr bwMode="auto">
          <a:xfrm>
            <a:off x="2483768" y="4509120"/>
            <a:ext cx="3994150" cy="23042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sz="4000" dirty="0" smtClean="0"/>
              <a:t>Componentes lógicos de Acceso a Datos</a:t>
            </a:r>
            <a:endParaRPr lang="es-CO" sz="4000" dirty="0"/>
          </a:p>
        </p:txBody>
      </p:sp>
      <p:sp>
        <p:nvSpPr>
          <p:cNvPr id="3" name="Content Placeholder 2"/>
          <p:cNvSpPr>
            <a:spLocks noGrp="1"/>
          </p:cNvSpPr>
          <p:nvPr>
            <p:ph idx="1"/>
          </p:nvPr>
        </p:nvSpPr>
        <p:spPr>
          <a:xfrm>
            <a:off x="4355976" y="1196752"/>
            <a:ext cx="4788024" cy="5661248"/>
          </a:xfrm>
        </p:spPr>
        <p:txBody>
          <a:bodyPr>
            <a:normAutofit fontScale="70000" lnSpcReduction="20000"/>
          </a:bodyPr>
          <a:lstStyle/>
          <a:p>
            <a:r>
              <a:rPr lang="es-CO" dirty="0" smtClean="0"/>
              <a:t>La mayoría de las aplicaciones y servicios necesitan obtener acceso a un almacén de datos en un momento determinado del proceso empresarial. Por ejemplo, la aplicación empresarial necesita recuperar los datos de los productos de una base de datos para mostrar al usuario los detalles de los mismos, así como insertar dicha información en la base de datos cuando un usuario realiza un pedido. Por tanto, es razonable abstraer la lógica necesaria para obtener acceso a los datos en una capa independiente de componentes lógicos de acceso a datos, ya que de este modo se centraliza la funcionalidad de acceso a datos y se facilita la configuración y el mantenimiento de la misma.</a:t>
            </a:r>
          </a:p>
          <a:p>
            <a:pPr>
              <a:buNone/>
            </a:pPr>
            <a:endParaRPr lang="es-CO" dirty="0"/>
          </a:p>
        </p:txBody>
      </p:sp>
      <p:pic>
        <p:nvPicPr>
          <p:cNvPr id="11266" name="Picture 4" descr="Arquitectura de Aplicaciones .Net- DAL.gif"/>
          <p:cNvPicPr>
            <a:picLocks noChangeAspect="1" noChangeArrowheads="1"/>
          </p:cNvPicPr>
          <p:nvPr/>
        </p:nvPicPr>
        <p:blipFill>
          <a:blip r:embed="rId3" cstate="print"/>
          <a:srcRect/>
          <a:stretch>
            <a:fillRect/>
          </a:stretch>
        </p:blipFill>
        <p:spPr bwMode="auto">
          <a:xfrm>
            <a:off x="0" y="1268760"/>
            <a:ext cx="4355976" cy="55927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sz="4400" dirty="0" smtClean="0"/>
              <a:t>Componentes de Entidad Empresarial</a:t>
            </a:r>
            <a:endParaRPr lang="es-CO" sz="4400" dirty="0"/>
          </a:p>
        </p:txBody>
      </p:sp>
      <p:sp>
        <p:nvSpPr>
          <p:cNvPr id="3" name="Content Placeholder 2"/>
          <p:cNvSpPr>
            <a:spLocks noGrp="1"/>
          </p:cNvSpPr>
          <p:nvPr>
            <p:ph idx="1"/>
          </p:nvPr>
        </p:nvSpPr>
        <p:spPr>
          <a:xfrm>
            <a:off x="0" y="1196752"/>
            <a:ext cx="9144000" cy="2448272"/>
          </a:xfrm>
        </p:spPr>
        <p:txBody>
          <a:bodyPr>
            <a:noAutofit/>
          </a:bodyPr>
          <a:lstStyle/>
          <a:p>
            <a:r>
              <a:rPr lang="es-CO" sz="1800" dirty="0" smtClean="0"/>
              <a:t>La mayoría de las aplicaciones requieren el paso de datos entre distintos componentes. Por ejemplo, en la aplicación comercial es necesario pasar una lista de productos de los componentes lógicos de acceso a datos a los componentes de la interfaz de usuario para que éste pueda visualizar dicha lista. Los datos se utilizan para representar entidades empresariales del mundo real, como productos o pedidos. Las entidades empresariales que se utilizan de forma interna en la aplicación suelen ser estructuras de datos, como conjuntos de datos, </a:t>
            </a:r>
            <a:r>
              <a:rPr lang="es-CO" sz="1800" dirty="0" err="1" smtClean="0"/>
              <a:t>DataReader</a:t>
            </a:r>
            <a:r>
              <a:rPr lang="es-CO" sz="1800" dirty="0" smtClean="0"/>
              <a:t> o secuencias de lenguaje de marcado extensible (XML), aunque también se pueden implementar utilizando clases orientadas a objetos personalizadas que representan entidades del mundo real necesarias para la aplicación, como productos o pedidos.</a:t>
            </a:r>
            <a:endParaRPr lang="es-CO" sz="1800" dirty="0"/>
          </a:p>
        </p:txBody>
      </p:sp>
      <p:pic>
        <p:nvPicPr>
          <p:cNvPr id="12290" name="Picture 5" descr="Data Entity.gif"/>
          <p:cNvPicPr>
            <a:picLocks noChangeAspect="1" noChangeArrowheads="1"/>
          </p:cNvPicPr>
          <p:nvPr/>
        </p:nvPicPr>
        <p:blipFill>
          <a:blip r:embed="rId3" cstate="print"/>
          <a:srcRect/>
          <a:stretch>
            <a:fillRect/>
          </a:stretch>
        </p:blipFill>
        <p:spPr bwMode="auto">
          <a:xfrm>
            <a:off x="2915816" y="3832883"/>
            <a:ext cx="3312368" cy="302511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r>
              <a:rPr lang="es-CO" sz="3600" dirty="0" smtClean="0"/>
              <a:t>Componentes de seguridad, administración operativa y comunicación</a:t>
            </a:r>
            <a:endParaRPr lang="es-CO" sz="3600" dirty="0"/>
          </a:p>
        </p:txBody>
      </p:sp>
      <p:sp>
        <p:nvSpPr>
          <p:cNvPr id="3" name="Content Placeholder 2"/>
          <p:cNvSpPr>
            <a:spLocks noGrp="1"/>
          </p:cNvSpPr>
          <p:nvPr>
            <p:ph idx="1"/>
          </p:nvPr>
        </p:nvSpPr>
        <p:spPr>
          <a:xfrm>
            <a:off x="4355976" y="1196752"/>
            <a:ext cx="4788024" cy="5661248"/>
          </a:xfrm>
        </p:spPr>
        <p:txBody>
          <a:bodyPr>
            <a:normAutofit/>
          </a:bodyPr>
          <a:lstStyle/>
          <a:p>
            <a:r>
              <a:rPr lang="es-CO" sz="2800" dirty="0" smtClean="0"/>
              <a:t>La aplicación probablemente utilice también componentes para realizar la administración de excepciones, autorizar a los usuarios a que realicen tareas determinadas y comunicarse con otros servicios y aplicaciones. </a:t>
            </a:r>
          </a:p>
          <a:p>
            <a:pPr>
              <a:buNone/>
            </a:pPr>
            <a:endParaRPr lang="es-CO" sz="2800" dirty="0"/>
          </a:p>
        </p:txBody>
      </p:sp>
      <p:pic>
        <p:nvPicPr>
          <p:cNvPr id="13314" name="Picture 6" descr="Arquitectura de Aplicaciones .Net- Operational.gif"/>
          <p:cNvPicPr>
            <a:picLocks noChangeAspect="1" noChangeArrowheads="1"/>
          </p:cNvPicPr>
          <p:nvPr/>
        </p:nvPicPr>
        <p:blipFill>
          <a:blip r:embed="rId3" cstate="print"/>
          <a:srcRect/>
          <a:stretch>
            <a:fillRect/>
          </a:stretch>
        </p:blipFill>
        <p:spPr bwMode="auto">
          <a:xfrm>
            <a:off x="0" y="1268760"/>
            <a:ext cx="4355976" cy="55927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Componentes de Seguridad.</a:t>
            </a:r>
            <a:endParaRPr lang="es-CO" dirty="0"/>
          </a:p>
        </p:txBody>
      </p:sp>
      <p:sp>
        <p:nvSpPr>
          <p:cNvPr id="3" name="Content Placeholder 2"/>
          <p:cNvSpPr>
            <a:spLocks noGrp="1"/>
          </p:cNvSpPr>
          <p:nvPr>
            <p:ph idx="1"/>
          </p:nvPr>
        </p:nvSpPr>
        <p:spPr/>
        <p:txBody>
          <a:bodyPr>
            <a:normAutofit/>
          </a:bodyPr>
          <a:lstStyle/>
          <a:p>
            <a:r>
              <a:rPr lang="es-CO" sz="2000" dirty="0" smtClean="0"/>
              <a:t>Los componentes de seguridad se ocupan de la autenticación, autorización, comunicación segura, auditoría y administración de perfiles.</a:t>
            </a:r>
          </a:p>
          <a:p>
            <a:pPr lvl="1"/>
            <a:r>
              <a:rPr lang="es-CO" sz="1800" dirty="0" smtClean="0"/>
              <a:t>La </a:t>
            </a:r>
            <a:r>
              <a:rPr lang="es-CO" sz="1800" b="1" dirty="0" smtClean="0"/>
              <a:t>autenticación</a:t>
            </a:r>
            <a:r>
              <a:rPr lang="es-CO" sz="1800" dirty="0" smtClean="0"/>
              <a:t> permite manejar el ingreso de los usuarios autorizados o inscritos en el sistema. </a:t>
            </a:r>
          </a:p>
          <a:p>
            <a:pPr lvl="1"/>
            <a:r>
              <a:rPr lang="es-CO" sz="1800" dirty="0" smtClean="0"/>
              <a:t>La </a:t>
            </a:r>
            <a:r>
              <a:rPr lang="es-CO" sz="1800" b="1" dirty="0" smtClean="0"/>
              <a:t>autorización</a:t>
            </a:r>
            <a:r>
              <a:rPr lang="es-CO" sz="1800" dirty="0" smtClean="0"/>
              <a:t> define que cosas puede o no hacer un usuario sobre el sistema.</a:t>
            </a:r>
          </a:p>
          <a:p>
            <a:pPr lvl="1"/>
            <a:r>
              <a:rPr lang="es-CO" sz="1800" dirty="0" smtClean="0"/>
              <a:t>La </a:t>
            </a:r>
            <a:r>
              <a:rPr lang="es-CO" sz="1800" b="1" dirty="0" smtClean="0"/>
              <a:t>comunicación</a:t>
            </a:r>
            <a:r>
              <a:rPr lang="es-CO" sz="1800" dirty="0" smtClean="0"/>
              <a:t> segura define el protocolo o canal que se utilizara para realizar la comunicación así como la seguridad de los datos.</a:t>
            </a:r>
          </a:p>
          <a:p>
            <a:pPr lvl="1"/>
            <a:r>
              <a:rPr lang="es-CO" sz="1800" dirty="0" smtClean="0"/>
              <a:t>La </a:t>
            </a:r>
            <a:r>
              <a:rPr lang="es-CO" sz="1800" b="1" dirty="0" smtClean="0"/>
              <a:t>auditoria</a:t>
            </a:r>
            <a:r>
              <a:rPr lang="es-CO" sz="1800" dirty="0" smtClean="0"/>
              <a:t> define el rastro o registro de las operaciones que realizan los usuarios, en caso de que se necesite validar operaciones sobre el sistema.</a:t>
            </a:r>
          </a:p>
          <a:p>
            <a:pPr lvl="1"/>
            <a:r>
              <a:rPr lang="es-CO" sz="1800" dirty="0" smtClean="0"/>
              <a:t>La </a:t>
            </a:r>
            <a:r>
              <a:rPr lang="es-CO" sz="1800" b="1" dirty="0" smtClean="0"/>
              <a:t>administración</a:t>
            </a:r>
            <a:r>
              <a:rPr lang="es-CO" sz="1800" dirty="0" smtClean="0"/>
              <a:t> </a:t>
            </a:r>
            <a:r>
              <a:rPr lang="es-CO" sz="1800" b="1" dirty="0" smtClean="0"/>
              <a:t>de perfiles</a:t>
            </a:r>
            <a:r>
              <a:rPr lang="es-CO" sz="1800" dirty="0" smtClean="0"/>
              <a:t>, permite asignar las opciones validas que puede realizar un usuario sobre el sistema y se complementa con la autorización.</a:t>
            </a:r>
          </a:p>
          <a:p>
            <a:endParaRPr lang="es-CO" sz="2000" dirty="0" smtClean="0"/>
          </a:p>
          <a:p>
            <a:endParaRPr lang="es-CO" sz="2000" dirty="0"/>
          </a:p>
        </p:txBody>
      </p:sp>
      <p:pic>
        <p:nvPicPr>
          <p:cNvPr id="14338" name="Picture 7" descr="Componentes de Seguridad.gif"/>
          <p:cNvPicPr>
            <a:picLocks noChangeAspect="1" noChangeArrowheads="1"/>
          </p:cNvPicPr>
          <p:nvPr/>
        </p:nvPicPr>
        <p:blipFill>
          <a:blip r:embed="rId2" cstate="print"/>
          <a:srcRect/>
          <a:stretch>
            <a:fillRect/>
          </a:stretch>
        </p:blipFill>
        <p:spPr bwMode="auto">
          <a:xfrm>
            <a:off x="2627784" y="4965480"/>
            <a:ext cx="4452129" cy="180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sz="3600" dirty="0" smtClean="0"/>
              <a:t>Componentes de Administración Operativa </a:t>
            </a:r>
            <a:endParaRPr lang="es-CO" sz="3600" dirty="0"/>
          </a:p>
        </p:txBody>
      </p:sp>
      <p:sp>
        <p:nvSpPr>
          <p:cNvPr id="3" name="Content Placeholder 2"/>
          <p:cNvSpPr>
            <a:spLocks noGrp="1"/>
          </p:cNvSpPr>
          <p:nvPr>
            <p:ph idx="1"/>
          </p:nvPr>
        </p:nvSpPr>
        <p:spPr/>
        <p:txBody>
          <a:bodyPr>
            <a:noAutofit/>
          </a:bodyPr>
          <a:lstStyle/>
          <a:p>
            <a:r>
              <a:rPr lang="es-CO" sz="1600" dirty="0" smtClean="0"/>
              <a:t>Los componentes  de administración operativa se ocupan de la ejecución constante y diaria de la aplicación y abarca aspectos como la administración de excepciones, la supervisión, la supervisión empresarial, los metadatos, la configuración y la ubicación del servicio.</a:t>
            </a:r>
          </a:p>
          <a:p>
            <a:pPr lvl="1"/>
            <a:r>
              <a:rPr lang="es-CO" sz="1400" dirty="0" smtClean="0"/>
              <a:t>La administración de excepciones  incluye la detección y generación de excepciones, el diseño de éstas, el flujo de información de las mismas y la publicación de información de las excepciones a diversos usuarios.</a:t>
            </a:r>
          </a:p>
          <a:p>
            <a:pPr lvl="1"/>
            <a:r>
              <a:rPr lang="es-CO" sz="1400" dirty="0" smtClean="0"/>
              <a:t>La supervisión se necesita para instrumentar la aplicación de forma que proporcione al personal de operaciones información sobre el mantenimiento de la aplicación, compatibilidad con los acuerdos de nivel de servicios (SLA), así como administración de la escalabilidad y capacidad.</a:t>
            </a:r>
          </a:p>
        </p:txBody>
      </p:sp>
      <p:pic>
        <p:nvPicPr>
          <p:cNvPr id="5" name="Picture 8" descr="Componentes de Administracion Operativa.gif"/>
          <p:cNvPicPr>
            <a:picLocks noChangeAspect="1" noChangeArrowheads="1"/>
          </p:cNvPicPr>
          <p:nvPr/>
        </p:nvPicPr>
        <p:blipFill>
          <a:blip r:embed="rId2" cstate="print"/>
          <a:srcRect/>
          <a:stretch>
            <a:fillRect/>
          </a:stretch>
        </p:blipFill>
        <p:spPr bwMode="auto">
          <a:xfrm>
            <a:off x="1667658" y="4653136"/>
            <a:ext cx="5856670" cy="2204864"/>
          </a:xfrm>
          <a:prstGeom prst="rect">
            <a:avLst/>
          </a:prstGeom>
          <a:noFill/>
          <a:ln w="9525">
            <a:noFill/>
            <a:miter lim="800000"/>
            <a:headEnd/>
            <a:tailEnd/>
          </a:ln>
        </p:spPr>
      </p:pic>
      <p:sp>
        <p:nvSpPr>
          <p:cNvPr id="8" name="Rectangle 7"/>
          <p:cNvSpPr/>
          <p:nvPr/>
        </p:nvSpPr>
        <p:spPr>
          <a:xfrm>
            <a:off x="4211960" y="4797152"/>
            <a:ext cx="1008112" cy="194421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sz="3600" dirty="0" smtClean="0"/>
              <a:t>Componentes de Administración Operativa </a:t>
            </a:r>
            <a:endParaRPr lang="es-CO" sz="3600" dirty="0"/>
          </a:p>
        </p:txBody>
      </p:sp>
      <p:sp>
        <p:nvSpPr>
          <p:cNvPr id="3" name="Content Placeholder 2"/>
          <p:cNvSpPr>
            <a:spLocks noGrp="1"/>
          </p:cNvSpPr>
          <p:nvPr>
            <p:ph idx="1"/>
          </p:nvPr>
        </p:nvSpPr>
        <p:spPr/>
        <p:txBody>
          <a:bodyPr>
            <a:noAutofit/>
          </a:bodyPr>
          <a:lstStyle/>
          <a:p>
            <a:r>
              <a:rPr lang="es-CO" sz="1600" dirty="0" smtClean="0"/>
              <a:t>Los componentes  de administración operativa se ocupan de la ejecución constante y diaria de la aplicación y abarca aspectos como la administración de excepciones, la supervisión, la supervisión empresarial, los metadatos, la configuración y la ubicación del servicio.</a:t>
            </a:r>
          </a:p>
          <a:p>
            <a:pPr lvl="1"/>
            <a:r>
              <a:rPr lang="es-CO" sz="1400" dirty="0" smtClean="0"/>
              <a:t>La supervisión del negocio tiene como objetivo proporcionar una capacidad reactiva para aquellos que dirigen la empresa en relación al mantenimiento de la empresa, compatibilidad con SLA a nivel de empresa y administración de la capacidad organizativa. En lugar de indicarle los errores de la red, este tipo de supervisión ofrece una perspectiva con respecto a la estructura empresarial y a la eficacia de los procesos. Por ejemplo, puede determinar que procesos empresariales se detengan durante días cada vez que un determinado socio forme parte del envío y control.</a:t>
            </a:r>
          </a:p>
          <a:p>
            <a:pPr lvl="1"/>
            <a:r>
              <a:rPr lang="es-CO" sz="1400" dirty="0" smtClean="0"/>
              <a:t>Los Metadatos es lo que hace que su aplicación sea más flexible en relación a los cambios en las condiciones de tiempo de ejecución, puede que desee proporcionarle información sobre él mismo. El diseño de la aplicación para que utilice metadatos en determinados lugares puede facilitar el mantenimiento y permitir su adaptación al cambio sin costosos procesos de implementación o modificaciones en el desarrollo. En otras palabras los metadatos son información anexa de los mismos datos, como tipo de datos, cantidad de registros, encabezados de columnas etc.</a:t>
            </a:r>
          </a:p>
        </p:txBody>
      </p:sp>
      <p:pic>
        <p:nvPicPr>
          <p:cNvPr id="5" name="Picture 8" descr="Componentes de Administracion Operativa.gif"/>
          <p:cNvPicPr>
            <a:picLocks noChangeAspect="1" noChangeArrowheads="1"/>
          </p:cNvPicPr>
          <p:nvPr/>
        </p:nvPicPr>
        <p:blipFill>
          <a:blip r:embed="rId2" cstate="print"/>
          <a:srcRect/>
          <a:stretch>
            <a:fillRect/>
          </a:stretch>
        </p:blipFill>
        <p:spPr bwMode="auto">
          <a:xfrm>
            <a:off x="1667658" y="4653136"/>
            <a:ext cx="5856670" cy="2204864"/>
          </a:xfrm>
          <a:prstGeom prst="rect">
            <a:avLst/>
          </a:prstGeom>
          <a:noFill/>
          <a:ln w="9525">
            <a:noFill/>
            <a:miter lim="800000"/>
            <a:headEnd/>
            <a:tailEnd/>
          </a:ln>
        </p:spPr>
      </p:pic>
      <p:sp>
        <p:nvSpPr>
          <p:cNvPr id="6" name="Rectangle 5"/>
          <p:cNvSpPr/>
          <p:nvPr/>
        </p:nvSpPr>
        <p:spPr>
          <a:xfrm>
            <a:off x="3232314" y="4797152"/>
            <a:ext cx="1008112" cy="194421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sz="3600" dirty="0" smtClean="0"/>
              <a:t>Componentes de Administración Operativa </a:t>
            </a:r>
            <a:endParaRPr lang="es-CO" sz="3600" dirty="0"/>
          </a:p>
        </p:txBody>
      </p:sp>
      <p:sp>
        <p:nvSpPr>
          <p:cNvPr id="3" name="Content Placeholder 2"/>
          <p:cNvSpPr>
            <a:spLocks noGrp="1"/>
          </p:cNvSpPr>
          <p:nvPr>
            <p:ph idx="1"/>
          </p:nvPr>
        </p:nvSpPr>
        <p:spPr/>
        <p:txBody>
          <a:bodyPr>
            <a:noAutofit/>
          </a:bodyPr>
          <a:lstStyle/>
          <a:p>
            <a:r>
              <a:rPr lang="es-CO" sz="1600" dirty="0" smtClean="0"/>
              <a:t>Los componentes  de administración operativa se ocupan de la ejecución constante y diaria de la aplicación y abarca aspectos como la administración de excepciones, la supervisión, la supervisión empresarial, los metadatos, la configuración y la ubicación del servicio.</a:t>
            </a:r>
          </a:p>
          <a:p>
            <a:pPr lvl="1"/>
            <a:r>
              <a:rPr lang="es-CO" sz="1400" dirty="0" smtClean="0"/>
              <a:t>La configuración es necesaria para que las aplicaciones puedan funcionar técnicamente. Los valores que modifican el comportamiento de las directivas (seguridad, administración operativa y comunicaciones) se consideran datos de configuración. Los datos de configuración se conservan en los archivos de configuración de .NET a nivel de usuario, equipo y aplicación. La configuración personalizada almacenada aquí se puede definir con cualquier esquema y se puede tener fácil acceso mediante el uso de la clase </a:t>
            </a:r>
            <a:r>
              <a:rPr lang="es-CO" sz="1400" dirty="0" err="1" smtClean="0"/>
              <a:t>ConfigurationSettings</a:t>
            </a:r>
            <a:r>
              <a:rPr lang="es-CO" sz="1400" dirty="0" smtClean="0"/>
              <a:t> en su aplicación.</a:t>
            </a:r>
          </a:p>
          <a:p>
            <a:pPr lvl="1"/>
            <a:r>
              <a:rPr lang="es-CO" sz="1400" dirty="0" smtClean="0"/>
              <a:t>La ubicación del servicio es la </a:t>
            </a:r>
            <a:r>
              <a:rPr lang="es-CO" sz="1400" dirty="0" err="1" smtClean="0"/>
              <a:t>infroación</a:t>
            </a:r>
            <a:r>
              <a:rPr lang="es-CO" sz="1400" dirty="0" smtClean="0"/>
              <a:t> necesaria para efectuar las llamadas a servicios remotos, lo que permite determinar dónde están situados los objetos y servicios externos de .NET que pueden procesar su solicitud y cómo tener acceso a ellos. Esto resulta especialmente importante a la hora de utilizar servicios Web alojados por otras organizaciones o terceros, en otras palabras son los descubridores de servicios y las referencias a los servicios externos del sistema.</a:t>
            </a:r>
          </a:p>
          <a:p>
            <a:pPr lvl="1"/>
            <a:endParaRPr lang="es-CO" sz="700" dirty="0" smtClean="0"/>
          </a:p>
          <a:p>
            <a:pPr lvl="1"/>
            <a:endParaRPr lang="es-CO" sz="700" dirty="0"/>
          </a:p>
        </p:txBody>
      </p:sp>
      <p:pic>
        <p:nvPicPr>
          <p:cNvPr id="6" name="Picture 8" descr="Componentes de Administracion Operativa.gif"/>
          <p:cNvPicPr>
            <a:picLocks noChangeAspect="1" noChangeArrowheads="1"/>
          </p:cNvPicPr>
          <p:nvPr/>
        </p:nvPicPr>
        <p:blipFill>
          <a:blip r:embed="rId3" cstate="print"/>
          <a:srcRect/>
          <a:stretch>
            <a:fillRect/>
          </a:stretch>
        </p:blipFill>
        <p:spPr bwMode="auto">
          <a:xfrm>
            <a:off x="1667658" y="4653136"/>
            <a:ext cx="5856670" cy="2204864"/>
          </a:xfrm>
          <a:prstGeom prst="rect">
            <a:avLst/>
          </a:prstGeom>
          <a:noFill/>
          <a:ln w="9525">
            <a:noFill/>
            <a:miter lim="800000"/>
            <a:headEnd/>
            <a:tailEnd/>
          </a:ln>
        </p:spPr>
      </p:pic>
      <p:sp>
        <p:nvSpPr>
          <p:cNvPr id="7" name="Rectangle 6"/>
          <p:cNvSpPr/>
          <p:nvPr/>
        </p:nvSpPr>
        <p:spPr>
          <a:xfrm>
            <a:off x="2253230" y="4797152"/>
            <a:ext cx="1008112" cy="194421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Componentes de Comunicación.</a:t>
            </a:r>
            <a:endParaRPr lang="es-CO" dirty="0"/>
          </a:p>
        </p:txBody>
      </p:sp>
      <p:sp>
        <p:nvSpPr>
          <p:cNvPr id="3" name="Content Placeholder 2"/>
          <p:cNvSpPr>
            <a:spLocks noGrp="1"/>
          </p:cNvSpPr>
          <p:nvPr>
            <p:ph idx="1"/>
          </p:nvPr>
        </p:nvSpPr>
        <p:spPr/>
        <p:txBody>
          <a:bodyPr>
            <a:normAutofit/>
          </a:bodyPr>
          <a:lstStyle/>
          <a:p>
            <a:r>
              <a:rPr lang="es-CO" sz="2000" dirty="0" smtClean="0"/>
              <a:t>Los componentes de comunicación define la forma en que los componentes de la aplicación se comunicarán entre sí. Esta directiva trata cuestiones como la sincronización de la comunicación, el formato y el protocolo.</a:t>
            </a:r>
          </a:p>
          <a:p>
            <a:pPr lvl="1"/>
            <a:r>
              <a:rPr lang="es-CO" sz="1600" dirty="0" smtClean="0"/>
              <a:t>La </a:t>
            </a:r>
            <a:r>
              <a:rPr lang="es-CO" sz="1600" b="1" dirty="0" smtClean="0"/>
              <a:t>sincronización</a:t>
            </a:r>
            <a:r>
              <a:rPr lang="es-CO" sz="1600" dirty="0" smtClean="0"/>
              <a:t> define la forma en cómo dos aplicaciones se envían o reciben mensajes, para ello existen diversos modelos de los cuales se pueden implementar los que se requieran según el objetivo del sistema.</a:t>
            </a:r>
          </a:p>
          <a:p>
            <a:pPr lvl="1"/>
            <a:r>
              <a:rPr lang="es-CO" sz="1600" dirty="0" smtClean="0"/>
              <a:t>El </a:t>
            </a:r>
            <a:r>
              <a:rPr lang="es-CO" sz="1600" b="1" dirty="0" smtClean="0"/>
              <a:t>formato</a:t>
            </a:r>
            <a:r>
              <a:rPr lang="es-CO" sz="1600" dirty="0" smtClean="0"/>
              <a:t> determina como se envían los datos, y la forma en como se deben interpretar.</a:t>
            </a:r>
          </a:p>
          <a:p>
            <a:pPr lvl="1"/>
            <a:r>
              <a:rPr lang="es-CO" sz="1600" dirty="0" smtClean="0"/>
              <a:t>El </a:t>
            </a:r>
            <a:r>
              <a:rPr lang="es-CO" sz="1600" b="1" dirty="0" smtClean="0"/>
              <a:t>protocolo</a:t>
            </a:r>
            <a:r>
              <a:rPr lang="es-CO" sz="1600" dirty="0" smtClean="0"/>
              <a:t> determina la forma en cómo se transmiten los datos, para ello se pueden utilizar diferentes formas (SOAP, HTTP, SMTP, FTP, etc.) que empaquetan los mensajes y los procesan para que sean entendidos por la parte receptora.</a:t>
            </a:r>
          </a:p>
          <a:p>
            <a:endParaRPr lang="es-CO" sz="2000" dirty="0"/>
          </a:p>
        </p:txBody>
      </p:sp>
      <p:pic>
        <p:nvPicPr>
          <p:cNvPr id="36867" name="Picture 9" descr="Componentes de Comunicación.gif"/>
          <p:cNvPicPr>
            <a:picLocks noChangeAspect="1" noChangeArrowheads="1"/>
          </p:cNvPicPr>
          <p:nvPr/>
        </p:nvPicPr>
        <p:blipFill>
          <a:blip r:embed="rId3" cstate="print"/>
          <a:srcRect/>
          <a:stretch>
            <a:fillRect/>
          </a:stretch>
        </p:blipFill>
        <p:spPr bwMode="auto">
          <a:xfrm>
            <a:off x="2411760" y="4653136"/>
            <a:ext cx="4409728" cy="22048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10disec3b1o20modelos20de20competitividad20220copy1.jpg"/>
          <p:cNvPicPr>
            <a:picLocks noChangeAspect="1"/>
          </p:cNvPicPr>
          <p:nvPr/>
        </p:nvPicPr>
        <p:blipFill>
          <a:blip r:embed="rId2" cstate="print"/>
          <a:stretch>
            <a:fillRect/>
          </a:stretch>
        </p:blipFill>
        <p:spPr>
          <a:xfrm>
            <a:off x="6012160" y="2519087"/>
            <a:ext cx="3131840" cy="4338913"/>
          </a:xfrm>
          <a:prstGeom prst="rect">
            <a:avLst/>
          </a:prstGeom>
        </p:spPr>
      </p:pic>
      <p:sp>
        <p:nvSpPr>
          <p:cNvPr id="6" name="Title 5"/>
          <p:cNvSpPr>
            <a:spLocks noGrp="1"/>
          </p:cNvSpPr>
          <p:nvPr>
            <p:ph type="title"/>
          </p:nvPr>
        </p:nvSpPr>
        <p:spPr/>
        <p:txBody>
          <a:bodyPr/>
          <a:lstStyle/>
          <a:p>
            <a:r>
              <a:rPr lang="es-CO" dirty="0" smtClean="0"/>
              <a:t>Agenda</a:t>
            </a:r>
            <a:endParaRPr lang="es-CO" dirty="0"/>
          </a:p>
        </p:txBody>
      </p:sp>
      <p:sp>
        <p:nvSpPr>
          <p:cNvPr id="7" name="Content Placeholder 6"/>
          <p:cNvSpPr>
            <a:spLocks noGrp="1"/>
          </p:cNvSpPr>
          <p:nvPr>
            <p:ph idx="1"/>
          </p:nvPr>
        </p:nvSpPr>
        <p:spPr>
          <a:xfrm>
            <a:off x="467544" y="1196752"/>
            <a:ext cx="5760640" cy="5661248"/>
          </a:xfrm>
        </p:spPr>
        <p:txBody>
          <a:bodyPr>
            <a:normAutofit fontScale="92500" lnSpcReduction="20000"/>
          </a:bodyPr>
          <a:lstStyle/>
          <a:p>
            <a:r>
              <a:rPr lang="es-CO" dirty="0" smtClean="0"/>
              <a:t>Arquitectura de aplicaciones.</a:t>
            </a:r>
          </a:p>
          <a:p>
            <a:r>
              <a:rPr lang="es-CO" dirty="0" smtClean="0"/>
              <a:t>Tipos de Componentes.</a:t>
            </a:r>
          </a:p>
          <a:p>
            <a:pPr lvl="1"/>
            <a:r>
              <a:rPr lang="es-CO" dirty="0" smtClean="0"/>
              <a:t>Interfaz de Usuario.</a:t>
            </a:r>
          </a:p>
          <a:p>
            <a:pPr lvl="1"/>
            <a:r>
              <a:rPr lang="es-CO" dirty="0" smtClean="0"/>
              <a:t>Proceso de Usuario.</a:t>
            </a:r>
          </a:p>
          <a:p>
            <a:pPr lvl="1"/>
            <a:r>
              <a:rPr lang="es-CO" dirty="0" smtClean="0"/>
              <a:t>Flujo de Trabajo.</a:t>
            </a:r>
          </a:p>
          <a:p>
            <a:pPr lvl="1"/>
            <a:r>
              <a:rPr lang="es-CO" dirty="0" smtClean="0"/>
              <a:t>Componentes Empresariales.</a:t>
            </a:r>
          </a:p>
          <a:p>
            <a:pPr lvl="1"/>
            <a:r>
              <a:rPr lang="es-CO" dirty="0" smtClean="0"/>
              <a:t>Agentes de Servicio.</a:t>
            </a:r>
          </a:p>
          <a:p>
            <a:pPr lvl="1"/>
            <a:r>
              <a:rPr lang="es-CO" dirty="0" smtClean="0"/>
              <a:t>Interfaces de Servicio.</a:t>
            </a:r>
          </a:p>
          <a:p>
            <a:pPr lvl="1"/>
            <a:r>
              <a:rPr lang="es-CO" dirty="0" smtClean="0"/>
              <a:t>Lógicos de Acceso a Datos.</a:t>
            </a:r>
          </a:p>
          <a:p>
            <a:pPr lvl="1"/>
            <a:r>
              <a:rPr lang="es-CO" dirty="0" smtClean="0"/>
              <a:t>Entidades Empresariales</a:t>
            </a:r>
          </a:p>
          <a:p>
            <a:pPr lvl="1"/>
            <a:r>
              <a:rPr lang="es-CO" dirty="0" smtClean="0"/>
              <a:t>Operacionales</a:t>
            </a:r>
          </a:p>
          <a:p>
            <a:pPr lvl="2"/>
            <a:r>
              <a:rPr lang="es-CO" dirty="0" smtClean="0"/>
              <a:t>Seguridad.</a:t>
            </a:r>
          </a:p>
          <a:p>
            <a:pPr lvl="2"/>
            <a:r>
              <a:rPr lang="es-CO" dirty="0" smtClean="0"/>
              <a:t>Administración.</a:t>
            </a:r>
          </a:p>
          <a:p>
            <a:pPr lvl="2"/>
            <a:r>
              <a:rPr lang="es-CO" dirty="0" smtClean="0"/>
              <a:t>Comunicaciones.</a:t>
            </a:r>
          </a:p>
          <a:p>
            <a:pPr lvl="1"/>
            <a:endParaRPr lang="es-CO" dirty="0" smtClean="0"/>
          </a:p>
          <a:p>
            <a:endParaRPr lang="es-CO"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Retroalimentación</a:t>
            </a:r>
            <a:endParaRPr lang="es-CO" dirty="0"/>
          </a:p>
        </p:txBody>
      </p:sp>
      <p:sp>
        <p:nvSpPr>
          <p:cNvPr id="3" name="Content Placeholder 2"/>
          <p:cNvSpPr>
            <a:spLocks noGrp="1"/>
          </p:cNvSpPr>
          <p:nvPr>
            <p:ph idx="1"/>
          </p:nvPr>
        </p:nvSpPr>
        <p:spPr>
          <a:xfrm>
            <a:off x="0" y="1196752"/>
            <a:ext cx="9144000" cy="5661248"/>
          </a:xfrm>
        </p:spPr>
        <p:txBody>
          <a:bodyPr>
            <a:normAutofit fontScale="55000" lnSpcReduction="20000"/>
          </a:bodyPr>
          <a:lstStyle/>
          <a:p>
            <a:pPr lvl="0">
              <a:buNone/>
            </a:pPr>
            <a:r>
              <a:rPr lang="es-CO" b="1" dirty="0" smtClean="0"/>
              <a:t>Verdadero o Falso?</a:t>
            </a:r>
          </a:p>
          <a:p>
            <a:pPr lvl="0"/>
            <a:r>
              <a:rPr lang="es-CO" dirty="0" smtClean="0"/>
              <a:t>Las capas principales en las que se puede dividir una aplicación o sistema son: UI, BL y DAL.</a:t>
            </a:r>
          </a:p>
          <a:p>
            <a:pPr lvl="1"/>
            <a:r>
              <a:rPr lang="es-CO" b="1" dirty="0" smtClean="0"/>
              <a:t>R/ </a:t>
            </a:r>
            <a:r>
              <a:rPr lang="es-CO" b="1" dirty="0" smtClean="0">
                <a:solidFill>
                  <a:srgbClr val="00B050"/>
                </a:solidFill>
              </a:rPr>
              <a:t>Verdadero</a:t>
            </a:r>
            <a:r>
              <a:rPr lang="es-CO" b="1" dirty="0" smtClean="0"/>
              <a:t>:</a:t>
            </a:r>
            <a:r>
              <a:rPr lang="es-CO" dirty="0" smtClean="0"/>
              <a:t> UI es la abreviatura para par referirse a la capa de presentación, BL para referirse a la capa de lógica de negocios y DAL para referirse a la capa de lógica de acceso a datos.</a:t>
            </a:r>
          </a:p>
          <a:p>
            <a:pPr lvl="1"/>
            <a:endParaRPr lang="es-CO" dirty="0" smtClean="0"/>
          </a:p>
          <a:p>
            <a:pPr lvl="0"/>
            <a:r>
              <a:rPr lang="es-CO" dirty="0" smtClean="0"/>
              <a:t>El termino componente se refiere a la parte principal del sistema.</a:t>
            </a:r>
          </a:p>
          <a:p>
            <a:pPr lvl="1"/>
            <a:r>
              <a:rPr lang="es-CO" b="1" dirty="0" smtClean="0"/>
              <a:t>R /</a:t>
            </a:r>
            <a:r>
              <a:rPr lang="es-CO" b="1" dirty="0" smtClean="0">
                <a:solidFill>
                  <a:srgbClr val="FF0000"/>
                </a:solidFill>
              </a:rPr>
              <a:t>Falso</a:t>
            </a:r>
            <a:r>
              <a:rPr lang="es-CO" b="1" dirty="0" smtClean="0"/>
              <a:t>: </a:t>
            </a:r>
            <a:r>
              <a:rPr lang="es-CO" dirty="0" smtClean="0"/>
              <a:t>El término componente hace referencia a una de las partes de la solución total, no determina si es la principal o no.</a:t>
            </a:r>
          </a:p>
          <a:p>
            <a:pPr lvl="1"/>
            <a:endParaRPr lang="es-CO" dirty="0" smtClean="0"/>
          </a:p>
          <a:p>
            <a:pPr lvl="0"/>
            <a:r>
              <a:rPr lang="es-CO" dirty="0" smtClean="0"/>
              <a:t>Los componentes de interfaz de usuario, solo permiten mostrar la información e interactúan con el usuario.</a:t>
            </a:r>
          </a:p>
          <a:p>
            <a:pPr lvl="1"/>
            <a:r>
              <a:rPr lang="es-CO" b="1" dirty="0" smtClean="0"/>
              <a:t>R/ </a:t>
            </a:r>
            <a:r>
              <a:rPr lang="es-CO" b="1" dirty="0" smtClean="0">
                <a:solidFill>
                  <a:srgbClr val="00B050"/>
                </a:solidFill>
              </a:rPr>
              <a:t>Verdadero</a:t>
            </a:r>
            <a:r>
              <a:rPr lang="es-CO" b="1" dirty="0" smtClean="0"/>
              <a:t>: </a:t>
            </a:r>
            <a:r>
              <a:rPr lang="es-CO" dirty="0" smtClean="0"/>
              <a:t>Estos componentes solo despliegan la información no la manipulan.</a:t>
            </a:r>
          </a:p>
          <a:p>
            <a:pPr lvl="1"/>
            <a:endParaRPr lang="es-CO" dirty="0" smtClean="0"/>
          </a:p>
          <a:p>
            <a:pPr lvl="0"/>
            <a:r>
              <a:rPr lang="es-CO" dirty="0" smtClean="0"/>
              <a:t>Los componentes de proceso de usuario muestran la información al usuario final.</a:t>
            </a:r>
          </a:p>
          <a:p>
            <a:pPr lvl="1"/>
            <a:r>
              <a:rPr lang="es-CO" b="1" dirty="0" smtClean="0"/>
              <a:t>R/ </a:t>
            </a:r>
            <a:r>
              <a:rPr lang="es-CO" b="1" dirty="0" smtClean="0">
                <a:solidFill>
                  <a:srgbClr val="FF0000"/>
                </a:solidFill>
              </a:rPr>
              <a:t>Falso</a:t>
            </a:r>
            <a:r>
              <a:rPr lang="es-CO" b="1" dirty="0" smtClean="0"/>
              <a:t>: </a:t>
            </a:r>
            <a:r>
              <a:rPr lang="es-CO" dirty="0" smtClean="0"/>
              <a:t>Los componentes de proceso de usuario, controlan el contenido y el flujo de la información que se le muestra al usuario.</a:t>
            </a:r>
          </a:p>
          <a:p>
            <a:pPr lvl="1"/>
            <a:endParaRPr lang="es-CO" dirty="0" smtClean="0"/>
          </a:p>
          <a:p>
            <a:pPr lvl="0"/>
            <a:r>
              <a:rPr lang="es-CO" dirty="0" smtClean="0"/>
              <a:t>Los Flujos de trabajo empresariales controlan el flujo de información requerida para completar una operación.</a:t>
            </a:r>
          </a:p>
          <a:p>
            <a:pPr lvl="1"/>
            <a:r>
              <a:rPr lang="es-CO" b="1" dirty="0" smtClean="0"/>
              <a:t>R/ </a:t>
            </a:r>
            <a:r>
              <a:rPr lang="es-CO" b="1" dirty="0" smtClean="0">
                <a:solidFill>
                  <a:srgbClr val="00B050"/>
                </a:solidFill>
              </a:rPr>
              <a:t>Verdadero</a:t>
            </a:r>
            <a:r>
              <a:rPr lang="es-CO" b="1" dirty="0" smtClean="0"/>
              <a:t>: </a:t>
            </a:r>
            <a:r>
              <a:rPr lang="es-CO" dirty="0" smtClean="0"/>
              <a:t>el flujo determina que camino o ruta de negocio o de lógica se debe desarrollar según el contenido de la información.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Retroalimentación</a:t>
            </a:r>
            <a:endParaRPr lang="es-CO" dirty="0"/>
          </a:p>
        </p:txBody>
      </p:sp>
      <p:sp>
        <p:nvSpPr>
          <p:cNvPr id="3" name="Content Placeholder 2"/>
          <p:cNvSpPr>
            <a:spLocks noGrp="1"/>
          </p:cNvSpPr>
          <p:nvPr>
            <p:ph idx="1"/>
          </p:nvPr>
        </p:nvSpPr>
        <p:spPr>
          <a:xfrm>
            <a:off x="0" y="1196752"/>
            <a:ext cx="9144000" cy="5661248"/>
          </a:xfrm>
        </p:spPr>
        <p:txBody>
          <a:bodyPr>
            <a:normAutofit fontScale="55000" lnSpcReduction="20000"/>
          </a:bodyPr>
          <a:lstStyle/>
          <a:p>
            <a:pPr lvl="0">
              <a:buNone/>
            </a:pPr>
            <a:r>
              <a:rPr lang="es-CO" b="1" dirty="0" smtClean="0"/>
              <a:t>Verdadero o Falso?</a:t>
            </a:r>
          </a:p>
          <a:p>
            <a:pPr lvl="0"/>
            <a:r>
              <a:rPr lang="es-CO" dirty="0" smtClean="0"/>
              <a:t>Los componentes  empresariales implementan reglas de validación y realizan tareas específicas.</a:t>
            </a:r>
          </a:p>
          <a:p>
            <a:pPr lvl="1"/>
            <a:r>
              <a:rPr lang="es-CO" b="1" dirty="0" smtClean="0"/>
              <a:t>R/ </a:t>
            </a:r>
            <a:r>
              <a:rPr lang="es-CO" b="1" dirty="0" smtClean="0">
                <a:solidFill>
                  <a:srgbClr val="00B050"/>
                </a:solidFill>
              </a:rPr>
              <a:t>Verdadero</a:t>
            </a:r>
            <a:r>
              <a:rPr lang="es-CO" b="1" dirty="0" smtClean="0"/>
              <a:t>: </a:t>
            </a:r>
            <a:r>
              <a:rPr lang="es-CO" dirty="0" smtClean="0"/>
              <a:t>Los componentes empresariales controlan la lógica de la información realizando validaciones y efectuando operaciones sobre la información.</a:t>
            </a:r>
          </a:p>
          <a:p>
            <a:pPr lvl="1"/>
            <a:endParaRPr lang="es-CO" dirty="0" smtClean="0"/>
          </a:p>
          <a:p>
            <a:pPr lvl="0"/>
            <a:r>
              <a:rPr lang="es-CO" dirty="0" smtClean="0"/>
              <a:t>Las interfaces de servicios son las que permiten exponer funciones o servicios a otros sistemas.</a:t>
            </a:r>
          </a:p>
          <a:p>
            <a:pPr lvl="1"/>
            <a:r>
              <a:rPr lang="es-CO" b="1" dirty="0" smtClean="0"/>
              <a:t>R/ </a:t>
            </a:r>
            <a:r>
              <a:rPr lang="es-CO" b="1" dirty="0" smtClean="0">
                <a:solidFill>
                  <a:srgbClr val="00B050"/>
                </a:solidFill>
              </a:rPr>
              <a:t>Verdadero</a:t>
            </a:r>
            <a:r>
              <a:rPr lang="es-CO" b="1" dirty="0" smtClean="0"/>
              <a:t>: </a:t>
            </a:r>
            <a:r>
              <a:rPr lang="es-CO" dirty="0" smtClean="0"/>
              <a:t>Las Interfaces son las que permiten al sistema interactuar con servicios o sistemas externos.</a:t>
            </a:r>
          </a:p>
          <a:p>
            <a:pPr lvl="1"/>
            <a:endParaRPr lang="es-CO" dirty="0" smtClean="0"/>
          </a:p>
          <a:p>
            <a:pPr lvl="0"/>
            <a:r>
              <a:rPr lang="es-CO" dirty="0" smtClean="0"/>
              <a:t>Los componentes de Acceso a datos son los que nos permiten acceder a la información directamente.</a:t>
            </a:r>
          </a:p>
          <a:p>
            <a:pPr lvl="1"/>
            <a:r>
              <a:rPr lang="es-CO" b="1" dirty="0" smtClean="0"/>
              <a:t>R/ </a:t>
            </a:r>
            <a:r>
              <a:rPr lang="es-CO" b="1" dirty="0" smtClean="0">
                <a:solidFill>
                  <a:srgbClr val="00B050"/>
                </a:solidFill>
              </a:rPr>
              <a:t>Verdadero</a:t>
            </a:r>
            <a:r>
              <a:rPr lang="es-CO" b="1" dirty="0" smtClean="0"/>
              <a:t>: </a:t>
            </a:r>
            <a:r>
              <a:rPr lang="es-CO" dirty="0" smtClean="0"/>
              <a:t>Los componentes de acceso a datos recuperan o alimentan la información del sistema.</a:t>
            </a:r>
          </a:p>
          <a:p>
            <a:pPr lvl="1"/>
            <a:endParaRPr lang="es-CO" dirty="0" smtClean="0"/>
          </a:p>
          <a:p>
            <a:pPr lvl="0"/>
            <a:r>
              <a:rPr lang="es-CO" dirty="0" smtClean="0"/>
              <a:t>Los componentes de entidad empresarial son los únicos que pueden navegar entre las capas.</a:t>
            </a:r>
          </a:p>
          <a:p>
            <a:pPr lvl="1"/>
            <a:r>
              <a:rPr lang="es-CO" b="1" dirty="0" smtClean="0"/>
              <a:t>R/ </a:t>
            </a:r>
            <a:r>
              <a:rPr lang="es-CO" b="1" dirty="0" smtClean="0">
                <a:solidFill>
                  <a:srgbClr val="00B050"/>
                </a:solidFill>
              </a:rPr>
              <a:t>Verdadero</a:t>
            </a:r>
            <a:r>
              <a:rPr lang="es-CO" b="1" dirty="0" smtClean="0"/>
              <a:t>: </a:t>
            </a:r>
            <a:r>
              <a:rPr lang="es-CO" dirty="0" smtClean="0"/>
              <a:t>Los componentes de entidad empresarial o simplemente entidades (</a:t>
            </a:r>
            <a:r>
              <a:rPr lang="es-CO" dirty="0" err="1" smtClean="0"/>
              <a:t>Entities</a:t>
            </a:r>
            <a:r>
              <a:rPr lang="es-CO" dirty="0" smtClean="0"/>
              <a:t>) son los únicos que pueden ser llamados y manipulados en cualquiera de las capas (UI, BL, DAL).</a:t>
            </a:r>
          </a:p>
          <a:p>
            <a:pPr lvl="1"/>
            <a:endParaRPr lang="es-CO" dirty="0" smtClean="0"/>
          </a:p>
          <a:p>
            <a:pPr lvl="0"/>
            <a:r>
              <a:rPr lang="es-CO" dirty="0" smtClean="0"/>
              <a:t>Los componentes de seguridad, administración operativa y de comunicación se denominan también componentes de servicios.</a:t>
            </a:r>
          </a:p>
          <a:p>
            <a:pPr lvl="1"/>
            <a:r>
              <a:rPr lang="es-CO" b="1" dirty="0" smtClean="0"/>
              <a:t>R/ </a:t>
            </a:r>
            <a:r>
              <a:rPr lang="es-CO" b="1" dirty="0" smtClean="0">
                <a:solidFill>
                  <a:srgbClr val="FF0000"/>
                </a:solidFill>
              </a:rPr>
              <a:t>Falso</a:t>
            </a:r>
            <a:r>
              <a:rPr lang="es-CO" b="1" dirty="0" smtClean="0"/>
              <a:t>: </a:t>
            </a:r>
            <a:r>
              <a:rPr lang="es-CO" dirty="0" smtClean="0"/>
              <a:t>Estos componentes se agrupan en un solo conjunto llamado componentes operacionales ya que soporta todo el proceso y la operación de las demás capas.</a:t>
            </a:r>
            <a:endParaRPr lang="es-CO"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Caso</a:t>
            </a:r>
            <a:r>
              <a:rPr lang="en-US" dirty="0" smtClean="0"/>
              <a:t> de </a:t>
            </a:r>
            <a:r>
              <a:rPr lang="en-US" dirty="0" err="1" smtClean="0"/>
              <a:t>Estudio</a:t>
            </a:r>
            <a:endParaRPr lang="es-CO" dirty="0"/>
          </a:p>
        </p:txBody>
      </p:sp>
      <p:sp>
        <p:nvSpPr>
          <p:cNvPr id="3" name="Content Placeholder 2"/>
          <p:cNvSpPr>
            <a:spLocks noGrp="1"/>
          </p:cNvSpPr>
          <p:nvPr>
            <p:ph idx="1"/>
          </p:nvPr>
        </p:nvSpPr>
        <p:spPr>
          <a:xfrm>
            <a:off x="467544" y="1196752"/>
            <a:ext cx="4968552" cy="5400600"/>
          </a:xfrm>
        </p:spPr>
        <p:txBody>
          <a:bodyPr>
            <a:normAutofit fontScale="85000" lnSpcReduction="20000"/>
          </a:bodyPr>
          <a:lstStyle/>
          <a:p>
            <a:r>
              <a:rPr lang="es-CO" dirty="0" smtClean="0"/>
              <a:t>Requisitos</a:t>
            </a:r>
          </a:p>
          <a:p>
            <a:pPr lvl="1"/>
            <a:r>
              <a:rPr lang="es-CO" dirty="0" smtClean="0"/>
              <a:t>ODT </a:t>
            </a:r>
            <a:r>
              <a:rPr lang="es-CO" dirty="0" err="1" smtClean="0"/>
              <a:t>with</a:t>
            </a:r>
            <a:r>
              <a:rPr lang="es-CO" smtClean="0"/>
              <a:t> ODAC</a:t>
            </a:r>
            <a:endParaRPr lang="es-CO" dirty="0" smtClean="0"/>
          </a:p>
          <a:p>
            <a:pPr lvl="1"/>
            <a:r>
              <a:rPr lang="es-CO" dirty="0" smtClean="0"/>
              <a:t>Data Base </a:t>
            </a:r>
            <a:r>
              <a:rPr lang="es-CO" dirty="0" err="1" smtClean="0"/>
              <a:t>Helper</a:t>
            </a:r>
            <a:r>
              <a:rPr lang="es-CO" dirty="0" smtClean="0"/>
              <a:t> </a:t>
            </a:r>
          </a:p>
          <a:p>
            <a:r>
              <a:rPr lang="es-CO" dirty="0" smtClean="0"/>
              <a:t>Distribuir el proyecto</a:t>
            </a:r>
          </a:p>
          <a:p>
            <a:pPr lvl="1"/>
            <a:r>
              <a:rPr lang="es-CO" dirty="0" smtClean="0"/>
              <a:t>Proyecto vacio</a:t>
            </a:r>
          </a:p>
          <a:p>
            <a:pPr lvl="1"/>
            <a:r>
              <a:rPr lang="es-CO" dirty="0" smtClean="0"/>
              <a:t>Adicionar proyectos</a:t>
            </a:r>
          </a:p>
          <a:p>
            <a:pPr lvl="2"/>
            <a:r>
              <a:rPr lang="es-CO" dirty="0" smtClean="0"/>
              <a:t>UI</a:t>
            </a:r>
          </a:p>
          <a:p>
            <a:pPr lvl="2"/>
            <a:r>
              <a:rPr lang="es-CO" dirty="0" smtClean="0"/>
              <a:t>BL</a:t>
            </a:r>
          </a:p>
          <a:p>
            <a:pPr lvl="2"/>
            <a:r>
              <a:rPr lang="es-CO" dirty="0" smtClean="0"/>
              <a:t>DAL</a:t>
            </a:r>
          </a:p>
          <a:p>
            <a:pPr lvl="2"/>
            <a:r>
              <a:rPr lang="es-CO" dirty="0" err="1" smtClean="0"/>
              <a:t>Entities</a:t>
            </a:r>
            <a:endParaRPr lang="es-CO" dirty="0" smtClean="0"/>
          </a:p>
          <a:p>
            <a:pPr lvl="1"/>
            <a:r>
              <a:rPr lang="es-CO" dirty="0" smtClean="0"/>
              <a:t>Los espacios de nombres (</a:t>
            </a:r>
            <a:r>
              <a:rPr lang="es-CO" dirty="0" err="1" smtClean="0"/>
              <a:t>NameSpaces</a:t>
            </a:r>
            <a:r>
              <a:rPr lang="es-CO" dirty="0" smtClean="0"/>
              <a:t>)</a:t>
            </a:r>
          </a:p>
          <a:p>
            <a:pPr lvl="1"/>
            <a:endParaRPr lang="es-CO" dirty="0" smtClean="0"/>
          </a:p>
          <a:p>
            <a:r>
              <a:rPr lang="es-CO" dirty="0" smtClean="0"/>
              <a:t>Proyecto Entidades</a:t>
            </a:r>
          </a:p>
          <a:p>
            <a:endParaRPr lang="es-CO" dirty="0"/>
          </a:p>
        </p:txBody>
      </p:sp>
      <p:pic>
        <p:nvPicPr>
          <p:cNvPr id="4" name="Picture 3" descr="12282598707YbD6m.jpg"/>
          <p:cNvPicPr>
            <a:picLocks noChangeAspect="1"/>
          </p:cNvPicPr>
          <p:nvPr/>
        </p:nvPicPr>
        <p:blipFill>
          <a:blip r:embed="rId2" cstate="print"/>
          <a:stretch>
            <a:fillRect/>
          </a:stretch>
        </p:blipFill>
        <p:spPr>
          <a:xfrm>
            <a:off x="5148064" y="1844824"/>
            <a:ext cx="3810000" cy="42418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s-CO" dirty="0" smtClean="0"/>
              <a:t>Preguntas?</a:t>
            </a:r>
            <a:endParaRPr lang="es-CO" dirty="0"/>
          </a:p>
        </p:txBody>
      </p:sp>
      <p:pic>
        <p:nvPicPr>
          <p:cNvPr id="4098" name="Picture 2" descr="D:\Proyectos\Framework\Supports\Images\icono_ayuda_general.gif"/>
          <p:cNvPicPr>
            <a:picLocks noChangeAspect="1" noChangeArrowheads="1"/>
          </p:cNvPicPr>
          <p:nvPr/>
        </p:nvPicPr>
        <p:blipFill>
          <a:blip r:embed="rId2" cstate="print"/>
          <a:srcRect/>
          <a:stretch>
            <a:fillRect/>
          </a:stretch>
        </p:blipFill>
        <p:spPr bwMode="auto">
          <a:xfrm>
            <a:off x="2987824" y="3284984"/>
            <a:ext cx="3240360" cy="324036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2743200"/>
            <a:ext cx="6019800" cy="1107996"/>
          </a:xfrm>
          <a:prstGeom prst="rect">
            <a:avLst/>
          </a:prstGeom>
          <a:noFill/>
        </p:spPr>
        <p:txBody>
          <a:bodyPr wrap="square" lIns="91440" tIns="45720" rIns="91440" bIns="45720">
            <a:spAutoFit/>
            <a:scene3d>
              <a:camera prst="perspectiveHeroicExtremeRightFacing"/>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600" b="1" cap="all" dirty="0" smtClean="0">
                <a:ln w="0"/>
                <a:solidFill>
                  <a:srgbClr val="0066CC">
                    <a:alpha val="74000"/>
                  </a:srgbClr>
                </a:solidFill>
                <a:effectLst>
                  <a:reflection blurRad="12700" stA="50000" endPos="50000" dist="5000" dir="5400000" sy="-100000" rotWithShape="0"/>
                </a:effectLst>
                <a:latin typeface="Berlin Sans FB Demi" pitchFamily="34" charset="0"/>
              </a:rPr>
              <a:t>Gracias!!!</a:t>
            </a:r>
            <a:endParaRPr lang="en-US" sz="6600" b="1" cap="all" dirty="0">
              <a:ln w="0"/>
              <a:solidFill>
                <a:srgbClr val="0066CC">
                  <a:alpha val="74000"/>
                </a:srgbClr>
              </a:solidFill>
              <a:effectLst>
                <a:reflection blurRad="12700" stA="50000" endPos="50000" dist="5000" dir="5400000" sy="-100000" rotWithShape="0"/>
              </a:effectLst>
              <a:latin typeface="Berlin Sans FB Dem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Arquitectura </a:t>
            </a:r>
            <a:r>
              <a:rPr lang="es-CO" smtClean="0"/>
              <a:t>de </a:t>
            </a:r>
            <a:r>
              <a:rPr lang="es-CO" smtClean="0"/>
              <a:t>Aplicaciones</a:t>
            </a:r>
            <a:endParaRPr lang="es-CO" dirty="0"/>
          </a:p>
        </p:txBody>
      </p:sp>
      <p:sp>
        <p:nvSpPr>
          <p:cNvPr id="3" name="Content Placeholder 2"/>
          <p:cNvSpPr>
            <a:spLocks noGrp="1"/>
          </p:cNvSpPr>
          <p:nvPr>
            <p:ph idx="1"/>
          </p:nvPr>
        </p:nvSpPr>
        <p:spPr>
          <a:xfrm>
            <a:off x="467544" y="1196753"/>
            <a:ext cx="8229600" cy="1656183"/>
          </a:xfrm>
        </p:spPr>
        <p:txBody>
          <a:bodyPr>
            <a:normAutofit fontScale="77500" lnSpcReduction="20000"/>
          </a:bodyPr>
          <a:lstStyle/>
          <a:p>
            <a:r>
              <a:rPr lang="es-CO" dirty="0" smtClean="0"/>
              <a:t>La mayoría de las aplicaciones .Net se basan en el modelo de </a:t>
            </a:r>
            <a:r>
              <a:rPr lang="es-CO" b="1" dirty="0" smtClean="0">
                <a:solidFill>
                  <a:schemeClr val="accent6">
                    <a:lumMod val="75000"/>
                  </a:schemeClr>
                </a:solidFill>
              </a:rPr>
              <a:t>arquitectura por capas</a:t>
            </a:r>
            <a:r>
              <a:rPr lang="es-CO" dirty="0" smtClean="0"/>
              <a:t>, debido a que permite </a:t>
            </a:r>
            <a:r>
              <a:rPr lang="es-CO" b="1" dirty="0" smtClean="0">
                <a:solidFill>
                  <a:srgbClr val="FF0000"/>
                </a:solidFill>
              </a:rPr>
              <a:t>independizar</a:t>
            </a:r>
            <a:r>
              <a:rPr lang="es-CO" dirty="0" smtClean="0"/>
              <a:t> cada uno de los </a:t>
            </a:r>
            <a:r>
              <a:rPr lang="es-CO" b="1" dirty="0" smtClean="0">
                <a:solidFill>
                  <a:srgbClr val="FFC000"/>
                </a:solidFill>
              </a:rPr>
              <a:t>niveles</a:t>
            </a:r>
            <a:r>
              <a:rPr lang="es-CO" dirty="0" smtClean="0"/>
              <a:t> de la </a:t>
            </a:r>
            <a:r>
              <a:rPr lang="es-CO" b="1" dirty="0" smtClean="0">
                <a:solidFill>
                  <a:srgbClr val="92D050"/>
                </a:solidFill>
              </a:rPr>
              <a:t>aplicación</a:t>
            </a:r>
            <a:r>
              <a:rPr lang="es-CO" dirty="0" smtClean="0"/>
              <a:t>, </a:t>
            </a:r>
            <a:r>
              <a:rPr lang="es-CO" b="1" dirty="0" smtClean="0">
                <a:solidFill>
                  <a:srgbClr val="00B0F0"/>
                </a:solidFill>
              </a:rPr>
              <a:t>especializando</a:t>
            </a:r>
            <a:r>
              <a:rPr lang="es-CO" dirty="0" smtClean="0"/>
              <a:t> componentes y </a:t>
            </a:r>
            <a:r>
              <a:rPr lang="es-CO" b="1" dirty="0" smtClean="0">
                <a:solidFill>
                  <a:srgbClr val="0070C0"/>
                </a:solidFill>
              </a:rPr>
              <a:t>aumentando</a:t>
            </a:r>
            <a:r>
              <a:rPr lang="es-CO" dirty="0" smtClean="0"/>
              <a:t> las </a:t>
            </a:r>
            <a:r>
              <a:rPr lang="es-CO" b="1" dirty="0" smtClean="0">
                <a:solidFill>
                  <a:srgbClr val="7030A0"/>
                </a:solidFill>
              </a:rPr>
              <a:t>capacidades</a:t>
            </a:r>
            <a:r>
              <a:rPr lang="es-CO" dirty="0" smtClean="0"/>
              <a:t> de las aplicaciones.</a:t>
            </a:r>
          </a:p>
          <a:p>
            <a:endParaRPr lang="es-CO" dirty="0"/>
          </a:p>
        </p:txBody>
      </p:sp>
      <p:pic>
        <p:nvPicPr>
          <p:cNvPr id="4" name="Picture 32" descr="Arquitectura de Aplicaciones .Net Simple.gi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843808" y="2924944"/>
            <a:ext cx="3726414" cy="38884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Arquitectura de Aplicaciones .Net</a:t>
            </a:r>
            <a:endParaRPr lang="es-CO" dirty="0"/>
          </a:p>
        </p:txBody>
      </p:sp>
      <p:sp>
        <p:nvSpPr>
          <p:cNvPr id="3" name="Content Placeholder 2"/>
          <p:cNvSpPr>
            <a:spLocks noGrp="1"/>
          </p:cNvSpPr>
          <p:nvPr>
            <p:ph idx="1"/>
          </p:nvPr>
        </p:nvSpPr>
        <p:spPr>
          <a:xfrm>
            <a:off x="3635896" y="1196752"/>
            <a:ext cx="5508104" cy="5661248"/>
          </a:xfrm>
        </p:spPr>
        <p:txBody>
          <a:bodyPr>
            <a:normAutofit fontScale="85000" lnSpcReduction="20000"/>
          </a:bodyPr>
          <a:lstStyle/>
          <a:p>
            <a:pPr lvl="0"/>
            <a:r>
              <a:rPr lang="es-CO" b="1" dirty="0" smtClean="0"/>
              <a:t>Capa de Presentación:</a:t>
            </a:r>
            <a:r>
              <a:rPr lang="es-CO" dirty="0" smtClean="0"/>
              <a:t> que interactúa principalmente con el usuario final. También conocida como </a:t>
            </a:r>
            <a:r>
              <a:rPr lang="es-CO" b="1" dirty="0" smtClean="0">
                <a:solidFill>
                  <a:schemeClr val="accent6">
                    <a:lumMod val="75000"/>
                  </a:schemeClr>
                </a:solidFill>
              </a:rPr>
              <a:t>UI</a:t>
            </a:r>
            <a:r>
              <a:rPr lang="es-CO" dirty="0" smtClean="0"/>
              <a:t> o de Interfaz de Usuario.</a:t>
            </a:r>
          </a:p>
          <a:p>
            <a:pPr lvl="0"/>
            <a:r>
              <a:rPr lang="es-CO" b="1" dirty="0" smtClean="0"/>
              <a:t>Capas Empresariales o de Negocios:</a:t>
            </a:r>
            <a:r>
              <a:rPr lang="es-CO" dirty="0" smtClean="0"/>
              <a:t> que interactúa con sistemas externos y con la capa de datos, controlando la lógica principal de la aplicación. También conocida como </a:t>
            </a:r>
            <a:r>
              <a:rPr lang="es-CO" b="1" dirty="0" smtClean="0">
                <a:solidFill>
                  <a:schemeClr val="accent1"/>
                </a:solidFill>
              </a:rPr>
              <a:t>BL</a:t>
            </a:r>
            <a:r>
              <a:rPr lang="es-CO" dirty="0" smtClean="0"/>
              <a:t> o capa de Lógica de Negocios. </a:t>
            </a:r>
          </a:p>
          <a:p>
            <a:pPr lvl="0"/>
            <a:r>
              <a:rPr lang="es-CO" b="1" dirty="0" smtClean="0"/>
              <a:t>Capa de Datos: </a:t>
            </a:r>
            <a:r>
              <a:rPr lang="es-CO" dirty="0" smtClean="0"/>
              <a:t>Esta capa</a:t>
            </a:r>
            <a:r>
              <a:rPr lang="es-CO" b="1" dirty="0" smtClean="0"/>
              <a:t> </a:t>
            </a:r>
            <a:r>
              <a:rPr lang="es-CO" dirty="0" smtClean="0"/>
              <a:t>es la que provee los recursos de información para las demás capas. También conocida como </a:t>
            </a:r>
            <a:r>
              <a:rPr lang="es-CO" b="1" dirty="0" smtClean="0">
                <a:solidFill>
                  <a:srgbClr val="00B050"/>
                </a:solidFill>
              </a:rPr>
              <a:t>DAL</a:t>
            </a:r>
            <a:r>
              <a:rPr lang="es-CO" dirty="0" smtClean="0"/>
              <a:t> o capa lógica de acceso a datos.</a:t>
            </a:r>
          </a:p>
        </p:txBody>
      </p:sp>
      <p:pic>
        <p:nvPicPr>
          <p:cNvPr id="4098" name="Picture 2" descr="D:\Documents\Mis Docs\Images\Presentaciones\Capas\Arquitectura de Aplicaciones .Net 3 Capas.gif"/>
          <p:cNvPicPr>
            <a:picLocks noChangeAspect="1" noChangeArrowheads="1"/>
          </p:cNvPicPr>
          <p:nvPr/>
        </p:nvPicPr>
        <p:blipFill>
          <a:blip r:embed="rId2" cstate="print"/>
          <a:srcRect/>
          <a:stretch>
            <a:fillRect/>
          </a:stretch>
        </p:blipFill>
        <p:spPr bwMode="auto">
          <a:xfrm>
            <a:off x="0" y="980727"/>
            <a:ext cx="3635896" cy="5785293"/>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Tipos de Componentes</a:t>
            </a:r>
            <a:endParaRPr lang="es-CO" dirty="0"/>
          </a:p>
        </p:txBody>
      </p:sp>
      <p:sp>
        <p:nvSpPr>
          <p:cNvPr id="5" name="Content Placeholder 4"/>
          <p:cNvSpPr>
            <a:spLocks noGrp="1"/>
          </p:cNvSpPr>
          <p:nvPr>
            <p:ph idx="1"/>
          </p:nvPr>
        </p:nvSpPr>
        <p:spPr>
          <a:xfrm>
            <a:off x="4427984" y="1196752"/>
            <a:ext cx="4716016" cy="5661248"/>
          </a:xfrm>
        </p:spPr>
        <p:txBody>
          <a:bodyPr>
            <a:normAutofit fontScale="77500" lnSpcReduction="20000"/>
          </a:bodyPr>
          <a:lstStyle/>
          <a:p>
            <a:pPr marL="514350" indent="-514350">
              <a:buFont typeface="+mj-lt"/>
              <a:buAutoNum type="arabicPeriod"/>
            </a:pPr>
            <a:r>
              <a:rPr lang="es-CO" dirty="0" smtClean="0"/>
              <a:t>Componentes de interfaz de usuario (IU). </a:t>
            </a:r>
          </a:p>
          <a:p>
            <a:pPr marL="514350" indent="-514350">
              <a:buFont typeface="+mj-lt"/>
              <a:buAutoNum type="arabicPeriod"/>
            </a:pPr>
            <a:r>
              <a:rPr lang="es-CO" dirty="0" smtClean="0"/>
              <a:t>Componentes de proceso de usuario. </a:t>
            </a:r>
          </a:p>
          <a:p>
            <a:pPr marL="514350" indent="-514350">
              <a:buFont typeface="+mj-lt"/>
              <a:buAutoNum type="arabicPeriod"/>
            </a:pPr>
            <a:r>
              <a:rPr lang="es-CO" dirty="0" smtClean="0"/>
              <a:t>Flujos de trabajo empresariales.</a:t>
            </a:r>
          </a:p>
          <a:p>
            <a:pPr marL="514350" indent="-514350">
              <a:buFont typeface="+mj-lt"/>
              <a:buAutoNum type="arabicPeriod"/>
            </a:pPr>
            <a:r>
              <a:rPr lang="es-CO" dirty="0" smtClean="0"/>
              <a:t>Componentes empresariales. </a:t>
            </a:r>
          </a:p>
          <a:p>
            <a:pPr marL="514350" indent="-514350">
              <a:buFont typeface="+mj-lt"/>
              <a:buAutoNum type="arabicPeriod"/>
            </a:pPr>
            <a:r>
              <a:rPr lang="es-CO" dirty="0" smtClean="0"/>
              <a:t>Agentes de servicios. </a:t>
            </a:r>
          </a:p>
          <a:p>
            <a:pPr marL="514350" indent="-514350">
              <a:buFont typeface="+mj-lt"/>
              <a:buAutoNum type="arabicPeriod"/>
            </a:pPr>
            <a:r>
              <a:rPr lang="es-CO" dirty="0" smtClean="0"/>
              <a:t>Interfaces de servicios.</a:t>
            </a:r>
          </a:p>
          <a:p>
            <a:pPr marL="514350" indent="-514350">
              <a:buFont typeface="+mj-lt"/>
              <a:buAutoNum type="arabicPeriod"/>
            </a:pPr>
            <a:r>
              <a:rPr lang="es-CO" dirty="0" smtClean="0"/>
              <a:t>Componentes lógicos de acceso a datos. </a:t>
            </a:r>
          </a:p>
          <a:p>
            <a:pPr marL="514350" indent="-514350">
              <a:buFont typeface="+mj-lt"/>
              <a:buAutoNum type="arabicPeriod"/>
            </a:pPr>
            <a:r>
              <a:rPr lang="es-CO" dirty="0" smtClean="0"/>
              <a:t>Componentes de entidad empresarial. </a:t>
            </a:r>
          </a:p>
          <a:p>
            <a:pPr marL="514350" indent="-514350">
              <a:buFont typeface="+mj-lt"/>
              <a:buAutoNum type="arabicPeriod"/>
            </a:pPr>
            <a:r>
              <a:rPr lang="es-CO" dirty="0" smtClean="0"/>
              <a:t>Componentes de seguridad, administración operativa y comunicación</a:t>
            </a:r>
            <a:endParaRPr lang="es-CO" dirty="0"/>
          </a:p>
        </p:txBody>
      </p:sp>
      <p:pic>
        <p:nvPicPr>
          <p:cNvPr id="3074" name="Picture 33" descr="Arquitectura de Aplicaciones .Net Numerada.gif"/>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6512" y="1268760"/>
            <a:ext cx="4392488" cy="55892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Componentes de UI</a:t>
            </a:r>
            <a:endParaRPr lang="es-CO" dirty="0"/>
          </a:p>
        </p:txBody>
      </p:sp>
      <p:sp>
        <p:nvSpPr>
          <p:cNvPr id="3" name="Content Placeholder 2"/>
          <p:cNvSpPr>
            <a:spLocks noGrp="1"/>
          </p:cNvSpPr>
          <p:nvPr>
            <p:ph idx="1"/>
          </p:nvPr>
        </p:nvSpPr>
        <p:spPr>
          <a:xfrm>
            <a:off x="4355976" y="1196752"/>
            <a:ext cx="4788024" cy="5661248"/>
          </a:xfrm>
        </p:spPr>
        <p:txBody>
          <a:bodyPr>
            <a:normAutofit fontScale="70000" lnSpcReduction="20000"/>
          </a:bodyPr>
          <a:lstStyle/>
          <a:p>
            <a:r>
              <a:rPr lang="es-CO" dirty="0" smtClean="0"/>
              <a:t>La mayor parte de las soluciones necesitan ofrecer al usuario un modo de interactuar con la aplicación. En el ejemplo de aplicación comercial, un sitio Web permite al cliente ver productos y realizar pedidos, y una aplicación basada en el entorno operativo Microsoft Windows® permite a los representantes de ventas escribir los datos de los pedidos de los clientes que han telefoneado a la empresa. Las interfaces de usuario se implementan utilizando formularios de Windows </a:t>
            </a:r>
            <a:r>
              <a:rPr lang="es-CO" dirty="0" err="1" smtClean="0"/>
              <a:t>Forms</a:t>
            </a:r>
            <a:r>
              <a:rPr lang="es-CO" dirty="0" smtClean="0"/>
              <a:t>, páginas Microsoft ASP.NET, controles u otro tipo de tecnología que permita procesar y dar formato a los datos de los usuarios, así como adquirir y validar los datos entrantes procedentes de éstos.</a:t>
            </a:r>
          </a:p>
          <a:p>
            <a:endParaRPr lang="es-CO" dirty="0"/>
          </a:p>
        </p:txBody>
      </p:sp>
      <p:pic>
        <p:nvPicPr>
          <p:cNvPr id="5122" name="Picture 39" descr="UI.gif"/>
          <p:cNvPicPr>
            <a:picLocks noChangeAspect="1" noChangeArrowheads="1"/>
          </p:cNvPicPr>
          <p:nvPr/>
        </p:nvPicPr>
        <p:blipFill>
          <a:blip r:embed="rId3" cstate="print"/>
          <a:srcRect/>
          <a:stretch>
            <a:fillRect/>
          </a:stretch>
        </p:blipFill>
        <p:spPr bwMode="auto">
          <a:xfrm>
            <a:off x="0" y="1265254"/>
            <a:ext cx="4355976" cy="55927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Componentes de Proceso de UI</a:t>
            </a:r>
            <a:endParaRPr lang="es-CO" dirty="0"/>
          </a:p>
        </p:txBody>
      </p:sp>
      <p:sp>
        <p:nvSpPr>
          <p:cNvPr id="3" name="Content Placeholder 2"/>
          <p:cNvSpPr>
            <a:spLocks noGrp="1"/>
          </p:cNvSpPr>
          <p:nvPr>
            <p:ph idx="1"/>
          </p:nvPr>
        </p:nvSpPr>
        <p:spPr>
          <a:xfrm>
            <a:off x="0" y="1196752"/>
            <a:ext cx="9144000" cy="3024336"/>
          </a:xfrm>
        </p:spPr>
        <p:txBody>
          <a:bodyPr>
            <a:noAutofit/>
          </a:bodyPr>
          <a:lstStyle/>
          <a:p>
            <a:r>
              <a:rPr lang="es-CO" sz="1600" dirty="0" smtClean="0"/>
              <a:t>En un gran número de casos, la interactuación del usuario con el sistema se realiza de acuerdo a un proceso predecible. Por ejemplo, en la aplicación comercial, podríamos implementar un procedimiento que permita ver los datos del producto. De este modo, el usuario puede seleccionar una categoría de una lista de categorías de productos disponibles y, a continuación, elegir uno de los productos de la categoría seleccionada para ver los detalles correspondientes. Del mismo modo, cuando el usuario realiza una compra, la interactuación sigue un proceso predecible de recolección de datos por parte del usuario, por el cual éste en primer lugar proporciona los detalles de los productos que desea adquirir, a continuación los detalles de pago y, por último, la información para el envío. Para facilitar la sincronización y organización de las interactuaciones con el usuario, resulta útil utilizar componentes de proceso de usuario individuales. De este modo, el flujo del proceso y la lógica de administración de estado no se incluyen en el código de los elementos de la interfaz de usuario, por lo que varias interfaces podrán utilizar el mismo "motor" de interactuación básica.</a:t>
            </a:r>
          </a:p>
        </p:txBody>
      </p:sp>
      <p:pic>
        <p:nvPicPr>
          <p:cNvPr id="6146" name="Picture 40" descr="Componentes de Proceso de Usuario.gif"/>
          <p:cNvPicPr>
            <a:picLocks noChangeAspect="1" noChangeArrowheads="1"/>
          </p:cNvPicPr>
          <p:nvPr/>
        </p:nvPicPr>
        <p:blipFill>
          <a:blip r:embed="rId3" cstate="print"/>
          <a:srcRect/>
          <a:stretch>
            <a:fillRect/>
          </a:stretch>
        </p:blipFill>
        <p:spPr bwMode="auto">
          <a:xfrm>
            <a:off x="2267743" y="4221088"/>
            <a:ext cx="4443685" cy="26369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Flujos de Trabajo Empresariales</a:t>
            </a:r>
            <a:endParaRPr lang="es-CO" dirty="0"/>
          </a:p>
        </p:txBody>
      </p:sp>
      <p:sp>
        <p:nvSpPr>
          <p:cNvPr id="3" name="Content Placeholder 2"/>
          <p:cNvSpPr>
            <a:spLocks noGrp="1"/>
          </p:cNvSpPr>
          <p:nvPr>
            <p:ph idx="1"/>
          </p:nvPr>
        </p:nvSpPr>
        <p:spPr>
          <a:xfrm>
            <a:off x="4355976" y="1196752"/>
            <a:ext cx="4788024" cy="5661248"/>
          </a:xfrm>
        </p:spPr>
        <p:txBody>
          <a:bodyPr>
            <a:normAutofit fontScale="55000" lnSpcReduction="20000"/>
          </a:bodyPr>
          <a:lstStyle/>
          <a:p>
            <a:r>
              <a:rPr lang="es-CO" dirty="0" smtClean="0"/>
              <a:t>Una vez que el proceso de usuario ha recopilado los datos necesarios, éstos se pueden utilizar para realizar un proceso empresarial. Por ejemplo, tras enviar los detalles del producto, el pago y el envío a la aplicación comercial, puede comenzar el proceso de cobro del pago y preparación del envío. Gran parte de los procesos empresariales conllevan la realización de varios pasos, los cuales se deben organizar y llevar a cabo en un orden determinado. Por ejemplo, el sistema empresarial necesita calcular el valor total del pedido, validar la información de la tarjeta de crédito, procesar el pago de la misma y preparar el envío del producto. El tiempo que este proceso puede tardar en completarse es indeterminado, por lo que sería preciso administrar las tareas necesarias, así como los datos requeridos para llevarlas a cabo. Los flujos de trabajo empresariales definen y coordinan los procesos empresariales de varios pasos de ejecución larga y se pueden implementar utilizando herramientas de administración de procesos empresariales.</a:t>
            </a:r>
          </a:p>
          <a:p>
            <a:pPr>
              <a:buNone/>
            </a:pPr>
            <a:endParaRPr lang="es-CO" dirty="0"/>
          </a:p>
        </p:txBody>
      </p:sp>
      <p:pic>
        <p:nvPicPr>
          <p:cNvPr id="7170" name="Picture 41" descr="Arquitectura de Aplicaciones .Net- BL.gif"/>
          <p:cNvPicPr>
            <a:picLocks noChangeAspect="1" noChangeArrowheads="1"/>
          </p:cNvPicPr>
          <p:nvPr/>
        </p:nvPicPr>
        <p:blipFill>
          <a:blip r:embed="rId3" cstate="print"/>
          <a:srcRect/>
          <a:stretch>
            <a:fillRect/>
          </a:stretch>
        </p:blipFill>
        <p:spPr bwMode="auto">
          <a:xfrm>
            <a:off x="0" y="1268760"/>
            <a:ext cx="4355976" cy="55927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Componentes Empresariales</a:t>
            </a:r>
            <a:endParaRPr lang="es-CO" dirty="0"/>
          </a:p>
        </p:txBody>
      </p:sp>
      <p:sp>
        <p:nvSpPr>
          <p:cNvPr id="3" name="Content Placeholder 2"/>
          <p:cNvSpPr>
            <a:spLocks noGrp="1"/>
          </p:cNvSpPr>
          <p:nvPr>
            <p:ph idx="1"/>
          </p:nvPr>
        </p:nvSpPr>
        <p:spPr>
          <a:xfrm>
            <a:off x="0" y="1196752"/>
            <a:ext cx="9144000" cy="2448272"/>
          </a:xfrm>
        </p:spPr>
        <p:txBody>
          <a:bodyPr>
            <a:noAutofit/>
          </a:bodyPr>
          <a:lstStyle/>
          <a:p>
            <a:r>
              <a:rPr lang="es-CO" sz="2000" dirty="0" smtClean="0"/>
              <a:t>Independientemente de si el proceso empresarial consta de un único paso o de un flujo de trabajo organizado, la aplicación requerirá probablemente el uso de componentes que implementen reglas empresariales y realicen tareas empresariales. Por ejemplo, en la aplicación comercial, deberá implementar una funcionalidad que calcule el precio total del pedido y agregue el costo adicional correspondiente por el envío del mismo. Los componentes empresariales implementan la lógica empresarial de la aplicación.</a:t>
            </a:r>
          </a:p>
          <a:p>
            <a:endParaRPr lang="es-CO" sz="2000" dirty="0" smtClean="0"/>
          </a:p>
        </p:txBody>
      </p:sp>
      <p:pic>
        <p:nvPicPr>
          <p:cNvPr id="8194" name="Picture 1" descr="Componentes Empresariales.gif"/>
          <p:cNvPicPr>
            <a:picLocks noChangeAspect="1" noChangeArrowheads="1"/>
          </p:cNvPicPr>
          <p:nvPr/>
        </p:nvPicPr>
        <p:blipFill>
          <a:blip r:embed="rId3" cstate="print"/>
          <a:srcRect/>
          <a:stretch>
            <a:fillRect/>
          </a:stretch>
        </p:blipFill>
        <p:spPr bwMode="auto">
          <a:xfrm>
            <a:off x="2627784" y="3501008"/>
            <a:ext cx="3672408" cy="32962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usiness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Presentation</Template>
  <TotalTime>891</TotalTime>
  <Words>2977</Words>
  <Application>Microsoft Office PowerPoint</Application>
  <PresentationFormat>On-screen Show (4:3)</PresentationFormat>
  <Paragraphs>149</Paragraphs>
  <Slides>24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Berlin Sans FB Demi</vt:lpstr>
      <vt:lpstr>Calibri</vt:lpstr>
      <vt:lpstr>Wingdings</vt:lpstr>
      <vt:lpstr>Business Presentation</vt:lpstr>
      <vt:lpstr>Layers &amp; Services</vt:lpstr>
      <vt:lpstr>Agenda</vt:lpstr>
      <vt:lpstr>Arquitectura de Aplicaciones</vt:lpstr>
      <vt:lpstr>Arquitectura de Aplicaciones .Net</vt:lpstr>
      <vt:lpstr>Tipos de Componentes</vt:lpstr>
      <vt:lpstr>Componentes de UI</vt:lpstr>
      <vt:lpstr>Componentes de Proceso de UI</vt:lpstr>
      <vt:lpstr>Flujos de Trabajo Empresariales</vt:lpstr>
      <vt:lpstr>Componentes Empresariales</vt:lpstr>
      <vt:lpstr>Agentes de Servicios</vt:lpstr>
      <vt:lpstr>Interfaces de Servicios</vt:lpstr>
      <vt:lpstr>Componentes lógicos de Acceso a Datos</vt:lpstr>
      <vt:lpstr>Componentes de Entidad Empresarial</vt:lpstr>
      <vt:lpstr>Componentes de seguridad, administración operativa y comunicación</vt:lpstr>
      <vt:lpstr>Componentes de Seguridad.</vt:lpstr>
      <vt:lpstr>Componentes de Administración Operativa </vt:lpstr>
      <vt:lpstr>Componentes de Administración Operativa </vt:lpstr>
      <vt:lpstr>Componentes de Administración Operativa </vt:lpstr>
      <vt:lpstr>Componentes de Comunicación.</vt:lpstr>
      <vt:lpstr>Retroalimentación</vt:lpstr>
      <vt:lpstr>Retroalimentación</vt:lpstr>
      <vt:lpstr>Caso de Estudio</vt:lpstr>
      <vt:lpstr>Preguntas?</vt:lpstr>
      <vt:lpstr>PowerPoint Presentation</vt:lpstr>
    </vt:vector>
  </TitlesOfParts>
  <Company>Jucer Co.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en .Net</dc:title>
  <dc:creator>Julio Cesar Robles Uribe</dc:creator>
  <cp:lastModifiedBy>Julio Robles</cp:lastModifiedBy>
  <cp:revision>162</cp:revision>
  <dcterms:created xsi:type="dcterms:W3CDTF">2011-09-11T16:53:06Z</dcterms:created>
  <dcterms:modified xsi:type="dcterms:W3CDTF">2022-02-11T21:17:58Z</dcterms:modified>
</cp:coreProperties>
</file>