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7" r:id="rId20"/>
    <p:sldId id="326" r:id="rId21"/>
    <p:sldId id="276" r:id="rId22"/>
    <p:sldId id="277"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33" autoAdjust="0"/>
  </p:normalViewPr>
  <p:slideViewPr>
    <p:cSldViewPr>
      <p:cViewPr varScale="1">
        <p:scale>
          <a:sx n="76" d="100"/>
          <a:sy n="76" d="100"/>
        </p:scale>
        <p:origin x="1260" y="8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29/03/2022</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dhat.com/es/topics/virtualization/what-is-a-hyperviso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linux.com/blog/what-linux-kerne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https://www.vmware.com/latam/topics/glossary/content/virtual-machine.html</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11</a:t>
            </a:fld>
            <a:endParaRPr lang="es-CO" dirty="0"/>
          </a:p>
        </p:txBody>
      </p:sp>
    </p:spTree>
    <p:extLst>
      <p:ext uri="{BB962C8B-B14F-4D97-AF65-F5344CB8AC3E}">
        <p14:creationId xmlns:p14="http://schemas.microsoft.com/office/powerpoint/2010/main" val="907307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https://www.netapp.com/es/devops-solutions/what-are-containers/</a:t>
            </a:r>
          </a:p>
          <a:p>
            <a:endParaRPr lang="es-CO" dirty="0" smtClean="0"/>
          </a:p>
          <a:p>
            <a:r>
              <a:rPr lang="es-CO" sz="1200" b="0" i="1" kern="1200" dirty="0" smtClean="0">
                <a:solidFill>
                  <a:schemeClr val="tx1"/>
                </a:solidFill>
                <a:effectLst/>
                <a:latin typeface="+mn-lt"/>
                <a:ea typeface="+mn-ea"/>
                <a:cs typeface="+mn-cs"/>
              </a:rPr>
              <a:t>Los contenedores son una forma de virtualización del sistema operativo. Un solo contenedor se puede usar para ejecutar cualquier cosa, desde un </a:t>
            </a:r>
            <a:r>
              <a:rPr lang="es-CO" sz="1200" b="0" i="1" kern="1200" dirty="0" err="1" smtClean="0">
                <a:solidFill>
                  <a:schemeClr val="tx1"/>
                </a:solidFill>
                <a:effectLst/>
                <a:latin typeface="+mn-lt"/>
                <a:ea typeface="+mn-ea"/>
                <a:cs typeface="+mn-cs"/>
              </a:rPr>
              <a:t>microservicio</a:t>
            </a:r>
            <a:r>
              <a:rPr lang="es-CO" sz="1200" b="0" i="1" kern="1200" dirty="0" smtClean="0">
                <a:solidFill>
                  <a:schemeClr val="tx1"/>
                </a:solidFill>
                <a:effectLst/>
                <a:latin typeface="+mn-lt"/>
                <a:ea typeface="+mn-ea"/>
                <a:cs typeface="+mn-cs"/>
              </a:rPr>
              <a:t> o un proceso de software a una aplicación de mayor tamaño. Dentro de un contenedor se encuentran todos los ejecutables, el código binario, las bibliotecas y los archivos de configuración necesarios. Sin embargo, en comparación con los métodos de virtualización de máquinas o servidores, los contenedores no contienen imágenes del sistema operativo. Esto los hace más ligeros y portátiles, con una sobrecarga significativamente menor. En implementaciones de aplicaciones de mayor tamaño, se pueden poner en marcha varios contenedores como uno o varios clústeres de contenedores. Estos clústeres se pueden gestionar mediante un orquestador de contenedores, como </a:t>
            </a:r>
            <a:r>
              <a:rPr lang="es-CO" sz="1200" b="0" i="1" kern="1200" dirty="0" err="1" smtClean="0">
                <a:solidFill>
                  <a:schemeClr val="tx1"/>
                </a:solidFill>
                <a:effectLst/>
                <a:latin typeface="+mn-lt"/>
                <a:ea typeface="+mn-ea"/>
                <a:cs typeface="+mn-cs"/>
              </a:rPr>
              <a:t>Kubernetes</a:t>
            </a:r>
            <a:r>
              <a:rPr lang="es-CO" sz="1200" b="0" i="1" kern="1200" dirty="0" smtClean="0">
                <a:solidFill>
                  <a:schemeClr val="tx1"/>
                </a:solidFill>
                <a:effectLst/>
                <a:latin typeface="+mn-lt"/>
                <a:ea typeface="+mn-ea"/>
                <a:cs typeface="+mn-cs"/>
              </a:rPr>
              <a:t>.</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12</a:t>
            </a:fld>
            <a:endParaRPr lang="es-CO" dirty="0"/>
          </a:p>
        </p:txBody>
      </p:sp>
    </p:spTree>
    <p:extLst>
      <p:ext uri="{BB962C8B-B14F-4D97-AF65-F5344CB8AC3E}">
        <p14:creationId xmlns:p14="http://schemas.microsoft.com/office/powerpoint/2010/main" val="1910708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https://www.netapp.com/es/devops-solutions/what-are-containers/</a:t>
            </a:r>
          </a:p>
          <a:p>
            <a:endParaRPr lang="es-CO" dirty="0" smtClean="0"/>
          </a:p>
          <a:p>
            <a:pPr fontAlgn="base"/>
            <a:r>
              <a:rPr lang="es-CO" sz="1200" b="0" i="0" kern="1200" dirty="0" smtClean="0">
                <a:solidFill>
                  <a:schemeClr val="tx1"/>
                </a:solidFill>
                <a:effectLst/>
                <a:latin typeface="+mn-lt"/>
                <a:ea typeface="+mn-ea"/>
                <a:cs typeface="+mn-cs"/>
              </a:rPr>
              <a:t>En ocasiones, las personas confunden la tecnología de contenedores con máquinas virtuales (VM) o con la tecnología de virtualización de servidores. Aunque existen algunas similitudes básicas, los contenedores son muy diferentes de las máquinas VM.</a:t>
            </a:r>
          </a:p>
          <a:p>
            <a:pPr fontAlgn="base"/>
            <a:r>
              <a:rPr lang="es-CO" sz="1200" b="0" i="0" kern="1200" dirty="0" smtClean="0">
                <a:solidFill>
                  <a:schemeClr val="tx1"/>
                </a:solidFill>
                <a:effectLst/>
                <a:latin typeface="+mn-lt"/>
                <a:ea typeface="+mn-ea"/>
                <a:cs typeface="+mn-cs"/>
              </a:rPr>
              <a:t>Las VM se ejecutan en un entorno de </a:t>
            </a:r>
            <a:r>
              <a:rPr lang="es-CO" sz="1200" b="0" i="0" kern="1200" dirty="0" err="1" smtClean="0">
                <a:solidFill>
                  <a:schemeClr val="tx1"/>
                </a:solidFill>
                <a:effectLst/>
                <a:latin typeface="+mn-lt"/>
                <a:ea typeface="+mn-ea"/>
                <a:cs typeface="+mn-cs"/>
              </a:rPr>
              <a:t>hipervisor</a:t>
            </a:r>
            <a:r>
              <a:rPr lang="es-CO" sz="1200" b="0" i="0" kern="1200" dirty="0" smtClean="0">
                <a:solidFill>
                  <a:schemeClr val="tx1"/>
                </a:solidFill>
                <a:effectLst/>
                <a:latin typeface="+mn-lt"/>
                <a:ea typeface="+mn-ea"/>
                <a:cs typeface="+mn-cs"/>
              </a:rPr>
              <a:t> en el que cada máquina virtual debe incluir su propio sistema operativo invitado dentro del mismo, junto con sus archivos binarios, bibliotecas y archivos de aplicaciones correspondientes. Esto consume una gran cantidad de recursos y genera mucha sobrecarga, especialmente cuando se ejecutan varias VM en el mismo servidor físico, cada una con su propio sistema operativo invitado.</a:t>
            </a:r>
          </a:p>
          <a:p>
            <a:pPr fontAlgn="base"/>
            <a:r>
              <a:rPr lang="es-CO" sz="1200" b="0" i="0" kern="1200" dirty="0" smtClean="0">
                <a:solidFill>
                  <a:schemeClr val="tx1"/>
                </a:solidFill>
                <a:effectLst/>
                <a:latin typeface="+mn-lt"/>
                <a:ea typeface="+mn-ea"/>
                <a:cs typeface="+mn-cs"/>
              </a:rPr>
              <a:t>Por el contrario, cada contenedor comparte el mismo sistema operativo host o </a:t>
            </a:r>
            <a:r>
              <a:rPr lang="es-CO" sz="1200" b="0" i="0" kern="1200" dirty="0" err="1" smtClean="0">
                <a:solidFill>
                  <a:schemeClr val="tx1"/>
                </a:solidFill>
                <a:effectLst/>
                <a:latin typeface="+mn-lt"/>
                <a:ea typeface="+mn-ea"/>
                <a:cs typeface="+mn-cs"/>
              </a:rPr>
              <a:t>kernel</a:t>
            </a:r>
            <a:r>
              <a:rPr lang="es-CO" sz="1200" b="0" i="0" kern="1200" dirty="0" smtClean="0">
                <a:solidFill>
                  <a:schemeClr val="tx1"/>
                </a:solidFill>
                <a:effectLst/>
                <a:latin typeface="+mn-lt"/>
                <a:ea typeface="+mn-ea"/>
                <a:cs typeface="+mn-cs"/>
              </a:rPr>
              <a:t> del sistema y tiene un tamaño mucho menor, a menudo de solo unos megabytes. Esto suele implicar que un contenedor puede tardar unos segundos en iniciarse (en comparación con los gigabytes y los minutos necesarios que requiere una VM típica).</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13</a:t>
            </a:fld>
            <a:endParaRPr lang="es-CO" dirty="0"/>
          </a:p>
        </p:txBody>
      </p:sp>
    </p:spTree>
    <p:extLst>
      <p:ext uri="{BB962C8B-B14F-4D97-AF65-F5344CB8AC3E}">
        <p14:creationId xmlns:p14="http://schemas.microsoft.com/office/powerpoint/2010/main" val="234503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s-CO" dirty="0" smtClean="0"/>
              <a:t>https://www.netapp.com/es/devops-solutions/what-are-containers/</a:t>
            </a:r>
          </a:p>
          <a:p>
            <a:endParaRPr lang="es-CO" dirty="0" smtClean="0"/>
          </a:p>
          <a:p>
            <a:pPr fontAlgn="base"/>
            <a:r>
              <a:rPr lang="es-CO" sz="1200" b="1" i="0" kern="1200" dirty="0" smtClean="0">
                <a:solidFill>
                  <a:schemeClr val="tx1"/>
                </a:solidFill>
                <a:effectLst/>
                <a:latin typeface="+mn-lt"/>
                <a:ea typeface="+mn-ea"/>
                <a:cs typeface="+mn-cs"/>
              </a:rPr>
              <a:t>El </a:t>
            </a:r>
            <a:r>
              <a:rPr lang="es-CO" sz="1200" b="1" i="0" kern="1200" dirty="0" err="1" smtClean="0">
                <a:solidFill>
                  <a:schemeClr val="tx1"/>
                </a:solidFill>
                <a:effectLst/>
                <a:latin typeface="+mn-lt"/>
                <a:ea typeface="+mn-ea"/>
                <a:cs typeface="+mn-cs"/>
              </a:rPr>
              <a:t>rehospedaje</a:t>
            </a:r>
            <a:r>
              <a:rPr lang="es-CO" sz="1200" b="1" i="0" kern="1200" dirty="0" smtClean="0">
                <a:solidFill>
                  <a:schemeClr val="tx1"/>
                </a:solidFill>
                <a:effectLst/>
                <a:latin typeface="+mn-lt"/>
                <a:ea typeface="+mn-ea"/>
                <a:cs typeface="+mn-cs"/>
              </a:rPr>
              <a:t> de las aplicaciones existentes en arquitecturas de nube modernas</a:t>
            </a:r>
            <a:r>
              <a:rPr lang="es-CO" sz="1200" b="0" i="0" kern="1200" dirty="0" smtClean="0">
                <a:solidFill>
                  <a:schemeClr val="tx1"/>
                </a:solidFill>
                <a:effectLst/>
                <a:latin typeface="+mn-lt"/>
                <a:ea typeface="+mn-ea"/>
                <a:cs typeface="+mn-cs"/>
              </a:rPr>
              <a:t/>
            </a:r>
            <a:br>
              <a:rPr lang="es-CO" sz="1200" b="0" i="0" kern="1200" dirty="0" smtClean="0">
                <a:solidFill>
                  <a:schemeClr val="tx1"/>
                </a:solidFill>
                <a:effectLst/>
                <a:latin typeface="+mn-lt"/>
                <a:ea typeface="+mn-ea"/>
                <a:cs typeface="+mn-cs"/>
              </a:rPr>
            </a:br>
            <a:r>
              <a:rPr lang="es-CO" sz="1200" b="0" i="0" kern="1200" dirty="0" smtClean="0">
                <a:solidFill>
                  <a:schemeClr val="tx1"/>
                </a:solidFill>
                <a:effectLst/>
                <a:latin typeface="+mn-lt"/>
                <a:ea typeface="+mn-ea"/>
                <a:cs typeface="+mn-cs"/>
              </a:rPr>
              <a:t>Algunas organizaciones utilizan contenedores para migrar las aplicaciones existentes a entornos más modernos. Aunque esta práctica ofrece algunos de los beneficios básicos de la virtualización de sistemas operativos, no ofrece todas las ventajas de una arquitectura de aplicaciones modular basada en contenedores.</a:t>
            </a:r>
            <a:br>
              <a:rPr lang="es-CO" sz="1200" b="0" i="0" kern="1200" dirty="0" smtClean="0">
                <a:solidFill>
                  <a:schemeClr val="tx1"/>
                </a:solidFill>
                <a:effectLst/>
                <a:latin typeface="+mn-lt"/>
                <a:ea typeface="+mn-ea"/>
                <a:cs typeface="+mn-cs"/>
              </a:rPr>
            </a:br>
            <a:endParaRPr lang="es-CO" sz="1200" b="0" i="0" kern="1200" dirty="0" smtClean="0">
              <a:solidFill>
                <a:schemeClr val="tx1"/>
              </a:solidFill>
              <a:effectLst/>
              <a:latin typeface="+mn-lt"/>
              <a:ea typeface="+mn-ea"/>
              <a:cs typeface="+mn-cs"/>
            </a:endParaRPr>
          </a:p>
          <a:p>
            <a:pPr fontAlgn="base"/>
            <a:r>
              <a:rPr lang="es-CO" sz="1200" b="1" i="0" kern="1200" dirty="0" smtClean="0">
                <a:solidFill>
                  <a:schemeClr val="tx1"/>
                </a:solidFill>
                <a:effectLst/>
                <a:latin typeface="+mn-lt"/>
                <a:ea typeface="+mn-ea"/>
                <a:cs typeface="+mn-cs"/>
              </a:rPr>
              <a:t>Refactorización de las aplicaciones existentes para contenedores</a:t>
            </a:r>
            <a:r>
              <a:rPr lang="es-CO" sz="1200" b="0" i="0" kern="1200" dirty="0" smtClean="0">
                <a:solidFill>
                  <a:schemeClr val="tx1"/>
                </a:solidFill>
                <a:effectLst/>
                <a:latin typeface="+mn-lt"/>
                <a:ea typeface="+mn-ea"/>
                <a:cs typeface="+mn-cs"/>
              </a:rPr>
              <a:t/>
            </a:r>
            <a:br>
              <a:rPr lang="es-CO" sz="1200" b="0" i="0" kern="1200" dirty="0" smtClean="0">
                <a:solidFill>
                  <a:schemeClr val="tx1"/>
                </a:solidFill>
                <a:effectLst/>
                <a:latin typeface="+mn-lt"/>
                <a:ea typeface="+mn-ea"/>
                <a:cs typeface="+mn-cs"/>
              </a:rPr>
            </a:br>
            <a:r>
              <a:rPr lang="es-CO" sz="1200" b="0" i="0" kern="1200" dirty="0" smtClean="0">
                <a:solidFill>
                  <a:schemeClr val="tx1"/>
                </a:solidFill>
                <a:effectLst/>
                <a:latin typeface="+mn-lt"/>
                <a:ea typeface="+mn-ea"/>
                <a:cs typeface="+mn-cs"/>
              </a:rPr>
              <a:t>Aunque la refactorización requiere mucho más que la migración del </a:t>
            </a:r>
            <a:r>
              <a:rPr lang="es-CO" sz="1200" b="0" i="0" kern="1200" dirty="0" err="1" smtClean="0">
                <a:solidFill>
                  <a:schemeClr val="tx1"/>
                </a:solidFill>
                <a:effectLst/>
                <a:latin typeface="+mn-lt"/>
                <a:ea typeface="+mn-ea"/>
                <a:cs typeface="+mn-cs"/>
              </a:rPr>
              <a:t>rehospedaje</a:t>
            </a:r>
            <a:r>
              <a:rPr lang="es-CO" sz="1200" b="0" i="0" kern="1200" dirty="0" smtClean="0">
                <a:solidFill>
                  <a:schemeClr val="tx1"/>
                </a:solidFill>
                <a:effectLst/>
                <a:latin typeface="+mn-lt"/>
                <a:ea typeface="+mn-ea"/>
                <a:cs typeface="+mn-cs"/>
              </a:rPr>
              <a:t>, ofrece todos los beneficios de un entorno de contenedores.</a:t>
            </a:r>
            <a:br>
              <a:rPr lang="es-CO" sz="1200" b="0" i="0" kern="1200" dirty="0" smtClean="0">
                <a:solidFill>
                  <a:schemeClr val="tx1"/>
                </a:solidFill>
                <a:effectLst/>
                <a:latin typeface="+mn-lt"/>
                <a:ea typeface="+mn-ea"/>
                <a:cs typeface="+mn-cs"/>
              </a:rPr>
            </a:br>
            <a:endParaRPr lang="es-CO" sz="1200" b="0" i="0" kern="1200" dirty="0" smtClean="0">
              <a:solidFill>
                <a:schemeClr val="tx1"/>
              </a:solidFill>
              <a:effectLst/>
              <a:latin typeface="+mn-lt"/>
              <a:ea typeface="+mn-ea"/>
              <a:cs typeface="+mn-cs"/>
            </a:endParaRPr>
          </a:p>
          <a:p>
            <a:pPr fontAlgn="base"/>
            <a:r>
              <a:rPr lang="es-CO" sz="1200" b="1" i="0" kern="1200" dirty="0" smtClean="0">
                <a:solidFill>
                  <a:schemeClr val="tx1"/>
                </a:solidFill>
                <a:effectLst/>
                <a:latin typeface="+mn-lt"/>
                <a:ea typeface="+mn-ea"/>
                <a:cs typeface="+mn-cs"/>
              </a:rPr>
              <a:t>Desarrollo de nuevas aplicaciones nativas del contenedor</a:t>
            </a:r>
            <a:r>
              <a:rPr lang="es-CO" sz="1200" b="0" i="0" kern="1200" dirty="0" smtClean="0">
                <a:solidFill>
                  <a:schemeClr val="tx1"/>
                </a:solidFill>
                <a:effectLst/>
                <a:latin typeface="+mn-lt"/>
                <a:ea typeface="+mn-ea"/>
                <a:cs typeface="+mn-cs"/>
              </a:rPr>
              <a:t/>
            </a:r>
            <a:br>
              <a:rPr lang="es-CO" sz="1200" b="0" i="0" kern="1200" dirty="0" smtClean="0">
                <a:solidFill>
                  <a:schemeClr val="tx1"/>
                </a:solidFill>
                <a:effectLst/>
                <a:latin typeface="+mn-lt"/>
                <a:ea typeface="+mn-ea"/>
                <a:cs typeface="+mn-cs"/>
              </a:rPr>
            </a:br>
            <a:r>
              <a:rPr lang="es-CO" sz="1200" b="0" i="0" kern="1200" dirty="0" smtClean="0">
                <a:solidFill>
                  <a:schemeClr val="tx1"/>
                </a:solidFill>
                <a:effectLst/>
                <a:latin typeface="+mn-lt"/>
                <a:ea typeface="+mn-ea"/>
                <a:cs typeface="+mn-cs"/>
              </a:rPr>
              <a:t>Al igual que la refactorización, este método permite disfrutar de todos los beneficios de los contenedores.</a:t>
            </a:r>
            <a:br>
              <a:rPr lang="es-CO" sz="1200" b="0" i="0" kern="1200" dirty="0" smtClean="0">
                <a:solidFill>
                  <a:schemeClr val="tx1"/>
                </a:solidFill>
                <a:effectLst/>
                <a:latin typeface="+mn-lt"/>
                <a:ea typeface="+mn-ea"/>
                <a:cs typeface="+mn-cs"/>
              </a:rPr>
            </a:br>
            <a:endParaRPr lang="es-CO" sz="1200" b="0" i="0" kern="1200" dirty="0" smtClean="0">
              <a:solidFill>
                <a:schemeClr val="tx1"/>
              </a:solidFill>
              <a:effectLst/>
              <a:latin typeface="+mn-lt"/>
              <a:ea typeface="+mn-ea"/>
              <a:cs typeface="+mn-cs"/>
            </a:endParaRPr>
          </a:p>
          <a:p>
            <a:pPr fontAlgn="base"/>
            <a:r>
              <a:rPr lang="es-CO" sz="1200" b="1" i="0" kern="1200" dirty="0" smtClean="0">
                <a:solidFill>
                  <a:schemeClr val="tx1"/>
                </a:solidFill>
                <a:effectLst/>
                <a:latin typeface="+mn-lt"/>
                <a:ea typeface="+mn-ea"/>
                <a:cs typeface="+mn-cs"/>
              </a:rPr>
              <a:t>Más compatibilidad con las arquitecturas de </a:t>
            </a:r>
            <a:r>
              <a:rPr lang="es-CO" sz="1200" b="1" i="0" kern="1200" dirty="0" err="1" smtClean="0">
                <a:solidFill>
                  <a:schemeClr val="tx1"/>
                </a:solidFill>
                <a:effectLst/>
                <a:latin typeface="+mn-lt"/>
                <a:ea typeface="+mn-ea"/>
                <a:cs typeface="+mn-cs"/>
              </a:rPr>
              <a:t>microservicios</a:t>
            </a:r>
            <a:r>
              <a:rPr lang="es-CO" sz="1200" b="0" i="0" kern="1200" dirty="0" smtClean="0">
                <a:solidFill>
                  <a:schemeClr val="tx1"/>
                </a:solidFill>
                <a:effectLst/>
                <a:latin typeface="+mn-lt"/>
                <a:ea typeface="+mn-ea"/>
                <a:cs typeface="+mn-cs"/>
              </a:rPr>
              <a:t/>
            </a:r>
            <a:br>
              <a:rPr lang="es-CO" sz="1200" b="0" i="0" kern="1200" dirty="0" smtClean="0">
                <a:solidFill>
                  <a:schemeClr val="tx1"/>
                </a:solidFill>
                <a:effectLst/>
                <a:latin typeface="+mn-lt"/>
                <a:ea typeface="+mn-ea"/>
                <a:cs typeface="+mn-cs"/>
              </a:rPr>
            </a:br>
            <a:r>
              <a:rPr lang="es-CO" sz="1200" b="0" i="0" kern="1200" dirty="0" smtClean="0">
                <a:solidFill>
                  <a:schemeClr val="tx1"/>
                </a:solidFill>
                <a:effectLst/>
                <a:latin typeface="+mn-lt"/>
                <a:ea typeface="+mn-ea"/>
                <a:cs typeface="+mn-cs"/>
              </a:rPr>
              <a:t>Las aplicaciones distribuidas y los </a:t>
            </a:r>
            <a:r>
              <a:rPr lang="es-CO" sz="1200" b="0" i="0" kern="1200" dirty="0" err="1" smtClean="0">
                <a:solidFill>
                  <a:schemeClr val="tx1"/>
                </a:solidFill>
                <a:effectLst/>
                <a:latin typeface="+mn-lt"/>
                <a:ea typeface="+mn-ea"/>
                <a:cs typeface="+mn-cs"/>
              </a:rPr>
              <a:t>microservicios</a:t>
            </a:r>
            <a:r>
              <a:rPr lang="es-CO" sz="1200" b="0" i="0" kern="1200" dirty="0" smtClean="0">
                <a:solidFill>
                  <a:schemeClr val="tx1"/>
                </a:solidFill>
                <a:effectLst/>
                <a:latin typeface="+mn-lt"/>
                <a:ea typeface="+mn-ea"/>
                <a:cs typeface="+mn-cs"/>
              </a:rPr>
              <a:t> se pueden aislar, poner en marcha y escalar más fácilmente utilizando elementos básicos de contenedores individuales.</a:t>
            </a:r>
            <a:br>
              <a:rPr lang="es-CO" sz="1200" b="0" i="0" kern="1200" dirty="0" smtClean="0">
                <a:solidFill>
                  <a:schemeClr val="tx1"/>
                </a:solidFill>
                <a:effectLst/>
                <a:latin typeface="+mn-lt"/>
                <a:ea typeface="+mn-ea"/>
                <a:cs typeface="+mn-cs"/>
              </a:rPr>
            </a:br>
            <a:endParaRPr lang="es-CO" sz="1200" b="0" i="0" kern="1200" dirty="0" smtClean="0">
              <a:solidFill>
                <a:schemeClr val="tx1"/>
              </a:solidFill>
              <a:effectLst/>
              <a:latin typeface="+mn-lt"/>
              <a:ea typeface="+mn-ea"/>
              <a:cs typeface="+mn-cs"/>
            </a:endParaRPr>
          </a:p>
          <a:p>
            <a:pPr fontAlgn="base"/>
            <a:r>
              <a:rPr lang="es-CO" sz="1200" b="1" i="0" kern="1200" dirty="0" smtClean="0">
                <a:solidFill>
                  <a:schemeClr val="tx1"/>
                </a:solidFill>
                <a:effectLst/>
                <a:latin typeface="+mn-lt"/>
                <a:ea typeface="+mn-ea"/>
                <a:cs typeface="+mn-cs"/>
              </a:rPr>
              <a:t>Soporte de </a:t>
            </a:r>
            <a:r>
              <a:rPr lang="es-CO" sz="1200" b="1" i="0" kern="1200" dirty="0" err="1" smtClean="0">
                <a:solidFill>
                  <a:schemeClr val="tx1"/>
                </a:solidFill>
                <a:effectLst/>
                <a:latin typeface="+mn-lt"/>
                <a:ea typeface="+mn-ea"/>
                <a:cs typeface="+mn-cs"/>
              </a:rPr>
              <a:t>DevOps</a:t>
            </a:r>
            <a:r>
              <a:rPr lang="es-CO" sz="1200" b="1" i="0" kern="1200" dirty="0" smtClean="0">
                <a:solidFill>
                  <a:schemeClr val="tx1"/>
                </a:solidFill>
                <a:effectLst/>
                <a:latin typeface="+mn-lt"/>
                <a:ea typeface="+mn-ea"/>
                <a:cs typeface="+mn-cs"/>
              </a:rPr>
              <a:t> para la integración y la puesta en marcha continuas (CI/CD)</a:t>
            </a:r>
            <a:r>
              <a:rPr lang="es-CO" sz="1200" b="0" i="0" kern="1200" dirty="0" smtClean="0">
                <a:solidFill>
                  <a:schemeClr val="tx1"/>
                </a:solidFill>
                <a:effectLst/>
                <a:latin typeface="+mn-lt"/>
                <a:ea typeface="+mn-ea"/>
                <a:cs typeface="+mn-cs"/>
              </a:rPr>
              <a:t/>
            </a:r>
            <a:br>
              <a:rPr lang="es-CO" sz="1200" b="0" i="0" kern="1200" dirty="0" smtClean="0">
                <a:solidFill>
                  <a:schemeClr val="tx1"/>
                </a:solidFill>
                <a:effectLst/>
                <a:latin typeface="+mn-lt"/>
                <a:ea typeface="+mn-ea"/>
                <a:cs typeface="+mn-cs"/>
              </a:rPr>
            </a:br>
            <a:r>
              <a:rPr lang="es-CO" sz="1200" b="0" i="0" kern="1200" dirty="0" smtClean="0">
                <a:solidFill>
                  <a:schemeClr val="tx1"/>
                </a:solidFill>
                <a:effectLst/>
                <a:latin typeface="+mn-lt"/>
                <a:ea typeface="+mn-ea"/>
                <a:cs typeface="+mn-cs"/>
              </a:rPr>
              <a:t>La tecnología de contenedores permite la creación, la prueba y la puesta en marcha optimizadas a partir de las mismas imágenes de contenedores.</a:t>
            </a:r>
            <a:br>
              <a:rPr lang="es-CO" sz="1200" b="0" i="0" kern="1200" dirty="0" smtClean="0">
                <a:solidFill>
                  <a:schemeClr val="tx1"/>
                </a:solidFill>
                <a:effectLst/>
                <a:latin typeface="+mn-lt"/>
                <a:ea typeface="+mn-ea"/>
                <a:cs typeface="+mn-cs"/>
              </a:rPr>
            </a:br>
            <a:endParaRPr lang="es-CO" sz="1200" b="0" i="0" kern="1200" dirty="0" smtClean="0">
              <a:solidFill>
                <a:schemeClr val="tx1"/>
              </a:solidFill>
              <a:effectLst/>
              <a:latin typeface="+mn-lt"/>
              <a:ea typeface="+mn-ea"/>
              <a:cs typeface="+mn-cs"/>
            </a:endParaRPr>
          </a:p>
          <a:p>
            <a:pPr fontAlgn="base"/>
            <a:r>
              <a:rPr lang="es-CO" sz="1200" b="1" i="0" kern="1200" dirty="0" smtClean="0">
                <a:solidFill>
                  <a:schemeClr val="tx1"/>
                </a:solidFill>
                <a:effectLst/>
                <a:latin typeface="+mn-lt"/>
                <a:ea typeface="+mn-ea"/>
                <a:cs typeface="+mn-cs"/>
              </a:rPr>
              <a:t>Una puesta en marcha más sencilla de tareas y trabajos repetitivos</a:t>
            </a:r>
            <a:r>
              <a:rPr lang="es-CO" sz="1200" b="0" i="0" kern="1200" dirty="0" smtClean="0">
                <a:solidFill>
                  <a:schemeClr val="tx1"/>
                </a:solidFill>
                <a:effectLst/>
                <a:latin typeface="+mn-lt"/>
                <a:ea typeface="+mn-ea"/>
                <a:cs typeface="+mn-cs"/>
              </a:rPr>
              <a:t/>
            </a:r>
            <a:br>
              <a:rPr lang="es-CO" sz="1200" b="0" i="0" kern="1200" dirty="0" smtClean="0">
                <a:solidFill>
                  <a:schemeClr val="tx1"/>
                </a:solidFill>
                <a:effectLst/>
                <a:latin typeface="+mn-lt"/>
                <a:ea typeface="+mn-ea"/>
                <a:cs typeface="+mn-cs"/>
              </a:rPr>
            </a:br>
            <a:r>
              <a:rPr lang="es-CO" sz="1200" b="0" i="0" kern="1200" dirty="0" smtClean="0">
                <a:solidFill>
                  <a:schemeClr val="tx1"/>
                </a:solidFill>
                <a:effectLst/>
                <a:latin typeface="+mn-lt"/>
                <a:ea typeface="+mn-ea"/>
                <a:cs typeface="+mn-cs"/>
              </a:rPr>
              <a:t>Los contenedores se ponen en marcha para dar soporte a uno o varios procesos parecidos que, a menudo, se ejecutan en segundo plano, como las funciones ETL o los lotes de tareas.</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15</a:t>
            </a:fld>
            <a:endParaRPr lang="es-CO" dirty="0"/>
          </a:p>
        </p:txBody>
      </p:sp>
    </p:spTree>
    <p:extLst>
      <p:ext uri="{BB962C8B-B14F-4D97-AF65-F5344CB8AC3E}">
        <p14:creationId xmlns:p14="http://schemas.microsoft.com/office/powerpoint/2010/main" val="18303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https://www.backblaze.com/blog/what-are-containers/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16</a:t>
            </a:fld>
            <a:endParaRPr lang="es-CO" dirty="0"/>
          </a:p>
        </p:txBody>
      </p:sp>
    </p:spTree>
    <p:extLst>
      <p:ext uri="{BB962C8B-B14F-4D97-AF65-F5344CB8AC3E}">
        <p14:creationId xmlns:p14="http://schemas.microsoft.com/office/powerpoint/2010/main" val="2974910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https://www.netapp.com/es/devops-solutions/what-are-containers/</a:t>
            </a:r>
          </a:p>
          <a:p>
            <a:r>
              <a:rPr lang="es-CO" dirty="0" smtClean="0"/>
              <a:t>https://www.backblaze.com/blog/what-are-containers/</a:t>
            </a:r>
          </a:p>
          <a:p>
            <a:endParaRPr lang="es-CO" dirty="0" smtClean="0"/>
          </a:p>
          <a:p>
            <a:endParaRPr lang="es-CO" dirty="0" smtClean="0"/>
          </a:p>
          <a:p>
            <a:r>
              <a:rPr lang="es-CO" sz="1200" dirty="0" err="1" smtClean="0"/>
              <a:t>Docker</a:t>
            </a:r>
            <a:r>
              <a:rPr lang="es-CO" sz="1200" dirty="0" smtClean="0"/>
              <a:t> se basa en estándares abiertos y funciona en la mayoría de los entornos operativos más comunes, incluidos Linux, Microsoft Windows y otras infraestructuras locales o basadas en la nube</a:t>
            </a:r>
          </a:p>
          <a:p>
            <a:endParaRPr lang="es-CO" sz="1200" dirty="0" smtClean="0"/>
          </a:p>
          <a:p>
            <a:r>
              <a:rPr lang="es-CO" dirty="0" smtClean="0"/>
              <a:t>La tecnología de contenedores ha existido por un tiempo en forma de contenedores de Linux o LXC, pero la adopción generalizada de contenedores ocurrió solo en los últimos cinco a siete años con la introducción de </a:t>
            </a:r>
            <a:r>
              <a:rPr lang="es-CO" dirty="0" err="1" smtClean="0"/>
              <a:t>Docker</a:t>
            </a:r>
            <a:r>
              <a:rPr lang="es-CO" dirty="0" smtClean="0"/>
              <a:t>.</a:t>
            </a:r>
          </a:p>
          <a:p>
            <a:endParaRPr lang="es-CO" dirty="0" smtClean="0"/>
          </a:p>
          <a:p>
            <a:r>
              <a:rPr lang="es-CO" dirty="0" err="1" smtClean="0"/>
              <a:t>Docker</a:t>
            </a:r>
            <a:r>
              <a:rPr lang="es-CO" dirty="0" smtClean="0"/>
              <a:t> se lanzó en 2013 como un proyecto para crear contenedores LXC de una sola aplicación e introdujo varios cambios en LXC que hacen que los contenedores sean más portátiles y flexibles de usar. Más tarde se transformó en su propio entorno de ejecución de contenedores. En un nivel alto, </a:t>
            </a:r>
            <a:r>
              <a:rPr lang="es-CO" dirty="0" err="1" smtClean="0"/>
              <a:t>Docker</a:t>
            </a:r>
            <a:r>
              <a:rPr lang="es-CO" dirty="0" smtClean="0"/>
              <a:t> es una utilidad de Linux que puede crear, enviar y ejecutar contenedores de manera eficiente.</a:t>
            </a:r>
          </a:p>
          <a:p>
            <a:endParaRPr lang="es-CO" dirty="0" smtClean="0"/>
          </a:p>
          <a:p>
            <a:r>
              <a:rPr lang="es-CO" dirty="0" err="1" smtClean="0"/>
              <a:t>Docker</a:t>
            </a:r>
            <a:r>
              <a:rPr lang="es-CO" dirty="0" smtClean="0"/>
              <a:t> introdujo más estandarización a los contenedores que las tecnologías anteriores y se centró en los desarrolladores, específicamente, convirtiéndolo en el estándar de facto en el mundo de los desarrolladores para el desarrollo de aplicaciones.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17</a:t>
            </a:fld>
            <a:endParaRPr lang="es-CO" dirty="0"/>
          </a:p>
        </p:txBody>
      </p:sp>
    </p:spTree>
    <p:extLst>
      <p:ext uri="{BB962C8B-B14F-4D97-AF65-F5344CB8AC3E}">
        <p14:creationId xmlns:p14="http://schemas.microsoft.com/office/powerpoint/2010/main" val="4252661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https://www.netapp.com/es/devops-solutions/what-are-containers/</a:t>
            </a:r>
          </a:p>
          <a:p>
            <a:endParaRPr lang="es-CO" dirty="0" smtClean="0"/>
          </a:p>
          <a:p>
            <a:r>
              <a:rPr lang="es-CO" sz="1200" b="0" i="0" kern="1200" dirty="0" err="1" smtClean="0">
                <a:solidFill>
                  <a:schemeClr val="tx1"/>
                </a:solidFill>
                <a:effectLst/>
                <a:latin typeface="+mn-lt"/>
                <a:ea typeface="+mn-ea"/>
                <a:cs typeface="+mn-cs"/>
              </a:rPr>
              <a:t>Kubernetes</a:t>
            </a:r>
            <a:r>
              <a:rPr lang="es-CO" sz="1200" b="0" i="0" kern="1200" dirty="0" smtClean="0">
                <a:solidFill>
                  <a:schemeClr val="tx1"/>
                </a:solidFill>
                <a:effectLst/>
                <a:latin typeface="+mn-lt"/>
                <a:ea typeface="+mn-ea"/>
                <a:cs typeface="+mn-cs"/>
              </a:rPr>
              <a:t> orquesta el funcionamiento de varios contenedores juntos de forma armónica. Gestiona áreas como el uso de recursos de infraestructura subyacentes para aplicaciones en contenedores (por ejemplo, la cantidad de recursos de computación, red y almacenamiento necesarios). Las herramientas de orquestación como </a:t>
            </a:r>
            <a:r>
              <a:rPr lang="es-CO" sz="1200" b="0" i="0" kern="1200" dirty="0" err="1" smtClean="0">
                <a:solidFill>
                  <a:schemeClr val="tx1"/>
                </a:solidFill>
                <a:effectLst/>
                <a:latin typeface="+mn-lt"/>
                <a:ea typeface="+mn-ea"/>
                <a:cs typeface="+mn-cs"/>
              </a:rPr>
              <a:t>Kubernetes</a:t>
            </a:r>
            <a:r>
              <a:rPr lang="es-CO" sz="1200" b="0" i="0" kern="1200" dirty="0" smtClean="0">
                <a:solidFill>
                  <a:schemeClr val="tx1"/>
                </a:solidFill>
                <a:effectLst/>
                <a:latin typeface="+mn-lt"/>
                <a:ea typeface="+mn-ea"/>
                <a:cs typeface="+mn-cs"/>
              </a:rPr>
              <a:t> facilitan la automatización y el escalado de cargas de trabajo basadas en contenedores para entornos de producción activos.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18</a:t>
            </a:fld>
            <a:endParaRPr lang="es-CO" dirty="0"/>
          </a:p>
        </p:txBody>
      </p:sp>
    </p:spTree>
    <p:extLst>
      <p:ext uri="{BB962C8B-B14F-4D97-AF65-F5344CB8AC3E}">
        <p14:creationId xmlns:p14="http://schemas.microsoft.com/office/powerpoint/2010/main" val="340668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https://www.redhat.com/es/topics/virtualization</a:t>
            </a:r>
          </a:p>
          <a:p>
            <a:r>
              <a:rPr lang="es-CO" dirty="0" smtClean="0"/>
              <a:t>https://www.redhat.com/es/topics/virtualization/what-is-virtualization</a:t>
            </a:r>
          </a:p>
          <a:p>
            <a:endParaRPr lang="es-CO" dirty="0" smtClean="0"/>
          </a:p>
          <a:p>
            <a:endParaRPr lang="es-CO"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smtClean="0"/>
              <a:t>La virtualización es una tecnología que permite crear servicios de TI útiles, con recursos que están tradicionalmente limitados al hardware. </a:t>
            </a:r>
          </a:p>
          <a:p>
            <a:endParaRPr lang="es-CO" dirty="0" smtClean="0"/>
          </a:p>
          <a:p>
            <a:endParaRPr lang="es-CO"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smtClean="0"/>
              <a:t>Gracias a que distribuye las funciones de una máquina física entre varios usuarios o entornos, posibilita el uso de toda la capacidad de la máquina.</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2</a:t>
            </a:fld>
            <a:endParaRPr lang="es-CO" dirty="0"/>
          </a:p>
        </p:txBody>
      </p:sp>
    </p:spTree>
    <p:extLst>
      <p:ext uri="{BB962C8B-B14F-4D97-AF65-F5344CB8AC3E}">
        <p14:creationId xmlns:p14="http://schemas.microsoft.com/office/powerpoint/2010/main" val="56793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https://www.redhat.com/es/topics/virtualization/what-is-a-virtual-machine</a:t>
            </a:r>
          </a:p>
          <a:p>
            <a:endParaRPr lang="es-CO"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smtClean="0"/>
              <a:t>El sistema de software se llama </a:t>
            </a:r>
            <a:r>
              <a:rPr lang="es-CO" dirty="0" err="1" smtClean="0"/>
              <a:t>hipervisor</a:t>
            </a:r>
            <a:r>
              <a:rPr lang="es-CO" dirty="0" smtClean="0"/>
              <a:t>, y se encarga de separar los recursos de la máquina del sistema de hardware e implementarlos adecuadamente para que la VM pueda utilizarlos. </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3</a:t>
            </a:fld>
            <a:endParaRPr lang="es-CO" dirty="0"/>
          </a:p>
        </p:txBody>
      </p:sp>
    </p:spTree>
    <p:extLst>
      <p:ext uri="{BB962C8B-B14F-4D97-AF65-F5344CB8AC3E}">
        <p14:creationId xmlns:p14="http://schemas.microsoft.com/office/powerpoint/2010/main" val="1541699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https://www.redhat.com/es/topics/virtualization/what-is-virtualization</a:t>
            </a:r>
          </a:p>
          <a:p>
            <a:endParaRPr lang="es-CO" dirty="0" smtClean="0"/>
          </a:p>
          <a:p>
            <a:r>
              <a:rPr lang="es-CO" sz="1200" b="0" i="0" kern="1200" dirty="0" smtClean="0">
                <a:solidFill>
                  <a:schemeClr val="tx1"/>
                </a:solidFill>
                <a:effectLst/>
                <a:latin typeface="+mn-lt"/>
                <a:ea typeface="+mn-ea"/>
                <a:cs typeface="+mn-cs"/>
              </a:rPr>
              <a:t>El software denominado </a:t>
            </a:r>
            <a:r>
              <a:rPr lang="es-CO" sz="1200" b="0" i="0" u="none" strike="noStrike" kern="1200" dirty="0" err="1" smtClean="0">
                <a:solidFill>
                  <a:schemeClr val="tx1"/>
                </a:solidFill>
                <a:effectLst/>
                <a:latin typeface="+mn-lt"/>
                <a:ea typeface="+mn-ea"/>
                <a:cs typeface="+mn-cs"/>
                <a:hlinkClick r:id="rId3"/>
              </a:rPr>
              <a:t>hipervisor</a:t>
            </a:r>
            <a:r>
              <a:rPr lang="es-CO" sz="1200" b="0" i="0" kern="1200" dirty="0" smtClean="0">
                <a:solidFill>
                  <a:schemeClr val="tx1"/>
                </a:solidFill>
                <a:effectLst/>
                <a:latin typeface="+mn-lt"/>
                <a:ea typeface="+mn-ea"/>
                <a:cs typeface="+mn-cs"/>
              </a:rPr>
              <a:t> separa los recursos físicos de los entornos virtuales que los necesitan. Los </a:t>
            </a:r>
            <a:r>
              <a:rPr lang="es-CO" sz="1200" b="0" i="0" kern="1200" dirty="0" err="1" smtClean="0">
                <a:solidFill>
                  <a:schemeClr val="tx1"/>
                </a:solidFill>
                <a:effectLst/>
                <a:latin typeface="+mn-lt"/>
                <a:ea typeface="+mn-ea"/>
                <a:cs typeface="+mn-cs"/>
              </a:rPr>
              <a:t>hipervisores</a:t>
            </a:r>
            <a:r>
              <a:rPr lang="es-CO" sz="1200" b="0" i="0" kern="1200" dirty="0" smtClean="0">
                <a:solidFill>
                  <a:schemeClr val="tx1"/>
                </a:solidFill>
                <a:effectLst/>
                <a:latin typeface="+mn-lt"/>
                <a:ea typeface="+mn-ea"/>
                <a:cs typeface="+mn-cs"/>
              </a:rPr>
              <a:t> pueden controlar un sistema operativo (como una computadora portátil) o instalarse directamente en el hardware (como un servidor), que es la forma en que la mayoría de las empresas implementan la virtualización. Los </a:t>
            </a:r>
            <a:r>
              <a:rPr lang="es-CO" sz="1200" b="0" i="0" kern="1200" dirty="0" err="1" smtClean="0">
                <a:solidFill>
                  <a:schemeClr val="tx1"/>
                </a:solidFill>
                <a:effectLst/>
                <a:latin typeface="+mn-lt"/>
                <a:ea typeface="+mn-ea"/>
                <a:cs typeface="+mn-cs"/>
              </a:rPr>
              <a:t>hipervisores</a:t>
            </a:r>
            <a:r>
              <a:rPr lang="es-CO" sz="1200" b="0" i="0" kern="1200" dirty="0" smtClean="0">
                <a:solidFill>
                  <a:schemeClr val="tx1"/>
                </a:solidFill>
                <a:effectLst/>
                <a:latin typeface="+mn-lt"/>
                <a:ea typeface="+mn-ea"/>
                <a:cs typeface="+mn-cs"/>
              </a:rPr>
              <a:t> toman los recursos físicos y los dividen de manera tal que los entornos virtuales puedan usarlos.</a:t>
            </a:r>
            <a:endParaRPr lang="es-CO" dirty="0" smtClean="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4</a:t>
            </a:fld>
            <a:endParaRPr lang="es-CO" dirty="0"/>
          </a:p>
        </p:txBody>
      </p:sp>
    </p:spTree>
    <p:extLst>
      <p:ext uri="{BB962C8B-B14F-4D97-AF65-F5344CB8AC3E}">
        <p14:creationId xmlns:p14="http://schemas.microsoft.com/office/powerpoint/2010/main" val="394749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https://www.redhat.com/es/topics/virtualization/what-is-virtualization</a:t>
            </a:r>
          </a:p>
          <a:p>
            <a:endParaRPr lang="es-CO" dirty="0" smtClean="0"/>
          </a:p>
          <a:p>
            <a:r>
              <a:rPr lang="es-CO" sz="1200" b="0" i="0" kern="1200" dirty="0" smtClean="0">
                <a:solidFill>
                  <a:schemeClr val="tx1"/>
                </a:solidFill>
                <a:effectLst/>
                <a:latin typeface="+mn-lt"/>
                <a:ea typeface="+mn-ea"/>
                <a:cs typeface="+mn-cs"/>
              </a:rPr>
              <a:t>Los datos que se encuentran distribuidos en varias ubicaciones pueden consolidarse en una sola fuente. La virtualización de los datos posibilita que las empresas los traten como si fueran un suministro dinámico, ya que proporciona funciones de procesamiento que permiten reunir datos de varias fuentes, incorporar fuentes nuevas fácilmente y transformar los datos según las necesidades de los usuarios. Las herramientas que forman parte de este proceso interactúan con varias fuentes de datos y permiten tratarlas como si fueran solo una. Gracias a ello, cualquier aplicación o usuario puede obtener los datos que necesita, de la manera que los requiere en el momento justo.</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6</a:t>
            </a:fld>
            <a:endParaRPr lang="es-CO" dirty="0"/>
          </a:p>
        </p:txBody>
      </p:sp>
    </p:spTree>
    <p:extLst>
      <p:ext uri="{BB962C8B-B14F-4D97-AF65-F5344CB8AC3E}">
        <p14:creationId xmlns:p14="http://schemas.microsoft.com/office/powerpoint/2010/main" val="94508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i="0" kern="1200" dirty="0" smtClean="0">
                <a:solidFill>
                  <a:schemeClr val="tx1"/>
                </a:solidFill>
                <a:effectLst/>
                <a:latin typeface="+mn-lt"/>
                <a:ea typeface="+mn-ea"/>
                <a:cs typeface="+mn-cs"/>
              </a:rPr>
              <a:t>La virtualización de escritorios suele confundirse con la virtualización de los sistemas operativos, la cual permite implementar muchos de estos en una sola máquina. Sin embargo, la primera posibilita que un administrador central o una herramienta de administración automatizada implementen entornos simulados de escritorio en cientos de máquinas físicas al mismo tiempo. A diferencia de los entornos de escritorio tradicionales que se instalan, configuran y actualizan físicamente en cada máquina, la virtualización de escritorios permite que los administradores realicen múltiples configuraciones, actualizaciones y controles de seguridad en todos los escritorios virtuales.</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Un </a:t>
            </a:r>
            <a:r>
              <a:rPr lang="es-CO" sz="1200" b="0" i="0" kern="1200" dirty="0" err="1" smtClean="0">
                <a:solidFill>
                  <a:schemeClr val="tx1"/>
                </a:solidFill>
                <a:effectLst/>
                <a:latin typeface="+mn-lt"/>
                <a:ea typeface="+mn-ea"/>
                <a:cs typeface="+mn-cs"/>
              </a:rPr>
              <a:t>escritrio</a:t>
            </a:r>
            <a:r>
              <a:rPr lang="es-CO" sz="1200" b="0" i="0" kern="1200" dirty="0" smtClean="0">
                <a:solidFill>
                  <a:schemeClr val="tx1"/>
                </a:solidFill>
                <a:effectLst/>
                <a:latin typeface="+mn-lt"/>
                <a:ea typeface="+mn-ea"/>
                <a:cs typeface="+mn-cs"/>
              </a:rPr>
              <a:t> virtual, es la conexión al escritorio actual de</a:t>
            </a:r>
            <a:r>
              <a:rPr lang="es-CO" sz="1200" b="0" i="0" kern="1200" baseline="0" dirty="0" smtClean="0">
                <a:solidFill>
                  <a:schemeClr val="tx1"/>
                </a:solidFill>
                <a:effectLst/>
                <a:latin typeface="+mn-lt"/>
                <a:ea typeface="+mn-ea"/>
                <a:cs typeface="+mn-cs"/>
              </a:rPr>
              <a:t> forma remota, ejemplos:</a:t>
            </a:r>
          </a:p>
          <a:p>
            <a:r>
              <a:rPr lang="es-CO" sz="1200" b="0" i="0" kern="1200" baseline="0" dirty="0" err="1" smtClean="0">
                <a:solidFill>
                  <a:schemeClr val="tx1"/>
                </a:solidFill>
                <a:effectLst/>
                <a:latin typeface="+mn-lt"/>
                <a:ea typeface="+mn-ea"/>
                <a:cs typeface="+mn-cs"/>
              </a:rPr>
              <a:t>Remote</a:t>
            </a:r>
            <a:r>
              <a:rPr lang="es-CO" sz="1200" b="0" i="0" kern="1200" baseline="0" dirty="0" smtClean="0">
                <a:solidFill>
                  <a:schemeClr val="tx1"/>
                </a:solidFill>
                <a:effectLst/>
                <a:latin typeface="+mn-lt"/>
                <a:ea typeface="+mn-ea"/>
                <a:cs typeface="+mn-cs"/>
              </a:rPr>
              <a:t> Desktop,  </a:t>
            </a:r>
            <a:r>
              <a:rPr lang="es-CO" sz="1200" b="0" i="0" kern="1200" baseline="0" dirty="0" err="1" smtClean="0">
                <a:solidFill>
                  <a:schemeClr val="tx1"/>
                </a:solidFill>
                <a:effectLst/>
                <a:latin typeface="+mn-lt"/>
                <a:ea typeface="+mn-ea"/>
                <a:cs typeface="+mn-cs"/>
              </a:rPr>
              <a:t>TeamViewer</a:t>
            </a:r>
            <a:r>
              <a:rPr lang="es-CO" sz="1200" b="0" i="0" kern="1200" baseline="0" dirty="0" smtClean="0">
                <a:solidFill>
                  <a:schemeClr val="tx1"/>
                </a:solidFill>
                <a:effectLst/>
                <a:latin typeface="+mn-lt"/>
                <a:ea typeface="+mn-ea"/>
                <a:cs typeface="+mn-cs"/>
              </a:rPr>
              <a:t>, VNC o </a:t>
            </a:r>
            <a:r>
              <a:rPr lang="es-CO" sz="1200" b="0" i="0" kern="1200" baseline="0" dirty="0" err="1" smtClean="0">
                <a:solidFill>
                  <a:schemeClr val="tx1"/>
                </a:solidFill>
                <a:effectLst/>
                <a:latin typeface="+mn-lt"/>
                <a:ea typeface="+mn-ea"/>
                <a:cs typeface="+mn-cs"/>
              </a:rPr>
              <a:t>AnyDesk</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extLst>
      <p:ext uri="{BB962C8B-B14F-4D97-AF65-F5344CB8AC3E}">
        <p14:creationId xmlns:p14="http://schemas.microsoft.com/office/powerpoint/2010/main" val="180658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i="0" kern="1200" dirty="0" smtClean="0">
                <a:solidFill>
                  <a:schemeClr val="tx1"/>
                </a:solidFill>
                <a:effectLst/>
                <a:latin typeface="+mn-lt"/>
                <a:ea typeface="+mn-ea"/>
                <a:cs typeface="+mn-cs"/>
              </a:rPr>
              <a:t>Los servidores son computadoras diseñadas para procesar un gran volumen de tareas específicas de forma muy efectiva para que otras computadoras (portátiles o de escritorio) puedan ejecutar otros procesos. La virtualización de un servidor, que implica dividirlo para que sus elementos puedan utilizarse para realizar varias tareas, permite ejecutar más funciones específicas.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8</a:t>
            </a:fld>
            <a:endParaRPr lang="es-CO" dirty="0"/>
          </a:p>
        </p:txBody>
      </p:sp>
    </p:spTree>
    <p:extLst>
      <p:ext uri="{BB962C8B-B14F-4D97-AF65-F5344CB8AC3E}">
        <p14:creationId xmlns:p14="http://schemas.microsoft.com/office/powerpoint/2010/main" val="3805912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i="0" kern="1200" dirty="0" smtClean="0">
                <a:solidFill>
                  <a:schemeClr val="tx1"/>
                </a:solidFill>
                <a:effectLst/>
                <a:latin typeface="+mn-lt"/>
                <a:ea typeface="+mn-ea"/>
                <a:cs typeface="+mn-cs"/>
              </a:rPr>
              <a:t>Los sistemas operativos se </a:t>
            </a:r>
            <a:r>
              <a:rPr lang="es-CO" sz="1200" i="0" kern="1200" dirty="0" err="1" smtClean="0">
                <a:solidFill>
                  <a:schemeClr val="tx1"/>
                </a:solidFill>
                <a:effectLst/>
                <a:latin typeface="+mn-lt"/>
                <a:ea typeface="+mn-ea"/>
                <a:cs typeface="+mn-cs"/>
              </a:rPr>
              <a:t>virtualizan</a:t>
            </a:r>
            <a:r>
              <a:rPr lang="es-CO" sz="1200" i="0" kern="1200" dirty="0" smtClean="0">
                <a:solidFill>
                  <a:schemeClr val="tx1"/>
                </a:solidFill>
                <a:effectLst/>
                <a:latin typeface="+mn-lt"/>
                <a:ea typeface="+mn-ea"/>
                <a:cs typeface="+mn-cs"/>
              </a:rPr>
              <a:t> en el </a:t>
            </a:r>
            <a:r>
              <a:rPr lang="es-CO" sz="1200" i="0" u="none" strike="noStrike" kern="1200" dirty="0" err="1" smtClean="0">
                <a:solidFill>
                  <a:schemeClr val="tx1"/>
                </a:solidFill>
                <a:effectLst/>
                <a:latin typeface="+mn-lt"/>
                <a:ea typeface="+mn-ea"/>
                <a:cs typeface="+mn-cs"/>
                <a:hlinkClick r:id="rId3"/>
              </a:rPr>
              <a:t>kernel</a:t>
            </a:r>
            <a:r>
              <a:rPr lang="es-CO" sz="1200" i="0" kern="1200" dirty="0" smtClean="0">
                <a:solidFill>
                  <a:schemeClr val="tx1"/>
                </a:solidFill>
                <a:effectLst/>
                <a:latin typeface="+mn-lt"/>
                <a:ea typeface="+mn-ea"/>
                <a:cs typeface="+mn-cs"/>
              </a:rPr>
              <a:t>, es decir, en sus administradores centrales de tareas. Es una forma útil de ejecutar los entornos de Linux y Windows de manera paralela. Las empresas también pueden insertar sistemas operativos virtuales en las computadoras, lo cual:</a:t>
            </a:r>
          </a:p>
          <a:p>
            <a:pPr marL="171450" indent="-171450">
              <a:buFontTx/>
              <a:buChar char="-"/>
            </a:pPr>
            <a:r>
              <a:rPr lang="es-CO" sz="1200" b="0" i="0" kern="1200" dirty="0" smtClean="0">
                <a:solidFill>
                  <a:schemeClr val="tx1"/>
                </a:solidFill>
                <a:effectLst/>
                <a:latin typeface="+mn-lt"/>
                <a:ea typeface="+mn-ea"/>
                <a:cs typeface="+mn-cs"/>
              </a:rPr>
              <a:t>Reduce los grandes gastos en sistemas de hardware, ya que las computadoras no requieren funciones tan inmediatas.</a:t>
            </a:r>
          </a:p>
          <a:p>
            <a:pPr marL="171450" indent="-171450">
              <a:buFontTx/>
              <a:buChar char="-"/>
            </a:pPr>
            <a:r>
              <a:rPr lang="es-CO" sz="1200" b="0" i="0" kern="1200" dirty="0" smtClean="0">
                <a:solidFill>
                  <a:schemeClr val="tx1"/>
                </a:solidFill>
                <a:effectLst/>
                <a:latin typeface="+mn-lt"/>
                <a:ea typeface="+mn-ea"/>
                <a:cs typeface="+mn-cs"/>
              </a:rPr>
              <a:t>Aumenta la seguridad porque todas las instancias virtuales se pueden supervisar y aislar.</a:t>
            </a:r>
          </a:p>
          <a:p>
            <a:pPr marL="171450" indent="-171450">
              <a:buFontTx/>
              <a:buChar char="-"/>
            </a:pPr>
            <a:r>
              <a:rPr lang="es-CO" sz="1200" b="0" i="0" kern="1200" dirty="0" smtClean="0">
                <a:solidFill>
                  <a:schemeClr val="tx1"/>
                </a:solidFill>
                <a:effectLst/>
                <a:latin typeface="+mn-lt"/>
                <a:ea typeface="+mn-ea"/>
                <a:cs typeface="+mn-cs"/>
              </a:rPr>
              <a:t>Limita el tiempo que se destina a los servicios de TI, como las actualizaciones de software.</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9</a:t>
            </a:fld>
            <a:endParaRPr lang="es-CO" dirty="0"/>
          </a:p>
        </p:txBody>
      </p:sp>
    </p:spTree>
    <p:extLst>
      <p:ext uri="{BB962C8B-B14F-4D97-AF65-F5344CB8AC3E}">
        <p14:creationId xmlns:p14="http://schemas.microsoft.com/office/powerpoint/2010/main" val="262609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i="0" kern="1200" dirty="0" smtClean="0">
                <a:solidFill>
                  <a:schemeClr val="tx1"/>
                </a:solidFill>
                <a:effectLst/>
                <a:latin typeface="+mn-lt"/>
                <a:ea typeface="+mn-ea"/>
                <a:cs typeface="+mn-cs"/>
              </a:rPr>
              <a:t>La virtualización de las funciones de red (NFV) separa las funciones clave de una red (como los servicios de directorio, el uso compartido de archivos y la configuración de IP) para distribuirlas entre los entornos. Cuando las funciones del software se independizan de las máquinas físicas donde se alojaban, las funciones específicas pueden empaquetarse en una nueva red y asignarse a un entorno. La virtualización de redes, que se utiliza con frecuencia en el sector de las telecomunicaciones, reduce la cantidad de elementos físicos (como conmutadores, enrutadores, servidores, cables y centrales) que se necesitan para crear varias redes independientes.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10</a:t>
            </a:fld>
            <a:endParaRPr lang="es-CO" dirty="0"/>
          </a:p>
        </p:txBody>
      </p:sp>
    </p:spTree>
    <p:extLst>
      <p:ext uri="{BB962C8B-B14F-4D97-AF65-F5344CB8AC3E}">
        <p14:creationId xmlns:p14="http://schemas.microsoft.com/office/powerpoint/2010/main" val="2354437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29/03/2022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29/03/2022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29/03/2022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29/03/2022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29/03/2022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29/03/2022</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9620" y="3429000"/>
            <a:ext cx="7776864" cy="1752600"/>
          </a:xfrm>
        </p:spPr>
        <p:txBody>
          <a:bodyPr>
            <a:normAutofit/>
          </a:bodyPr>
          <a:lstStyle/>
          <a:p>
            <a:r>
              <a:rPr lang="es-CO" dirty="0" smtClean="0"/>
              <a:t>Contenedores y Maquinas Virtuales</a:t>
            </a:r>
          </a:p>
          <a:p>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err="1" smtClean="0"/>
              <a:t>Containers</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pic>
        <p:nvPicPr>
          <p:cNvPr id="1026" name="Picture 2" descr="Container Ship - Open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675792"/>
            <a:ext cx="3923928" cy="30116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Virtualización</a:t>
            </a:r>
          </a:p>
        </p:txBody>
      </p:sp>
      <p:sp>
        <p:nvSpPr>
          <p:cNvPr id="3" name="Content Placeholder 2"/>
          <p:cNvSpPr>
            <a:spLocks noGrp="1"/>
          </p:cNvSpPr>
          <p:nvPr>
            <p:ph idx="1"/>
          </p:nvPr>
        </p:nvSpPr>
        <p:spPr/>
        <p:txBody>
          <a:bodyPr>
            <a:normAutofit/>
          </a:bodyPr>
          <a:lstStyle/>
          <a:p>
            <a:r>
              <a:rPr lang="es-CO" sz="2800" dirty="0"/>
              <a:t>Virtualización de las funciones de </a:t>
            </a:r>
            <a:r>
              <a:rPr lang="es-CO" sz="2800" dirty="0" smtClean="0"/>
              <a:t>red</a:t>
            </a:r>
          </a:p>
          <a:p>
            <a:pPr lvl="1"/>
            <a:r>
              <a:rPr lang="es-CO" sz="2400" dirty="0"/>
              <a:t>La virtualización de las funciones de red (NFV) separa las funciones clave de una red (como los servicios de directorio, el uso compartido de archivos y la configuración de IP) para distribuirlas entre los entornos.</a:t>
            </a:r>
          </a:p>
          <a:p>
            <a:endParaRPr lang="es-CO" sz="2800" dirty="0"/>
          </a:p>
        </p:txBody>
      </p:sp>
      <p:pic>
        <p:nvPicPr>
          <p:cNvPr id="10242" name="Picture 2" descr="Network function virtu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368" y="3218309"/>
            <a:ext cx="4281264" cy="360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897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Maquinas Virtuales Pros y </a:t>
            </a:r>
            <a:r>
              <a:rPr lang="es-CO" dirty="0" err="1" smtClean="0"/>
              <a:t>Cons</a:t>
            </a:r>
            <a:endParaRPr lang="es-CO" dirty="0"/>
          </a:p>
        </p:txBody>
      </p:sp>
      <p:sp>
        <p:nvSpPr>
          <p:cNvPr id="3" name="Content Placeholder 2"/>
          <p:cNvSpPr>
            <a:spLocks noGrp="1"/>
          </p:cNvSpPr>
          <p:nvPr>
            <p:ph idx="1"/>
          </p:nvPr>
        </p:nvSpPr>
        <p:spPr>
          <a:xfrm>
            <a:off x="467544" y="1196752"/>
            <a:ext cx="4104456" cy="5661248"/>
          </a:xfrm>
        </p:spPr>
        <p:txBody>
          <a:bodyPr>
            <a:normAutofit fontScale="85000" lnSpcReduction="10000"/>
          </a:bodyPr>
          <a:lstStyle/>
          <a:p>
            <a:pPr marL="0" indent="0">
              <a:buNone/>
            </a:pPr>
            <a:r>
              <a:rPr lang="es-CO" sz="4700" b="1" dirty="0" smtClean="0">
                <a:solidFill>
                  <a:srgbClr val="00B050"/>
                </a:solidFill>
              </a:rPr>
              <a:t>Pros</a:t>
            </a:r>
            <a:endParaRPr lang="es-CO" b="1" dirty="0" smtClean="0">
              <a:solidFill>
                <a:srgbClr val="00B050"/>
              </a:solidFill>
            </a:endParaRPr>
          </a:p>
          <a:p>
            <a:r>
              <a:rPr lang="es-CO" dirty="0"/>
              <a:t>Proporcionan opciones de recuperación ante desastres y distribución de aplicaciones.</a:t>
            </a:r>
          </a:p>
          <a:p>
            <a:r>
              <a:rPr lang="es-CO" dirty="0"/>
              <a:t>Las máquinas virtuales se gestionan y mantienen fácilmente, y ofrecen una amplia disponibilidad.</a:t>
            </a:r>
          </a:p>
          <a:p>
            <a:r>
              <a:rPr lang="es-CO" dirty="0"/>
              <a:t>Es posible ejecutar varios entornos de sistemas operativos en un solo ordenador físico.</a:t>
            </a:r>
          </a:p>
        </p:txBody>
      </p:sp>
      <p:sp>
        <p:nvSpPr>
          <p:cNvPr id="4" name="Content Placeholder 2"/>
          <p:cNvSpPr txBox="1">
            <a:spLocks/>
          </p:cNvSpPr>
          <p:nvPr/>
        </p:nvSpPr>
        <p:spPr>
          <a:xfrm>
            <a:off x="4788024" y="1188683"/>
            <a:ext cx="4104456" cy="566124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s-CO" sz="4700" b="1" dirty="0" err="1" smtClean="0">
                <a:solidFill>
                  <a:srgbClr val="FF0000"/>
                </a:solidFill>
              </a:rPr>
              <a:t>Cons</a:t>
            </a:r>
            <a:endParaRPr lang="es-CO" sz="4700" b="1" dirty="0" smtClean="0">
              <a:solidFill>
                <a:srgbClr val="FF0000"/>
              </a:solidFill>
            </a:endParaRPr>
          </a:p>
          <a:p>
            <a:r>
              <a:rPr lang="es-CO" dirty="0"/>
              <a:t>La ejecución de varias máquinas virtuales en una máquina física puede provocar que el rendimiento sea inestable.</a:t>
            </a:r>
          </a:p>
          <a:p>
            <a:r>
              <a:rPr lang="es-CO" dirty="0"/>
              <a:t>Las máquinas virtuales son menos eficientes y más lentas que un ordenador físico.</a:t>
            </a:r>
          </a:p>
        </p:txBody>
      </p:sp>
    </p:spTree>
    <p:extLst>
      <p:ext uri="{BB962C8B-B14F-4D97-AF65-F5344CB8AC3E}">
        <p14:creationId xmlns:p14="http://schemas.microsoft.com/office/powerpoint/2010/main" val="260628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Qué son los contenedores?</a:t>
            </a:r>
            <a:endParaRPr lang="es-CO" dirty="0"/>
          </a:p>
        </p:txBody>
      </p:sp>
      <p:sp>
        <p:nvSpPr>
          <p:cNvPr id="3" name="Content Placeholder 2"/>
          <p:cNvSpPr>
            <a:spLocks noGrp="1"/>
          </p:cNvSpPr>
          <p:nvPr>
            <p:ph idx="1"/>
          </p:nvPr>
        </p:nvSpPr>
        <p:spPr/>
        <p:txBody>
          <a:bodyPr>
            <a:normAutofit/>
          </a:bodyPr>
          <a:lstStyle/>
          <a:p>
            <a:r>
              <a:rPr lang="es-CO" sz="2400" dirty="0"/>
              <a:t>Los contenedores son una forma de virtualización del sistema operativo. Un solo contenedor se puede usar para ejecutar cualquier cosa, desde un </a:t>
            </a:r>
            <a:r>
              <a:rPr lang="es-CO" sz="2400" dirty="0" err="1"/>
              <a:t>microservicio</a:t>
            </a:r>
            <a:r>
              <a:rPr lang="es-CO" sz="2400" dirty="0"/>
              <a:t> o un proceso de software a una aplicación de mayor tamaño. Dentro de un contenedor se encuentran todos los ejecutables, el código binario, las bibliotecas y los archivos de configuración necesarios.</a:t>
            </a:r>
          </a:p>
        </p:txBody>
      </p:sp>
      <p:pic>
        <p:nvPicPr>
          <p:cNvPr id="11268" name="Picture 4" descr="International, container, supply, shipping, logistic, transport, ship icon  - Download on Iconf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344" y="3298732"/>
            <a:ext cx="3580656" cy="358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457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Contenedor vs Máquina Virtual</a:t>
            </a:r>
            <a:endParaRPr lang="es-CO" dirty="0"/>
          </a:p>
        </p:txBody>
      </p:sp>
      <p:sp>
        <p:nvSpPr>
          <p:cNvPr id="3" name="Content Placeholder 2"/>
          <p:cNvSpPr>
            <a:spLocks noGrp="1"/>
          </p:cNvSpPr>
          <p:nvPr>
            <p:ph idx="1"/>
          </p:nvPr>
        </p:nvSpPr>
        <p:spPr/>
        <p:txBody>
          <a:bodyPr>
            <a:normAutofit/>
          </a:bodyPr>
          <a:lstStyle/>
          <a:p>
            <a:r>
              <a:rPr lang="es-CO" sz="2400" dirty="0"/>
              <a:t>Las VM se ejecutan en un entorno de </a:t>
            </a:r>
            <a:r>
              <a:rPr lang="es-CO" sz="2400" dirty="0" err="1"/>
              <a:t>hipervisor</a:t>
            </a:r>
            <a:r>
              <a:rPr lang="es-CO" sz="2400" dirty="0"/>
              <a:t> en el que cada máquina virtual debe incluir su propio sistema operativo invitado dentro del </a:t>
            </a:r>
            <a:r>
              <a:rPr lang="es-CO" sz="2400" dirty="0" smtClean="0"/>
              <a:t>mismo.</a:t>
            </a:r>
          </a:p>
          <a:p>
            <a:r>
              <a:rPr lang="es-CO" sz="2400" dirty="0" smtClean="0"/>
              <a:t>Por </a:t>
            </a:r>
            <a:r>
              <a:rPr lang="es-CO" sz="2400" dirty="0"/>
              <a:t>el contrario, cada contenedor comparte el mismo sistema operativo host o </a:t>
            </a:r>
            <a:r>
              <a:rPr lang="es-CO" sz="2400" dirty="0" err="1"/>
              <a:t>kernel</a:t>
            </a:r>
            <a:r>
              <a:rPr lang="es-CO" sz="2400" dirty="0"/>
              <a:t> del sistema y tiene un tamaño mucho menor, a menudo de solo unos megabytes. </a:t>
            </a:r>
          </a:p>
        </p:txBody>
      </p:sp>
      <p:pic>
        <p:nvPicPr>
          <p:cNvPr id="12290" name="Picture 2" descr="https://www.redhat.com/cms/managed-files/styles/wysiwyg_full_width/s3/virtualization-vs-containers_transparent.png?itok=q-E2I2-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06" y="3779766"/>
            <a:ext cx="7988075" cy="307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221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Beneficios de los Contenedores</a:t>
            </a:r>
            <a:endParaRPr lang="es-CO" dirty="0"/>
          </a:p>
        </p:txBody>
      </p:sp>
      <p:sp>
        <p:nvSpPr>
          <p:cNvPr id="3" name="Content Placeholder 2"/>
          <p:cNvSpPr>
            <a:spLocks noGrp="1"/>
          </p:cNvSpPr>
          <p:nvPr>
            <p:ph idx="1"/>
          </p:nvPr>
        </p:nvSpPr>
        <p:spPr>
          <a:xfrm>
            <a:off x="467544" y="1196752"/>
            <a:ext cx="8229600" cy="5544616"/>
          </a:xfrm>
        </p:spPr>
        <p:txBody>
          <a:bodyPr>
            <a:noAutofit/>
          </a:bodyPr>
          <a:lstStyle/>
          <a:p>
            <a:r>
              <a:rPr lang="es-CO" sz="2400" b="1" dirty="0"/>
              <a:t>Menos </a:t>
            </a:r>
            <a:r>
              <a:rPr lang="es-CO" sz="2400" b="1" dirty="0" smtClean="0"/>
              <a:t>sobrecarga: </a:t>
            </a:r>
            <a:r>
              <a:rPr lang="es-CO" sz="2000" dirty="0" smtClean="0"/>
              <a:t>Los </a:t>
            </a:r>
            <a:r>
              <a:rPr lang="es-CO" sz="2000" dirty="0"/>
              <a:t>contenedores requieren menos recursos del sistema que los entornos de máquinas virtuales tradicionales o de hardware porque no incluyen imágenes del sistema operativo.</a:t>
            </a:r>
          </a:p>
          <a:p>
            <a:r>
              <a:rPr lang="es-CO" sz="2400" b="1" dirty="0"/>
              <a:t>Mayor </a:t>
            </a:r>
            <a:r>
              <a:rPr lang="es-CO" sz="2400" b="1" dirty="0" smtClean="0"/>
              <a:t>portabilidad: </a:t>
            </a:r>
            <a:r>
              <a:rPr lang="es-CO" sz="2000" dirty="0" smtClean="0"/>
              <a:t>Las </a:t>
            </a:r>
            <a:r>
              <a:rPr lang="es-CO" sz="2000" dirty="0"/>
              <a:t>aplicaciones que se ejecutan en contenedores se pueden poner en marcha fácilmente en sistemas operativos y plataformas de hardware diferentes.</a:t>
            </a:r>
          </a:p>
          <a:p>
            <a:r>
              <a:rPr lang="es-CO" sz="2400" b="1" dirty="0"/>
              <a:t>Funcionamiento más </a:t>
            </a:r>
            <a:r>
              <a:rPr lang="es-CO" sz="2400" b="1" dirty="0" smtClean="0"/>
              <a:t>constante: </a:t>
            </a:r>
            <a:r>
              <a:rPr lang="es-CO" sz="2000" dirty="0" smtClean="0"/>
              <a:t>Los </a:t>
            </a:r>
            <a:r>
              <a:rPr lang="es-CO" sz="2000" dirty="0"/>
              <a:t>equipos de </a:t>
            </a:r>
            <a:r>
              <a:rPr lang="es-CO" sz="2000" dirty="0" err="1"/>
              <a:t>DevOps</a:t>
            </a:r>
            <a:r>
              <a:rPr lang="es-CO" sz="2000" dirty="0"/>
              <a:t> saben que las aplicaciones en contenedores van a ejecutarse igual, independientemente de dónde se pongan en marcha.</a:t>
            </a:r>
          </a:p>
          <a:p>
            <a:r>
              <a:rPr lang="es-CO" sz="2400" b="1" dirty="0"/>
              <a:t>Mayor </a:t>
            </a:r>
            <a:r>
              <a:rPr lang="es-CO" sz="2400" b="1" dirty="0" smtClean="0"/>
              <a:t>eficiencia: </a:t>
            </a:r>
            <a:r>
              <a:rPr lang="es-CO" sz="2000" dirty="0" smtClean="0"/>
              <a:t>Los </a:t>
            </a:r>
            <a:r>
              <a:rPr lang="es-CO" sz="2000" dirty="0"/>
              <a:t>contenedores permiten poner en marcha, aplicar parches o escalar las aplicaciones con mayor rapidez.</a:t>
            </a:r>
          </a:p>
          <a:p>
            <a:r>
              <a:rPr lang="es-CO" sz="2400" b="1" dirty="0"/>
              <a:t>Mejor desarrollo de </a:t>
            </a:r>
            <a:r>
              <a:rPr lang="es-CO" sz="2400" b="1" dirty="0" smtClean="0"/>
              <a:t>aplicaciones: </a:t>
            </a:r>
            <a:r>
              <a:rPr lang="es-CO" sz="2000" dirty="0" smtClean="0"/>
              <a:t>Los </a:t>
            </a:r>
            <a:r>
              <a:rPr lang="es-CO" sz="2000" dirty="0"/>
              <a:t>contenedores respaldan los esfuerzos ágiles y de </a:t>
            </a:r>
            <a:r>
              <a:rPr lang="es-CO" sz="2000" dirty="0" err="1"/>
              <a:t>DevOps</a:t>
            </a:r>
            <a:r>
              <a:rPr lang="es-CO" sz="2000" dirty="0"/>
              <a:t> para acelerar los ciclos de desarrollo, prueba y producción.</a:t>
            </a:r>
          </a:p>
        </p:txBody>
      </p:sp>
    </p:spTree>
    <p:extLst>
      <p:ext uri="{BB962C8B-B14F-4D97-AF65-F5344CB8AC3E}">
        <p14:creationId xmlns:p14="http://schemas.microsoft.com/office/powerpoint/2010/main" val="887895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Casos de uso de contenedores</a:t>
            </a:r>
          </a:p>
        </p:txBody>
      </p:sp>
      <p:sp>
        <p:nvSpPr>
          <p:cNvPr id="3" name="Content Placeholder 2"/>
          <p:cNvSpPr>
            <a:spLocks noGrp="1"/>
          </p:cNvSpPr>
          <p:nvPr>
            <p:ph idx="1"/>
          </p:nvPr>
        </p:nvSpPr>
        <p:spPr/>
        <p:txBody>
          <a:bodyPr>
            <a:noAutofit/>
          </a:bodyPr>
          <a:lstStyle/>
          <a:p>
            <a:r>
              <a:rPr lang="es-CO" sz="2400" dirty="0"/>
              <a:t>El </a:t>
            </a:r>
            <a:r>
              <a:rPr lang="es-CO" sz="2400" dirty="0" err="1"/>
              <a:t>rehospedaje</a:t>
            </a:r>
            <a:r>
              <a:rPr lang="es-CO" sz="2400" dirty="0"/>
              <a:t> de las aplicaciones existentes en arquitecturas de nube modernas</a:t>
            </a:r>
          </a:p>
          <a:p>
            <a:r>
              <a:rPr lang="es-CO" sz="2400" dirty="0" smtClean="0"/>
              <a:t>Refactorización </a:t>
            </a:r>
            <a:r>
              <a:rPr lang="es-CO" sz="2400" dirty="0"/>
              <a:t>de las aplicaciones existentes para contenedores</a:t>
            </a:r>
          </a:p>
          <a:p>
            <a:r>
              <a:rPr lang="es-CO" sz="2400" dirty="0" smtClean="0"/>
              <a:t>Desarrollo </a:t>
            </a:r>
            <a:r>
              <a:rPr lang="es-CO" sz="2400" dirty="0"/>
              <a:t>de nuevas aplicaciones nativas del contenedor</a:t>
            </a:r>
          </a:p>
          <a:p>
            <a:r>
              <a:rPr lang="es-CO" sz="2400" dirty="0" smtClean="0"/>
              <a:t>Más </a:t>
            </a:r>
            <a:r>
              <a:rPr lang="es-CO" sz="2400" dirty="0"/>
              <a:t>compatibilidad con las arquitecturas de </a:t>
            </a:r>
            <a:r>
              <a:rPr lang="es-CO" sz="2400" dirty="0" err="1"/>
              <a:t>microservicios</a:t>
            </a:r>
            <a:endParaRPr lang="es-CO" sz="2400" dirty="0"/>
          </a:p>
          <a:p>
            <a:r>
              <a:rPr lang="es-CO" sz="2400" dirty="0" smtClean="0"/>
              <a:t>Soporte </a:t>
            </a:r>
            <a:r>
              <a:rPr lang="es-CO" sz="2400" dirty="0"/>
              <a:t>de </a:t>
            </a:r>
            <a:r>
              <a:rPr lang="es-CO" sz="2400" dirty="0" err="1"/>
              <a:t>DevOps</a:t>
            </a:r>
            <a:r>
              <a:rPr lang="es-CO" sz="2400" dirty="0"/>
              <a:t> para la integración y la puesta en marcha continuas (CI/CD)</a:t>
            </a:r>
          </a:p>
          <a:p>
            <a:r>
              <a:rPr lang="es-CO" sz="2400" dirty="0" smtClean="0"/>
              <a:t>Una </a:t>
            </a:r>
            <a:r>
              <a:rPr lang="es-CO" sz="2400" dirty="0"/>
              <a:t>puesta en marcha más sencilla de tareas y trabajos </a:t>
            </a:r>
            <a:r>
              <a:rPr lang="es-CO" sz="2400" dirty="0" smtClean="0"/>
              <a:t>repetitivos</a:t>
            </a:r>
            <a:endParaRPr lang="es-CO" sz="2400" dirty="0"/>
          </a:p>
        </p:txBody>
      </p:sp>
    </p:spTree>
    <p:extLst>
      <p:ext uri="{BB962C8B-B14F-4D97-AF65-F5344CB8AC3E}">
        <p14:creationId xmlns:p14="http://schemas.microsoft.com/office/powerpoint/2010/main" val="3995790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Heramientas</a:t>
            </a:r>
            <a:r>
              <a:rPr lang="es-CO" dirty="0" smtClean="0"/>
              <a:t> para Contenedores</a:t>
            </a:r>
            <a:endParaRPr lang="es-CO" dirty="0"/>
          </a:p>
        </p:txBody>
      </p:sp>
      <p:sp>
        <p:nvSpPr>
          <p:cNvPr id="3" name="Content Placeholder 2"/>
          <p:cNvSpPr>
            <a:spLocks noGrp="1"/>
          </p:cNvSpPr>
          <p:nvPr>
            <p:ph idx="1"/>
          </p:nvPr>
        </p:nvSpPr>
        <p:spPr/>
        <p:txBody>
          <a:bodyPr/>
          <a:lstStyle/>
          <a:p>
            <a:r>
              <a:rPr lang="es-CO" dirty="0" smtClean="0"/>
              <a:t>Las dos herramientas más reconocidas para el manejo de contenedores son </a:t>
            </a:r>
            <a:r>
              <a:rPr lang="es-CO" dirty="0" err="1" smtClean="0"/>
              <a:t>Docker</a:t>
            </a:r>
            <a:r>
              <a:rPr lang="es-CO" dirty="0" smtClean="0"/>
              <a:t> y </a:t>
            </a:r>
            <a:r>
              <a:rPr lang="es-CO" dirty="0" err="1" smtClean="0"/>
              <a:t>Kubernetes</a:t>
            </a:r>
            <a:r>
              <a:rPr lang="es-CO" dirty="0" smtClean="0"/>
              <a:t>, aunque no son las únicas son las mas populares.</a:t>
            </a:r>
            <a:endParaRPr lang="es-CO" dirty="0"/>
          </a:p>
        </p:txBody>
      </p:sp>
      <p:pic>
        <p:nvPicPr>
          <p:cNvPr id="13314" name="Picture 2" descr="docker-logo - Por una nube sostenib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3573016"/>
            <a:ext cx="3439877" cy="306896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Kubernetes – Logos Downloa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438" y="4060338"/>
            <a:ext cx="4173895" cy="212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499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Qué es </a:t>
            </a:r>
            <a:r>
              <a:rPr lang="es-CO" dirty="0" err="1" smtClean="0"/>
              <a:t>Docker</a:t>
            </a:r>
            <a:r>
              <a:rPr lang="es-CO" dirty="0" smtClean="0"/>
              <a:t>?</a:t>
            </a:r>
            <a:endParaRPr lang="es-CO" dirty="0"/>
          </a:p>
        </p:txBody>
      </p:sp>
      <p:sp>
        <p:nvSpPr>
          <p:cNvPr id="3" name="Content Placeholder 2"/>
          <p:cNvSpPr>
            <a:spLocks noGrp="1"/>
          </p:cNvSpPr>
          <p:nvPr>
            <p:ph idx="1"/>
          </p:nvPr>
        </p:nvSpPr>
        <p:spPr/>
        <p:txBody>
          <a:bodyPr>
            <a:noAutofit/>
          </a:bodyPr>
          <a:lstStyle/>
          <a:p>
            <a:r>
              <a:rPr lang="es-CO" sz="2400" dirty="0" err="1"/>
              <a:t>Docker</a:t>
            </a:r>
            <a:r>
              <a:rPr lang="es-CO" sz="2400" dirty="0"/>
              <a:t> es un popular entorno en tiempo de ejecución que se usa para crear y construir software dentro de contenedores. Usa imágenes de </a:t>
            </a:r>
            <a:r>
              <a:rPr lang="es-CO" sz="2400" dirty="0" err="1"/>
              <a:t>Docker</a:t>
            </a:r>
            <a:r>
              <a:rPr lang="es-CO" sz="2400" dirty="0"/>
              <a:t> (instantáneas de copia en escritura) para poner en marcha aplicaciones o software en contenedores en varios entornos, desde el desarrollo hasta las pruebas y la producción. </a:t>
            </a:r>
          </a:p>
        </p:txBody>
      </p:sp>
      <p:pic>
        <p:nvPicPr>
          <p:cNvPr id="14338" name="Picture 2" descr="Docker Logos -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990" y="3429000"/>
            <a:ext cx="4753488" cy="340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760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Qué es </a:t>
            </a:r>
            <a:r>
              <a:rPr lang="es-CO" dirty="0" err="1" smtClean="0"/>
              <a:t>Kubernetes</a:t>
            </a:r>
            <a:r>
              <a:rPr lang="es-CO" dirty="0" smtClean="0"/>
              <a:t>?</a:t>
            </a:r>
            <a:endParaRPr lang="es-CO" dirty="0"/>
          </a:p>
        </p:txBody>
      </p:sp>
      <p:sp>
        <p:nvSpPr>
          <p:cNvPr id="3" name="Content Placeholder 2"/>
          <p:cNvSpPr>
            <a:spLocks noGrp="1"/>
          </p:cNvSpPr>
          <p:nvPr>
            <p:ph idx="1"/>
          </p:nvPr>
        </p:nvSpPr>
        <p:spPr/>
        <p:txBody>
          <a:bodyPr>
            <a:normAutofit/>
          </a:bodyPr>
          <a:lstStyle/>
          <a:p>
            <a:r>
              <a:rPr lang="es-CO" sz="2400" dirty="0" err="1"/>
              <a:t>Kubernetes</a:t>
            </a:r>
            <a:r>
              <a:rPr lang="es-CO" sz="2400" dirty="0"/>
              <a:t> orquesta el funcionamiento de varios contenedores juntos de forma armónica. Gestiona áreas como el uso de recursos de infraestructura subyacentes para aplicaciones en contenedores (por ejemplo, la cantidad de recursos de computación, red y almacenamiento necesarios). </a:t>
            </a:r>
          </a:p>
        </p:txBody>
      </p:sp>
      <p:pic>
        <p:nvPicPr>
          <p:cNvPr id="15362" name="Picture 2" descr="Logo Kubernetes PNG transparente - 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108601"/>
            <a:ext cx="3851920" cy="374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483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Quiz</a:t>
            </a:r>
            <a:r>
              <a:rPr lang="es-CO" dirty="0" smtClean="0"/>
              <a:t> – Verdadero o Falso</a:t>
            </a:r>
            <a:endParaRPr lang="es-CO" dirty="0"/>
          </a:p>
        </p:txBody>
      </p:sp>
      <p:sp>
        <p:nvSpPr>
          <p:cNvPr id="3" name="Content Placeholder 2"/>
          <p:cNvSpPr>
            <a:spLocks noGrp="1"/>
          </p:cNvSpPr>
          <p:nvPr>
            <p:ph idx="1"/>
          </p:nvPr>
        </p:nvSpPr>
        <p:spPr>
          <a:xfrm>
            <a:off x="107504" y="980728"/>
            <a:ext cx="8928992" cy="5112568"/>
          </a:xfrm>
        </p:spPr>
        <p:txBody>
          <a:bodyPr>
            <a:noAutofit/>
          </a:bodyPr>
          <a:lstStyle/>
          <a:p>
            <a:r>
              <a:rPr lang="es-CO" sz="1800" dirty="0"/>
              <a:t>La virtualización es una tecnología que permite crear servicios de TI útiles, con recursos que están tradicionalmente limitados al hardware. </a:t>
            </a:r>
            <a:endParaRPr lang="es-CO" sz="1800" dirty="0" smtClean="0"/>
          </a:p>
          <a:p>
            <a:pPr lvl="1"/>
            <a:r>
              <a:rPr lang="es-CO" sz="1400" b="1" dirty="0" smtClean="0">
                <a:solidFill>
                  <a:srgbClr val="00B050"/>
                </a:solidFill>
              </a:rPr>
              <a:t>Verdadero</a:t>
            </a:r>
            <a:endParaRPr lang="es-CO" sz="1400" b="1" dirty="0">
              <a:solidFill>
                <a:srgbClr val="00B050"/>
              </a:solidFill>
            </a:endParaRPr>
          </a:p>
          <a:p>
            <a:r>
              <a:rPr lang="es-CO" sz="1800" dirty="0" smtClean="0"/>
              <a:t>El </a:t>
            </a:r>
            <a:r>
              <a:rPr lang="es-CO" sz="1800" dirty="0" err="1" smtClean="0"/>
              <a:t>HiperVisor</a:t>
            </a:r>
            <a:r>
              <a:rPr lang="es-CO" sz="1800" dirty="0" smtClean="0"/>
              <a:t>, es el encargado de crear las </a:t>
            </a:r>
            <a:r>
              <a:rPr lang="es-CO" sz="1800" dirty="0" err="1" smtClean="0"/>
              <a:t>maquins</a:t>
            </a:r>
            <a:r>
              <a:rPr lang="es-CO" sz="1800" dirty="0" smtClean="0"/>
              <a:t> virtuales.</a:t>
            </a:r>
          </a:p>
          <a:p>
            <a:pPr lvl="1"/>
            <a:r>
              <a:rPr lang="es-CO" sz="1400" b="1" dirty="0" smtClean="0">
                <a:solidFill>
                  <a:srgbClr val="FF0000"/>
                </a:solidFill>
              </a:rPr>
              <a:t>Falso</a:t>
            </a:r>
          </a:p>
          <a:p>
            <a:r>
              <a:rPr lang="es-CO" sz="1800" dirty="0" smtClean="0"/>
              <a:t>La Virtualización inicia en los años 60’s con los procesos de Virtualización.</a:t>
            </a:r>
          </a:p>
          <a:p>
            <a:pPr lvl="1"/>
            <a:r>
              <a:rPr lang="es-CO" sz="1400" b="1" dirty="0" smtClean="0">
                <a:solidFill>
                  <a:srgbClr val="FF0000"/>
                </a:solidFill>
              </a:rPr>
              <a:t>Falso</a:t>
            </a:r>
          </a:p>
          <a:p>
            <a:r>
              <a:rPr lang="es-CO" sz="2000" dirty="0" smtClean="0"/>
              <a:t>La Virtualización de los Datos, consolida los datos en una sola fuente.</a:t>
            </a:r>
          </a:p>
          <a:p>
            <a:pPr lvl="1"/>
            <a:r>
              <a:rPr lang="es-CO" sz="1400" b="1" dirty="0" smtClean="0">
                <a:solidFill>
                  <a:srgbClr val="00B050"/>
                </a:solidFill>
              </a:rPr>
              <a:t>Verdadero</a:t>
            </a:r>
          </a:p>
          <a:p>
            <a:r>
              <a:rPr lang="es-CO" sz="2000" dirty="0" smtClean="0"/>
              <a:t>La Virtualización de escritorios, es lo mismo que escritorios remotos.</a:t>
            </a:r>
          </a:p>
          <a:p>
            <a:pPr lvl="1"/>
            <a:r>
              <a:rPr lang="es-CO" sz="1400" b="1" dirty="0" smtClean="0">
                <a:solidFill>
                  <a:srgbClr val="00B050"/>
                </a:solidFill>
              </a:rPr>
              <a:t>Verdadero</a:t>
            </a:r>
          </a:p>
          <a:p>
            <a:r>
              <a:rPr lang="es-CO" sz="2000" dirty="0"/>
              <a:t>La </a:t>
            </a:r>
            <a:r>
              <a:rPr lang="es-CO" sz="2000" dirty="0" smtClean="0"/>
              <a:t>Virtualización </a:t>
            </a:r>
            <a:r>
              <a:rPr lang="es-CO" sz="2000" dirty="0"/>
              <a:t>de un servidor, </a:t>
            </a:r>
            <a:r>
              <a:rPr lang="es-CO" sz="2000" dirty="0" smtClean="0"/>
              <a:t>implica </a:t>
            </a:r>
            <a:r>
              <a:rPr lang="es-CO" sz="2000" dirty="0"/>
              <a:t>dividirlo </a:t>
            </a:r>
            <a:r>
              <a:rPr lang="es-CO" sz="2000" dirty="0" smtClean="0"/>
              <a:t>en </a:t>
            </a:r>
            <a:r>
              <a:rPr lang="es-CO" sz="2000" dirty="0"/>
              <a:t>elementos </a:t>
            </a:r>
            <a:r>
              <a:rPr lang="es-CO" sz="2000" dirty="0" smtClean="0"/>
              <a:t>mas pequeños que puedan </a:t>
            </a:r>
            <a:r>
              <a:rPr lang="es-CO" sz="2000" dirty="0"/>
              <a:t>utilizarse para realizar varias </a:t>
            </a:r>
            <a:r>
              <a:rPr lang="es-CO" sz="2000" dirty="0" smtClean="0"/>
              <a:t>tareas específicas.</a:t>
            </a:r>
          </a:p>
          <a:p>
            <a:pPr lvl="1"/>
            <a:r>
              <a:rPr lang="es-CO" sz="1400" b="1" dirty="0" smtClean="0">
                <a:solidFill>
                  <a:srgbClr val="00B050"/>
                </a:solidFill>
              </a:rPr>
              <a:t>Verdadero</a:t>
            </a:r>
          </a:p>
          <a:p>
            <a:r>
              <a:rPr lang="es-CO" sz="2000" dirty="0" smtClean="0"/>
              <a:t>La Virtualización de Sistema operático, utilizan el </a:t>
            </a:r>
            <a:r>
              <a:rPr lang="es-CO" sz="2000" dirty="0" err="1" smtClean="0"/>
              <a:t>Kernel</a:t>
            </a:r>
            <a:r>
              <a:rPr lang="es-CO" sz="2000" dirty="0" smtClean="0"/>
              <a:t> para administrar tareas centrales.</a:t>
            </a:r>
          </a:p>
          <a:p>
            <a:pPr lvl="1"/>
            <a:r>
              <a:rPr lang="es-CO" sz="1400" b="1" dirty="0" smtClean="0">
                <a:solidFill>
                  <a:srgbClr val="00B050"/>
                </a:solidFill>
              </a:rPr>
              <a:t>Verdadero</a:t>
            </a:r>
          </a:p>
          <a:p>
            <a:r>
              <a:rPr lang="es-CO" sz="2000" dirty="0"/>
              <a:t>Las maquinas virtuales consumen mas recursos que los contenedores</a:t>
            </a:r>
            <a:endParaRPr lang="es-CO" sz="2000" b="1" dirty="0">
              <a:solidFill>
                <a:srgbClr val="00B050"/>
              </a:solidFill>
            </a:endParaRPr>
          </a:p>
          <a:p>
            <a:pPr lvl="1"/>
            <a:r>
              <a:rPr lang="es-CO" sz="1400" b="1" dirty="0" smtClean="0">
                <a:solidFill>
                  <a:srgbClr val="00B050"/>
                </a:solidFill>
              </a:rPr>
              <a:t>Verdadero</a:t>
            </a:r>
            <a:endParaRPr lang="es-CO" sz="1400" b="1" dirty="0">
              <a:solidFill>
                <a:srgbClr val="00B050"/>
              </a:solidFill>
            </a:endParaRPr>
          </a:p>
        </p:txBody>
      </p:sp>
    </p:spTree>
    <p:extLst>
      <p:ext uri="{BB962C8B-B14F-4D97-AF65-F5344CB8AC3E}">
        <p14:creationId xmlns:p14="http://schemas.microsoft.com/office/powerpoint/2010/main" val="19416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Qué es la Virtualización?</a:t>
            </a:r>
            <a:endParaRPr lang="es-CO" dirty="0"/>
          </a:p>
        </p:txBody>
      </p:sp>
      <p:sp>
        <p:nvSpPr>
          <p:cNvPr id="3" name="Content Placeholder 2"/>
          <p:cNvSpPr>
            <a:spLocks noGrp="1"/>
          </p:cNvSpPr>
          <p:nvPr>
            <p:ph idx="1"/>
          </p:nvPr>
        </p:nvSpPr>
        <p:spPr/>
        <p:txBody>
          <a:bodyPr/>
          <a:lstStyle/>
          <a:p>
            <a:pPr algn="just"/>
            <a:r>
              <a:rPr lang="es-CO" dirty="0"/>
              <a:t>La virtualización es una tecnología que permite crear múltiples entornos simulados o recursos dedicados desde un solo sistema de hardware físico</a:t>
            </a:r>
            <a:r>
              <a:rPr lang="es-CO" dirty="0" smtClean="0"/>
              <a:t>.</a:t>
            </a:r>
          </a:p>
        </p:txBody>
      </p:sp>
      <p:pic>
        <p:nvPicPr>
          <p:cNvPr id="4" name="Picture 2" descr="Virtualization: A necessity in modern hosting - HostDime India Blog -  Managed Dedicated Servers and Data Ce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04800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100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Demo</a:t>
            </a:r>
            <a:endParaRPr lang="es-CO" dirty="0"/>
          </a:p>
        </p:txBody>
      </p:sp>
      <p:sp>
        <p:nvSpPr>
          <p:cNvPr id="3" name="Content Placeholder 2"/>
          <p:cNvSpPr>
            <a:spLocks noGrp="1"/>
          </p:cNvSpPr>
          <p:nvPr>
            <p:ph idx="1"/>
          </p:nvPr>
        </p:nvSpPr>
        <p:spPr/>
        <p:txBody>
          <a:bodyPr/>
          <a:lstStyle/>
          <a:p>
            <a:r>
              <a:rPr lang="es-CO" dirty="0" smtClean="0"/>
              <a:t>Usando la Herramienta </a:t>
            </a:r>
            <a:r>
              <a:rPr lang="es-CO" dirty="0" err="1" smtClean="0"/>
              <a:t>Docker</a:t>
            </a:r>
            <a:r>
              <a:rPr lang="es-CO" dirty="0" smtClean="0"/>
              <a:t> Desktop</a:t>
            </a:r>
          </a:p>
          <a:p>
            <a:pPr lvl="1"/>
            <a:r>
              <a:rPr lang="es-CO" dirty="0" smtClean="0"/>
              <a:t>Cree una instancia de una Base de datos </a:t>
            </a:r>
            <a:r>
              <a:rPr lang="es-CO" dirty="0" err="1" smtClean="0"/>
              <a:t>MySql</a:t>
            </a:r>
            <a:endParaRPr lang="es-CO" dirty="0"/>
          </a:p>
        </p:txBody>
      </p:sp>
      <p:pic>
        <p:nvPicPr>
          <p:cNvPr id="4" name="Picture 2" descr="D:\Documents\Mis Docs\Images\Presentaciones\Computers\Computer00.jpg"/>
          <p:cNvPicPr>
            <a:picLocks noChangeAspect="1" noChangeArrowheads="1"/>
          </p:cNvPicPr>
          <p:nvPr/>
        </p:nvPicPr>
        <p:blipFill>
          <a:blip r:embed="rId2" cstate="print"/>
          <a:srcRect/>
          <a:stretch>
            <a:fillRect/>
          </a:stretch>
        </p:blipFill>
        <p:spPr bwMode="auto">
          <a:xfrm>
            <a:off x="5076056" y="2420888"/>
            <a:ext cx="3810000" cy="4241800"/>
          </a:xfrm>
          <a:prstGeom prst="rect">
            <a:avLst/>
          </a:prstGeom>
          <a:noFill/>
        </p:spPr>
      </p:pic>
    </p:spTree>
    <p:extLst>
      <p:ext uri="{BB962C8B-B14F-4D97-AF65-F5344CB8AC3E}">
        <p14:creationId xmlns:p14="http://schemas.microsoft.com/office/powerpoint/2010/main" val="2784316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Qué es una maquina Virtual?</a:t>
            </a:r>
            <a:endParaRPr lang="es-CO" dirty="0"/>
          </a:p>
        </p:txBody>
      </p:sp>
      <p:sp>
        <p:nvSpPr>
          <p:cNvPr id="4" name="Content Placeholder 3"/>
          <p:cNvSpPr>
            <a:spLocks noGrp="1"/>
          </p:cNvSpPr>
          <p:nvPr>
            <p:ph idx="1"/>
          </p:nvPr>
        </p:nvSpPr>
        <p:spPr/>
        <p:txBody>
          <a:bodyPr>
            <a:normAutofit/>
          </a:bodyPr>
          <a:lstStyle/>
          <a:p>
            <a:r>
              <a:rPr lang="es-CO" sz="2800" dirty="0"/>
              <a:t>Una máquina virtual (VM) es un entorno virtual que funciona como sistema informático virtual con su propia CPU, memoria, interfaz de red y almacenamiento, pero se crea en un sistema de hardware físico, ya sea en las instalaciones o no. </a:t>
            </a:r>
          </a:p>
        </p:txBody>
      </p:sp>
      <p:pic>
        <p:nvPicPr>
          <p:cNvPr id="3078" name="Picture 6" descr="Cómo crear una máquina virtual Ubuntu en VirtualBox"/>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42084" y="3645024"/>
            <a:ext cx="4680520" cy="297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66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Como Funciona la Virtualización?</a:t>
            </a:r>
            <a:endParaRPr lang="es-CO" dirty="0"/>
          </a:p>
        </p:txBody>
      </p:sp>
      <p:sp>
        <p:nvSpPr>
          <p:cNvPr id="3" name="Content Placeholder 2"/>
          <p:cNvSpPr>
            <a:spLocks noGrp="1"/>
          </p:cNvSpPr>
          <p:nvPr>
            <p:ph idx="1"/>
          </p:nvPr>
        </p:nvSpPr>
        <p:spPr/>
        <p:txBody>
          <a:bodyPr/>
          <a:lstStyle/>
          <a:p>
            <a:r>
              <a:rPr lang="es-CO" dirty="0"/>
              <a:t>El software denominado </a:t>
            </a:r>
            <a:r>
              <a:rPr lang="es-CO" b="1" dirty="0" err="1">
                <a:solidFill>
                  <a:schemeClr val="accent1"/>
                </a:solidFill>
              </a:rPr>
              <a:t>hipervisor</a:t>
            </a:r>
            <a:r>
              <a:rPr lang="es-CO" dirty="0">
                <a:solidFill>
                  <a:schemeClr val="accent1"/>
                </a:solidFill>
              </a:rPr>
              <a:t> </a:t>
            </a:r>
            <a:r>
              <a:rPr lang="es-CO" dirty="0"/>
              <a:t>separa los recursos físicos de los entornos virtuales que los necesitan.</a:t>
            </a:r>
          </a:p>
        </p:txBody>
      </p:sp>
      <p:pic>
        <p:nvPicPr>
          <p:cNvPr id="4098" name="Picture 2" descr="How virtualization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307" y="3140968"/>
            <a:ext cx="5329386" cy="289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432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Historia de la Virtualización</a:t>
            </a:r>
            <a:endParaRPr lang="es-CO" dirty="0"/>
          </a:p>
        </p:txBody>
      </p:sp>
      <p:sp>
        <p:nvSpPr>
          <p:cNvPr id="3" name="Content Placeholder 2"/>
          <p:cNvSpPr>
            <a:spLocks noGrp="1"/>
          </p:cNvSpPr>
          <p:nvPr>
            <p:ph idx="1"/>
          </p:nvPr>
        </p:nvSpPr>
        <p:spPr/>
        <p:txBody>
          <a:bodyPr/>
          <a:lstStyle/>
          <a:p>
            <a:r>
              <a:rPr lang="es-CO" dirty="0" smtClean="0"/>
              <a:t>Aunque inicia en la década de los 70’s, comenzó a adaptarse más ampliamente a principios del año 2000, con la inclusión de software que facilitaba el proceso.</a:t>
            </a:r>
            <a:endParaRPr lang="es-CO" dirty="0"/>
          </a:p>
        </p:txBody>
      </p:sp>
      <p:pic>
        <p:nvPicPr>
          <p:cNvPr id="5122" name="Picture 2" descr="VirtualBox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73016"/>
            <a:ext cx="2736304" cy="27363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TACENTER - Connect S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081" y="384764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65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Tipos de Virtualización</a:t>
            </a:r>
            <a:endParaRPr lang="es-CO" dirty="0"/>
          </a:p>
        </p:txBody>
      </p:sp>
      <p:sp>
        <p:nvSpPr>
          <p:cNvPr id="3" name="Content Placeholder 2"/>
          <p:cNvSpPr>
            <a:spLocks noGrp="1"/>
          </p:cNvSpPr>
          <p:nvPr>
            <p:ph idx="1"/>
          </p:nvPr>
        </p:nvSpPr>
        <p:spPr/>
        <p:txBody>
          <a:bodyPr>
            <a:normAutofit/>
          </a:bodyPr>
          <a:lstStyle/>
          <a:p>
            <a:r>
              <a:rPr lang="es-CO" sz="2800" dirty="0" smtClean="0"/>
              <a:t>Virtualización de los Datos</a:t>
            </a:r>
          </a:p>
          <a:p>
            <a:pPr lvl="1"/>
            <a:r>
              <a:rPr lang="es-CO" sz="2400" dirty="0"/>
              <a:t>Los datos que se encuentran distribuidos en varias ubicaciones pueden consolidarse en una sola fuente.</a:t>
            </a:r>
          </a:p>
        </p:txBody>
      </p:sp>
      <p:pic>
        <p:nvPicPr>
          <p:cNvPr id="6146" name="Picture 2" descr="https://www.redhat.com/cms/managed-files/data%20virtualization.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0016" y="2459729"/>
            <a:ext cx="5904656" cy="4398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034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Virtualización</a:t>
            </a:r>
          </a:p>
        </p:txBody>
      </p:sp>
      <p:sp>
        <p:nvSpPr>
          <p:cNvPr id="3" name="Content Placeholder 2"/>
          <p:cNvSpPr>
            <a:spLocks noGrp="1"/>
          </p:cNvSpPr>
          <p:nvPr>
            <p:ph idx="1"/>
          </p:nvPr>
        </p:nvSpPr>
        <p:spPr/>
        <p:txBody>
          <a:bodyPr>
            <a:normAutofit/>
          </a:bodyPr>
          <a:lstStyle/>
          <a:p>
            <a:r>
              <a:rPr lang="es-CO" sz="2800" dirty="0"/>
              <a:t>Virtualización de </a:t>
            </a:r>
            <a:r>
              <a:rPr lang="es-CO" sz="2800" dirty="0" smtClean="0"/>
              <a:t>escritorios</a:t>
            </a:r>
          </a:p>
          <a:p>
            <a:pPr lvl="1"/>
            <a:r>
              <a:rPr lang="es-CO" sz="2400" dirty="0" smtClean="0"/>
              <a:t>La </a:t>
            </a:r>
            <a:r>
              <a:rPr lang="es-CO" sz="2400" dirty="0"/>
              <a:t>virtualización de escritorios permite que los administradores realicen múltiples configuraciones, actualizaciones y controles de seguridad en todos los escritorios virtuales.</a:t>
            </a:r>
            <a:endParaRPr lang="es-CO" sz="2400" dirty="0" smtClean="0"/>
          </a:p>
          <a:p>
            <a:pPr lvl="1"/>
            <a:endParaRPr lang="es-CO" sz="2400" dirty="0"/>
          </a:p>
        </p:txBody>
      </p:sp>
      <p:pic>
        <p:nvPicPr>
          <p:cNvPr id="7170" name="Picture 2" descr="https://www.redhat.com/cms/managed-files/desktop%20virtualization_0.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88414" y="2996952"/>
            <a:ext cx="5587860" cy="364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357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Virtualización</a:t>
            </a:r>
          </a:p>
        </p:txBody>
      </p:sp>
      <p:sp>
        <p:nvSpPr>
          <p:cNvPr id="3" name="Content Placeholder 2"/>
          <p:cNvSpPr>
            <a:spLocks noGrp="1"/>
          </p:cNvSpPr>
          <p:nvPr>
            <p:ph idx="1"/>
          </p:nvPr>
        </p:nvSpPr>
        <p:spPr/>
        <p:txBody>
          <a:bodyPr>
            <a:normAutofit/>
          </a:bodyPr>
          <a:lstStyle/>
          <a:p>
            <a:r>
              <a:rPr lang="es-CO" sz="2800" dirty="0"/>
              <a:t>Virtualización de los </a:t>
            </a:r>
            <a:r>
              <a:rPr lang="es-CO" sz="2800" dirty="0" smtClean="0"/>
              <a:t>servidores</a:t>
            </a:r>
          </a:p>
          <a:p>
            <a:pPr lvl="1"/>
            <a:r>
              <a:rPr lang="es-CO" sz="2400" dirty="0"/>
              <a:t> La virtualización de un servidor, que implica dividirlo para que sus elementos puedan utilizarse para realizar varias tareas, permite ejecutar más funciones específicas.</a:t>
            </a:r>
            <a:endParaRPr lang="es-CO" sz="2400" dirty="0" smtClean="0"/>
          </a:p>
          <a:p>
            <a:pPr lvl="1"/>
            <a:endParaRPr lang="es-CO" sz="2400" dirty="0"/>
          </a:p>
        </p:txBody>
      </p:sp>
      <p:pic>
        <p:nvPicPr>
          <p:cNvPr id="8194" name="Picture 2" descr="Server virtu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51" y="2996952"/>
            <a:ext cx="6929386" cy="375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815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Virtualización</a:t>
            </a:r>
          </a:p>
        </p:txBody>
      </p:sp>
      <p:sp>
        <p:nvSpPr>
          <p:cNvPr id="3" name="Content Placeholder 2"/>
          <p:cNvSpPr>
            <a:spLocks noGrp="1"/>
          </p:cNvSpPr>
          <p:nvPr>
            <p:ph idx="1"/>
          </p:nvPr>
        </p:nvSpPr>
        <p:spPr/>
        <p:txBody>
          <a:bodyPr>
            <a:normAutofit/>
          </a:bodyPr>
          <a:lstStyle/>
          <a:p>
            <a:r>
              <a:rPr lang="es-CO" sz="2800" dirty="0"/>
              <a:t>Virtualización de los sistemas operativos</a:t>
            </a:r>
          </a:p>
          <a:p>
            <a:pPr lvl="1"/>
            <a:r>
              <a:rPr lang="es-CO" sz="2400" dirty="0"/>
              <a:t>Los sistemas operativos se </a:t>
            </a:r>
            <a:r>
              <a:rPr lang="es-CO" sz="2400" dirty="0" err="1"/>
              <a:t>virtualizan</a:t>
            </a:r>
            <a:r>
              <a:rPr lang="es-CO" sz="2400" dirty="0"/>
              <a:t> en el </a:t>
            </a:r>
            <a:r>
              <a:rPr lang="es-CO" sz="2400" dirty="0" err="1"/>
              <a:t>kernel</a:t>
            </a:r>
            <a:r>
              <a:rPr lang="es-CO" sz="2400" dirty="0"/>
              <a:t>, es decir, en sus administradores centrales de tareas.</a:t>
            </a:r>
          </a:p>
        </p:txBody>
      </p:sp>
      <p:pic>
        <p:nvPicPr>
          <p:cNvPr id="9218" name="Picture 2" descr="Operating system virtu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684800"/>
            <a:ext cx="5184576" cy="4160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031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1800</TotalTime>
  <Words>2086</Words>
  <Application>Microsoft Office PowerPoint</Application>
  <PresentationFormat>On-screen Show (4:3)</PresentationFormat>
  <Paragraphs>156</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Berlin Sans FB Demi</vt:lpstr>
      <vt:lpstr>Calibri</vt:lpstr>
      <vt:lpstr>Wingdings</vt:lpstr>
      <vt:lpstr>Business Presentation</vt:lpstr>
      <vt:lpstr>Containers</vt:lpstr>
      <vt:lpstr>Qué es la Virtualización?</vt:lpstr>
      <vt:lpstr>Qué es una maquina Virtual?</vt:lpstr>
      <vt:lpstr>Como Funciona la Virtualización?</vt:lpstr>
      <vt:lpstr>Historia de la Virtualización</vt:lpstr>
      <vt:lpstr>Tipos de Virtualización</vt:lpstr>
      <vt:lpstr>Tipos de Virtualización</vt:lpstr>
      <vt:lpstr>Tipos de Virtualización</vt:lpstr>
      <vt:lpstr>Tipos de Virtualización</vt:lpstr>
      <vt:lpstr>Tipos de Virtualización</vt:lpstr>
      <vt:lpstr>Maquinas Virtuales Pros y Cons</vt:lpstr>
      <vt:lpstr>Qué son los contenedores?</vt:lpstr>
      <vt:lpstr>Contenedor vs Máquina Virtual</vt:lpstr>
      <vt:lpstr>Beneficios de los Contenedores</vt:lpstr>
      <vt:lpstr>Casos de uso de contenedores</vt:lpstr>
      <vt:lpstr>Heramientas para Contenedores</vt:lpstr>
      <vt:lpstr>Qué es Docker?</vt:lpstr>
      <vt:lpstr>Qué es Kubernetes?</vt:lpstr>
      <vt:lpstr>Quiz – Verdadero o Falso</vt:lpstr>
      <vt:lpstr>Demo</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Robles</cp:lastModifiedBy>
  <cp:revision>246</cp:revision>
  <dcterms:created xsi:type="dcterms:W3CDTF">2011-09-11T16:53:06Z</dcterms:created>
  <dcterms:modified xsi:type="dcterms:W3CDTF">2022-03-29T12:04:14Z</dcterms:modified>
</cp:coreProperties>
</file>