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09" r:id="rId3"/>
    <p:sldId id="310" r:id="rId4"/>
    <p:sldId id="312" r:id="rId5"/>
    <p:sldId id="313" r:id="rId6"/>
    <p:sldId id="314" r:id="rId7"/>
    <p:sldId id="315" r:id="rId8"/>
    <p:sldId id="316" r:id="rId9"/>
    <p:sldId id="311" r:id="rId10"/>
    <p:sldId id="276" r:id="rId11"/>
    <p:sldId id="277" r:id="rId1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365" autoAdjust="0"/>
  </p:normalViewPr>
  <p:slideViewPr>
    <p:cSldViewPr>
      <p:cViewPr varScale="1">
        <p:scale>
          <a:sx n="60" d="100"/>
          <a:sy n="60" d="100"/>
        </p:scale>
        <p:origin x="984"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5/04/2022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dirty="0" smtClean="0"/>
              <a:t>https://www.tibco.com/es/reference-center/what-is-an-api-Gateway</a:t>
            </a:r>
          </a:p>
          <a:p>
            <a:endParaRPr lang="es-CO" dirty="0" smtClean="0"/>
          </a:p>
          <a:p>
            <a:r>
              <a:rPr lang="es-CO" sz="1200" b="0" i="0" kern="1200" dirty="0" smtClean="0">
                <a:solidFill>
                  <a:schemeClr val="tx1"/>
                </a:solidFill>
                <a:effectLst/>
                <a:latin typeface="+mn-lt"/>
                <a:ea typeface="+mn-ea"/>
                <a:cs typeface="+mn-cs"/>
              </a:rPr>
              <a:t>Un </a:t>
            </a:r>
            <a:r>
              <a:rPr lang="es-CO" sz="1200" b="1" i="0" kern="1200" dirty="0" smtClean="0">
                <a:solidFill>
                  <a:schemeClr val="tx1"/>
                </a:solidFill>
                <a:effectLst/>
                <a:latin typeface="+mn-lt"/>
                <a:ea typeface="+mn-ea"/>
                <a:cs typeface="+mn-cs"/>
              </a:rPr>
              <a:t>API Gateway</a:t>
            </a:r>
            <a:r>
              <a:rPr lang="es-CO" sz="1200" b="0" i="0" kern="1200" dirty="0" smtClean="0">
                <a:solidFill>
                  <a:schemeClr val="tx1"/>
                </a:solidFill>
                <a:effectLst/>
                <a:latin typeface="+mn-lt"/>
                <a:ea typeface="+mn-ea"/>
                <a:cs typeface="+mn-cs"/>
              </a:rPr>
              <a:t> es el gestor de tráfico que interactúa con los datos o el servicio </a:t>
            </a:r>
            <a:r>
              <a:rPr lang="es-CO" sz="1200" b="0" i="0" kern="1200" dirty="0" err="1" smtClean="0">
                <a:solidFill>
                  <a:schemeClr val="tx1"/>
                </a:solidFill>
                <a:effectLst/>
                <a:latin typeface="+mn-lt"/>
                <a:ea typeface="+mn-ea"/>
                <a:cs typeface="+mn-cs"/>
              </a:rPr>
              <a:t>backend</a:t>
            </a:r>
            <a:r>
              <a:rPr lang="es-CO" sz="1200" b="0" i="0" kern="1200" dirty="0" smtClean="0">
                <a:solidFill>
                  <a:schemeClr val="tx1"/>
                </a:solidFill>
                <a:effectLst/>
                <a:latin typeface="+mn-lt"/>
                <a:ea typeface="+mn-ea"/>
                <a:cs typeface="+mn-cs"/>
              </a:rPr>
              <a:t> real y aplica políticas, autenticación y control de acceso general para las llamadas de una API para proteger datos valiosos.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API Gateway es la forma en que usted controla el acceso a sus sistemas y servicios de back-</a:t>
            </a:r>
            <a:r>
              <a:rPr lang="es-CO" sz="1200" b="0" i="0" kern="1200" dirty="0" err="1" smtClean="0">
                <a:solidFill>
                  <a:schemeClr val="tx1"/>
                </a:solidFill>
                <a:effectLst/>
                <a:latin typeface="+mn-lt"/>
                <a:ea typeface="+mn-ea"/>
                <a:cs typeface="+mn-cs"/>
              </a:rPr>
              <a:t>end</a:t>
            </a:r>
            <a:r>
              <a:rPr lang="es-CO" sz="1200" b="0" i="0" kern="1200" dirty="0" smtClean="0">
                <a:solidFill>
                  <a:schemeClr val="tx1"/>
                </a:solidFill>
                <a:effectLst/>
                <a:latin typeface="+mn-lt"/>
                <a:ea typeface="+mn-ea"/>
                <a:cs typeface="+mn-cs"/>
              </a:rPr>
              <a:t> y fue diseñado para optimizar la comunicación entre los clientes externos y sus servicios de back-</a:t>
            </a:r>
            <a:r>
              <a:rPr lang="es-CO" sz="1200" b="0" i="0" kern="1200" dirty="0" err="1" smtClean="0">
                <a:solidFill>
                  <a:schemeClr val="tx1"/>
                </a:solidFill>
                <a:effectLst/>
                <a:latin typeface="+mn-lt"/>
                <a:ea typeface="+mn-ea"/>
                <a:cs typeface="+mn-cs"/>
              </a:rPr>
              <a:t>end</a:t>
            </a:r>
            <a:r>
              <a:rPr lang="es-CO" sz="1200" b="0" i="0" kern="1200" dirty="0" smtClean="0">
                <a:solidFill>
                  <a:schemeClr val="tx1"/>
                </a:solidFill>
                <a:effectLst/>
                <a:latin typeface="+mn-lt"/>
                <a:ea typeface="+mn-ea"/>
                <a:cs typeface="+mn-cs"/>
              </a:rPr>
              <a:t>, brindando a sus clientes una experiencia perfecta.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API Gateway garantiza la escalabilidad y la alta disponibilidad de sus servicios. Es responsable de </a:t>
            </a:r>
            <a:r>
              <a:rPr lang="es-CO" sz="1200" b="0" i="0" kern="1200" dirty="0" err="1" smtClean="0">
                <a:solidFill>
                  <a:schemeClr val="tx1"/>
                </a:solidFill>
                <a:effectLst/>
                <a:latin typeface="+mn-lt"/>
                <a:ea typeface="+mn-ea"/>
                <a:cs typeface="+mn-cs"/>
              </a:rPr>
              <a:t>enrutar</a:t>
            </a:r>
            <a:r>
              <a:rPr lang="es-CO" sz="1200" b="0" i="0" kern="1200" dirty="0" smtClean="0">
                <a:solidFill>
                  <a:schemeClr val="tx1"/>
                </a:solidFill>
                <a:effectLst/>
                <a:latin typeface="+mn-lt"/>
                <a:ea typeface="+mn-ea"/>
                <a:cs typeface="+mn-cs"/>
              </a:rPr>
              <a:t> la solicitud al servicio adecuado y enviar una respuesta al solicitante.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API Gateway mantiene una conexión segura entre sus datos y 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y gestiona el tráfico y las solicitudes de una API, incluido el equilibrio de carga, tanto dentro como fuera de su empresa. La puerta de enlace aplica políticas, autenticación y control de acceso general para llamadas de una API para proteger datos valiosos.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API Gateway toma todas las llamadas API de los clientes y las </a:t>
            </a:r>
            <a:r>
              <a:rPr lang="es-CO" sz="1200" b="0" i="0" kern="1200" dirty="0" err="1" smtClean="0">
                <a:solidFill>
                  <a:schemeClr val="tx1"/>
                </a:solidFill>
                <a:effectLst/>
                <a:latin typeface="+mn-lt"/>
                <a:ea typeface="+mn-ea"/>
                <a:cs typeface="+mn-cs"/>
              </a:rPr>
              <a:t>enruta</a:t>
            </a:r>
            <a:r>
              <a:rPr lang="es-CO" sz="1200" b="0" i="0" kern="1200" dirty="0" smtClean="0">
                <a:solidFill>
                  <a:schemeClr val="tx1"/>
                </a:solidFill>
                <a:effectLst/>
                <a:latin typeface="+mn-lt"/>
                <a:ea typeface="+mn-ea"/>
                <a:cs typeface="+mn-cs"/>
              </a:rPr>
              <a:t> al </a:t>
            </a:r>
            <a:r>
              <a:rPr lang="es-CO" sz="1200" b="0" i="0" kern="1200" dirty="0" err="1" smtClean="0">
                <a:solidFill>
                  <a:schemeClr val="tx1"/>
                </a:solidFill>
                <a:effectLst/>
                <a:latin typeface="+mn-lt"/>
                <a:ea typeface="+mn-ea"/>
                <a:cs typeface="+mn-cs"/>
              </a:rPr>
              <a:t>microservicio</a:t>
            </a:r>
            <a:r>
              <a:rPr lang="es-CO" sz="1200" b="0" i="0" kern="1200" dirty="0" smtClean="0">
                <a:solidFill>
                  <a:schemeClr val="tx1"/>
                </a:solidFill>
                <a:effectLst/>
                <a:latin typeface="+mn-lt"/>
                <a:ea typeface="+mn-ea"/>
                <a:cs typeface="+mn-cs"/>
              </a:rPr>
              <a:t> correcto mediante el enrutamiento de solicitudes, la composición y la traducción de protocolos.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Una de las razones principales por las que se utiliza un API Gateway es que puede llamar a varios servicios de back-</a:t>
            </a:r>
            <a:r>
              <a:rPr lang="es-CO" sz="1200" b="0" i="0" kern="1200" dirty="0" err="1" smtClean="0">
                <a:solidFill>
                  <a:schemeClr val="tx1"/>
                </a:solidFill>
                <a:effectLst/>
                <a:latin typeface="+mn-lt"/>
                <a:ea typeface="+mn-ea"/>
                <a:cs typeface="+mn-cs"/>
              </a:rPr>
              <a:t>end</a:t>
            </a:r>
            <a:r>
              <a:rPr lang="es-CO" sz="1200" b="0" i="0" kern="1200" dirty="0" smtClean="0">
                <a:solidFill>
                  <a:schemeClr val="tx1"/>
                </a:solidFill>
                <a:effectLst/>
                <a:latin typeface="+mn-lt"/>
                <a:ea typeface="+mn-ea"/>
                <a:cs typeface="+mn-cs"/>
              </a:rPr>
              <a:t> y agregar los resultados. En lugar de que los clientes tengan que enviar una solicitud para cada servicio individual, pueden enviarlos a un API Gateway, que luego pasará la solicitud al servicio correspondiente. Además,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API Gateway proporciona una alternativa a la API de estilo único para todos. Un API Gateway también expondrá una API diferente para cada cliente, lo cual es una necesidad en los entornos en constante evolución de hoy.</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s-CO" dirty="0" smtClean="0"/>
              <a:t>https://www.tibco.com/es/reference-center/what-is-an-api-Gateway</a:t>
            </a:r>
          </a:p>
          <a:p>
            <a:endParaRPr lang="es-CO" dirty="0" smtClean="0"/>
          </a:p>
          <a:p>
            <a:r>
              <a:rPr lang="es-CO" sz="1200" b="1" i="0" kern="1200" dirty="0" smtClean="0">
                <a:solidFill>
                  <a:schemeClr val="tx1"/>
                </a:solidFill>
                <a:effectLst/>
                <a:latin typeface="+mn-lt"/>
                <a:ea typeface="+mn-ea"/>
                <a:cs typeface="+mn-cs"/>
              </a:rPr>
              <a:t>Autenticación</a:t>
            </a:r>
          </a:p>
          <a:p>
            <a:r>
              <a:rPr lang="es-CO" sz="1200" b="0" i="0" kern="1200" dirty="0" smtClean="0">
                <a:solidFill>
                  <a:schemeClr val="tx1"/>
                </a:solidFill>
                <a:effectLst/>
                <a:latin typeface="+mn-lt"/>
                <a:ea typeface="+mn-ea"/>
                <a:cs typeface="+mn-cs"/>
              </a:rPr>
              <a:t>Se puede utilizar un API Gateway para autenticar llamadas de una API.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De esta manera, incluso si el cliente necesita acceder a datos de varios servicios, solo necesita autenticarse una vez en la puerta de enlace. </a:t>
            </a:r>
          </a:p>
          <a:p>
            <a:r>
              <a:rPr lang="es-CO" sz="1200" b="0" i="0" kern="1200" dirty="0" smtClean="0">
                <a:solidFill>
                  <a:schemeClr val="tx1"/>
                </a:solidFill>
                <a:effectLst/>
                <a:latin typeface="+mn-lt"/>
                <a:ea typeface="+mn-ea"/>
                <a:cs typeface="+mn-cs"/>
              </a:rPr>
              <a:t>Esto reduce los tiempos de espera y asegura que los procesos de autenticación sean consistentes en toda la aplicación.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De manera similar a cómo se usa un pasaporte para verificar su identidad o una visa para demostrar que se le permite trabajar en un país en particular, un API Gateway proporciona múltiples formas para que los consumidores se autentiquen y obtengan acceso a sus recursos API.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Las puertas de enlace pueden utilizar uno de los muchos estándares abiertos para determinar la identidad o validez del consumidor (es decir, </a:t>
            </a:r>
            <a:r>
              <a:rPr lang="es-CO" sz="1200" b="0" i="0" kern="1200" dirty="0" err="1" smtClean="0">
                <a:solidFill>
                  <a:schemeClr val="tx1"/>
                </a:solidFill>
                <a:effectLst/>
                <a:latin typeface="+mn-lt"/>
                <a:ea typeface="+mn-ea"/>
                <a:cs typeface="+mn-cs"/>
              </a:rPr>
              <a:t>OAuth</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tokens</a:t>
            </a:r>
            <a:r>
              <a:rPr lang="es-CO" sz="1200" b="0" i="0" kern="1200" dirty="0" smtClean="0">
                <a:solidFill>
                  <a:schemeClr val="tx1"/>
                </a:solidFill>
                <a:effectLst/>
                <a:latin typeface="+mn-lt"/>
                <a:ea typeface="+mn-ea"/>
                <a:cs typeface="+mn-cs"/>
              </a:rPr>
              <a:t> JWT, clave API, HTTP Basic/</a:t>
            </a:r>
            <a:r>
              <a:rPr lang="es-CO" sz="1200" b="0" i="0" kern="1200" dirty="0" err="1" smtClean="0">
                <a:solidFill>
                  <a:schemeClr val="tx1"/>
                </a:solidFill>
                <a:effectLst/>
                <a:latin typeface="+mn-lt"/>
                <a:ea typeface="+mn-ea"/>
                <a:cs typeface="+mn-cs"/>
              </a:rPr>
              <a:t>Digest</a:t>
            </a:r>
            <a:r>
              <a:rPr lang="es-CO" sz="1200" b="0" i="0" kern="1200" dirty="0" smtClean="0">
                <a:solidFill>
                  <a:schemeClr val="tx1"/>
                </a:solidFill>
                <a:effectLst/>
                <a:latin typeface="+mn-lt"/>
                <a:ea typeface="+mn-ea"/>
                <a:cs typeface="+mn-cs"/>
              </a:rPr>
              <a:t>, SAML, y otros), o pueden utilizar medios no estándar para localizar credenciales en los encabezados o la carga útil del mensaje.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Los API Gateway también pueden llamar a otros sistemas para verificar la identidad, al igual que la policía podría acceder a una base de datos de criminales. Además, al igual que la aduana en un aeropuerto, un API Gateway también puede detectar amenazas en un consumidor API entrante. Pueden utilizar el cortafuegos de API, la validación de contenido y las comprobaciones de integridad de los mensajes, que incluyen la conclusión de si se manipuló una API.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API Gateway también puede delegar la evaluación de riesgos de una API entrante a una aplicación de terceros para que se tomen una decisión.</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Recopilación de mediciones</a:t>
            </a:r>
          </a:p>
          <a:p>
            <a:r>
              <a:rPr lang="es-CO" sz="1200" b="0" i="0" kern="1200" dirty="0" smtClean="0">
                <a:solidFill>
                  <a:schemeClr val="tx1"/>
                </a:solidFill>
                <a:effectLst/>
                <a:latin typeface="+mn-lt"/>
                <a:ea typeface="+mn-ea"/>
                <a:cs typeface="+mn-cs"/>
              </a:rPr>
              <a:t>Debido a que todas las solicitudes pasan por un API Gateway, es el lugar ideal para recopilar análisis de datos.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Por ejemplo, un API Gateway puede medir cuántas solicitudes realiza un usuario o cuántas solicitudes se transmiten a cada </a:t>
            </a:r>
            <a:r>
              <a:rPr lang="es-CO" sz="1200" b="0" i="0" kern="1200" dirty="0" err="1" smtClean="0">
                <a:solidFill>
                  <a:schemeClr val="tx1"/>
                </a:solidFill>
                <a:effectLst/>
                <a:latin typeface="+mn-lt"/>
                <a:ea typeface="+mn-ea"/>
                <a:cs typeface="+mn-cs"/>
              </a:rPr>
              <a:t>microservicio</a:t>
            </a:r>
            <a:r>
              <a:rPr lang="es-CO" sz="1200" b="0" i="0" kern="1200" dirty="0" smtClean="0">
                <a:solidFill>
                  <a:schemeClr val="tx1"/>
                </a:solidFill>
                <a:effectLst/>
                <a:latin typeface="+mn-lt"/>
                <a:ea typeface="+mn-ea"/>
                <a:cs typeface="+mn-cs"/>
              </a:rPr>
              <a:t> individual.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Los API Gateway también se pueden utilizar para limitar las solicitudes. Si un usuario envía demasiadas solicitudes, la puerta de enlace se puede programar para rechazarlas en lugar de pasarlas a uno de los </a:t>
            </a:r>
            <a:r>
              <a:rPr lang="es-CO" sz="1200" b="0"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Validación de entrada</a:t>
            </a:r>
          </a:p>
          <a:p>
            <a:r>
              <a:rPr lang="es-CO" sz="1200" b="0" i="0" kern="1200" dirty="0" smtClean="0">
                <a:solidFill>
                  <a:schemeClr val="tx1"/>
                </a:solidFill>
                <a:effectLst/>
                <a:latin typeface="+mn-lt"/>
                <a:ea typeface="+mn-ea"/>
                <a:cs typeface="+mn-cs"/>
              </a:rPr>
              <a:t>La validación de entrada es el API Gateway que garantiza que todas las solicitudes de los clientes contienen la información necesaria para completar una solicitud y que se proporciona en el formato correcto.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Si algo parece estar mal, la puerta de enlace rechazará la solicitud. Si se incluye toda la información necesaria, la puerta de enlace </a:t>
            </a:r>
            <a:r>
              <a:rPr lang="es-CO" sz="1200" b="0" i="0" kern="1200" dirty="0" err="1" smtClean="0">
                <a:solidFill>
                  <a:schemeClr val="tx1"/>
                </a:solidFill>
                <a:effectLst/>
                <a:latin typeface="+mn-lt"/>
                <a:ea typeface="+mn-ea"/>
                <a:cs typeface="+mn-cs"/>
              </a:rPr>
              <a:t>enrutará</a:t>
            </a:r>
            <a:r>
              <a:rPr lang="es-CO" sz="1200" b="0" i="0" kern="1200" dirty="0" smtClean="0">
                <a:solidFill>
                  <a:schemeClr val="tx1"/>
                </a:solidFill>
                <a:effectLst/>
                <a:latin typeface="+mn-lt"/>
                <a:ea typeface="+mn-ea"/>
                <a:cs typeface="+mn-cs"/>
              </a:rPr>
              <a:t> la solicitud al </a:t>
            </a:r>
            <a:r>
              <a:rPr lang="es-CO" sz="1200" b="0" i="0" kern="1200" dirty="0" err="1" smtClean="0">
                <a:solidFill>
                  <a:schemeClr val="tx1"/>
                </a:solidFill>
                <a:effectLst/>
                <a:latin typeface="+mn-lt"/>
                <a:ea typeface="+mn-ea"/>
                <a:cs typeface="+mn-cs"/>
              </a:rPr>
              <a:t>microservicio</a:t>
            </a:r>
            <a:r>
              <a:rPr lang="es-CO" sz="1200" b="0" i="0" kern="1200" dirty="0" smtClean="0">
                <a:solidFill>
                  <a:schemeClr val="tx1"/>
                </a:solidFill>
                <a:effectLst/>
                <a:latin typeface="+mn-lt"/>
                <a:ea typeface="+mn-ea"/>
                <a:cs typeface="+mn-cs"/>
              </a:rPr>
              <a:t> responsable de recuperar la información solicitada.</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Transformación de respuesta</a:t>
            </a:r>
          </a:p>
          <a:p>
            <a:r>
              <a:rPr lang="es-CO" sz="1200" b="0" i="0" kern="1200" dirty="0" smtClean="0">
                <a:solidFill>
                  <a:schemeClr val="tx1"/>
                </a:solidFill>
                <a:effectLst/>
                <a:latin typeface="+mn-lt"/>
                <a:ea typeface="+mn-ea"/>
                <a:cs typeface="+mn-cs"/>
              </a:rPr>
              <a:t>La transformación de respuesta es una función importante de los API Gateway. Actúa como el "traductor" de la información.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Por ejemplo, si su servicio de </a:t>
            </a:r>
            <a:r>
              <a:rPr lang="es-CO" sz="1200" b="0" i="0" kern="1200" dirty="0" err="1" smtClean="0">
                <a:solidFill>
                  <a:schemeClr val="tx1"/>
                </a:solidFill>
                <a:effectLst/>
                <a:latin typeface="+mn-lt"/>
                <a:ea typeface="+mn-ea"/>
                <a:cs typeface="+mn-cs"/>
              </a:rPr>
              <a:t>backend</a:t>
            </a:r>
            <a:r>
              <a:rPr lang="es-CO" sz="1200" b="0" i="0" kern="1200" dirty="0" smtClean="0">
                <a:solidFill>
                  <a:schemeClr val="tx1"/>
                </a:solidFill>
                <a:effectLst/>
                <a:latin typeface="+mn-lt"/>
                <a:ea typeface="+mn-ea"/>
                <a:cs typeface="+mn-cs"/>
              </a:rPr>
              <a:t> dio una respuesta en XML, pero el solicitante la necesita en JSON, la puerta de enlace se encargará automáticamente de ello.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Las diferentes aplicaciones y usuarios, con frecuencia, necesitan acceso a información diferente. Las aplicaciones móviles generalmente necesitan menos datos que sus contrapartes web, por ejemplo, para que la puerta de enlace proporcione las respuestas correctas a las solicitudes. Es probable que las solicitudes de los usuarios internos incluyan más datos en las respuestas. Algunos de esos datos deberían protegerse de forma segura antes de responder a una solicitud similar de un usuario externo la cual será una tarea de la puerta de enlace.</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235732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dirty="0" smtClean="0"/>
              <a:t>https://aws.amazon.com/es/api-gateway/</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i="0" kern="1200" dirty="0" smtClean="0">
                <a:solidFill>
                  <a:schemeClr val="tx1"/>
                </a:solidFill>
                <a:effectLst/>
                <a:latin typeface="+mn-lt"/>
                <a:ea typeface="+mn-ea"/>
                <a:cs typeface="+mn-cs"/>
              </a:rPr>
              <a:t>https://www.tibco.com/es/reference-center/what-is-an-api-Gateway</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i="0" kern="1200" dirty="0" smtClean="0">
                <a:solidFill>
                  <a:schemeClr val="tx1"/>
                </a:solidFill>
                <a:effectLst/>
                <a:latin typeface="+mn-lt"/>
                <a:ea typeface="+mn-ea"/>
                <a:cs typeface="+mn-cs"/>
              </a:rPr>
              <a:t>https://www.computerweekly.com/es/definicion/API-Gateway-o-puerta-de-enlace-API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b="1" dirty="0" smtClean="0"/>
              <a:t>Seguridad</a:t>
            </a:r>
          </a:p>
          <a:p>
            <a:r>
              <a:rPr lang="es-CO" sz="1200" b="0" i="0" kern="1200" dirty="0" smtClean="0">
                <a:solidFill>
                  <a:schemeClr val="tx1"/>
                </a:solidFill>
                <a:effectLst/>
                <a:latin typeface="+mn-lt"/>
                <a:ea typeface="+mn-ea"/>
                <a:cs typeface="+mn-cs"/>
              </a:rPr>
              <a:t>Hace que sus API y sistemas de back-</a:t>
            </a:r>
            <a:r>
              <a:rPr lang="es-CO" sz="1200" b="0" i="0" kern="1200" dirty="0" err="1" smtClean="0">
                <a:solidFill>
                  <a:schemeClr val="tx1"/>
                </a:solidFill>
                <a:effectLst/>
                <a:latin typeface="+mn-lt"/>
                <a:ea typeface="+mn-ea"/>
                <a:cs typeface="+mn-cs"/>
              </a:rPr>
              <a:t>end</a:t>
            </a:r>
            <a:r>
              <a:rPr lang="es-CO" sz="1200" b="0" i="0" kern="1200" dirty="0" smtClean="0">
                <a:solidFill>
                  <a:schemeClr val="tx1"/>
                </a:solidFill>
                <a:effectLst/>
                <a:latin typeface="+mn-lt"/>
                <a:ea typeface="+mn-ea"/>
                <a:cs typeface="+mn-cs"/>
              </a:rPr>
              <a:t> sean más seguros a través de un enfoque de interfaz único</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Control de Acceso</a:t>
            </a:r>
          </a:p>
          <a:p>
            <a:r>
              <a:rPr lang="es-CO" sz="1200" b="0" i="0" kern="1200" dirty="0" smtClean="0">
                <a:solidFill>
                  <a:schemeClr val="tx1"/>
                </a:solidFill>
                <a:effectLst/>
                <a:latin typeface="+mn-lt"/>
                <a:ea typeface="+mn-ea"/>
                <a:cs typeface="+mn-cs"/>
              </a:rPr>
              <a:t>Le brinda un control total del entorno de ejecución de API mediante políticas extensibles para la seguridad y el control de acceso, la limitación, el enrutamiento, la mediación y la gestión de SLA.</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Desarrollo Eficiente</a:t>
            </a:r>
          </a:p>
          <a:p>
            <a:r>
              <a:rPr lang="es-CO" sz="1200" b="0" i="0" kern="1200" dirty="0" smtClean="0">
                <a:solidFill>
                  <a:schemeClr val="tx1"/>
                </a:solidFill>
                <a:effectLst/>
                <a:latin typeface="+mn-lt"/>
                <a:ea typeface="+mn-ea"/>
                <a:cs typeface="+mn-cs"/>
              </a:rPr>
              <a:t>Escritura de código más simple, tanto para sus servicios como para los usuarios de su aplicación</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Rendimiento</a:t>
            </a:r>
          </a:p>
          <a:p>
            <a:r>
              <a:rPr lang="es-CO" sz="1200" b="0" i="0" kern="1200" dirty="0" smtClean="0">
                <a:solidFill>
                  <a:schemeClr val="tx1"/>
                </a:solidFill>
                <a:effectLst/>
                <a:latin typeface="+mn-lt"/>
                <a:ea typeface="+mn-ea"/>
                <a:cs typeface="+mn-cs"/>
              </a:rPr>
              <a:t>Disminución de los tiempos de espera como consecuencia de menos llamadas de entrada y salida</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Gestión del Cache</a:t>
            </a:r>
          </a:p>
          <a:p>
            <a:r>
              <a:rPr lang="es-CO" sz="1200" b="0" i="0" kern="1200" dirty="0" smtClean="0">
                <a:solidFill>
                  <a:schemeClr val="tx1"/>
                </a:solidFill>
                <a:effectLst/>
                <a:latin typeface="+mn-lt"/>
                <a:ea typeface="+mn-ea"/>
                <a:cs typeface="+mn-cs"/>
              </a:rPr>
              <a:t>Acceso más rápido y sencillo a todos los </a:t>
            </a:r>
            <a:r>
              <a:rPr lang="es-CO" sz="1200" b="0" i="0" kern="1200" dirty="0" err="1" smtClean="0">
                <a:solidFill>
                  <a:schemeClr val="tx1"/>
                </a:solidFill>
                <a:effectLst/>
                <a:latin typeface="+mn-lt"/>
                <a:ea typeface="+mn-ea"/>
                <a:cs typeface="+mn-cs"/>
              </a:rPr>
              <a:t>microservicios</a:t>
            </a:r>
            <a:endParaRPr lang="es-CO" sz="1200" b="0" i="0" kern="1200" dirty="0" smtClean="0">
              <a:solidFill>
                <a:schemeClr val="tx1"/>
              </a:solidFill>
              <a:effectLst/>
              <a:latin typeface="+mn-lt"/>
              <a:ea typeface="+mn-ea"/>
              <a:cs typeface="+mn-cs"/>
            </a:endParaRP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Balanceo de Carga</a:t>
            </a:r>
          </a:p>
          <a:p>
            <a:r>
              <a:rPr lang="es-CO" sz="1200" b="0" i="0" kern="1200" dirty="0" smtClean="0">
                <a:solidFill>
                  <a:schemeClr val="tx1"/>
                </a:solidFill>
                <a:effectLst/>
                <a:latin typeface="+mn-lt"/>
                <a:ea typeface="+mn-ea"/>
                <a:cs typeface="+mn-cs"/>
              </a:rPr>
              <a:t>Disminución de la carga de trabajo en cada </a:t>
            </a:r>
            <a:r>
              <a:rPr lang="es-CO" sz="1200" b="0" i="0" kern="1200" dirty="0" err="1" smtClean="0">
                <a:solidFill>
                  <a:schemeClr val="tx1"/>
                </a:solidFill>
                <a:effectLst/>
                <a:latin typeface="+mn-lt"/>
                <a:ea typeface="+mn-ea"/>
                <a:cs typeface="+mn-cs"/>
              </a:rPr>
              <a:t>microservicio</a:t>
            </a:r>
            <a:r>
              <a:rPr lang="es-CO" sz="1200" b="0" i="0" kern="1200" dirty="0" smtClean="0">
                <a:solidFill>
                  <a:schemeClr val="tx1"/>
                </a:solidFill>
                <a:effectLst/>
                <a:latin typeface="+mn-lt"/>
                <a:ea typeface="+mn-ea"/>
                <a:cs typeface="+mn-cs"/>
              </a:rPr>
              <a:t> individual o equilibrio de carga</a:t>
            </a:r>
          </a:p>
          <a:p>
            <a:endParaRPr lang="es-CO" sz="1200" b="0" i="0" kern="1200" dirty="0" smtClean="0">
              <a:solidFill>
                <a:schemeClr val="tx1"/>
              </a:solidFill>
              <a:effectLst/>
              <a:latin typeface="+mn-lt"/>
              <a:ea typeface="+mn-ea"/>
              <a:cs typeface="+mn-cs"/>
            </a:endParaRPr>
          </a:p>
          <a:p>
            <a:r>
              <a:rPr lang="es-CO" sz="1200" b="1" i="0" kern="1200" dirty="0" smtClean="0">
                <a:solidFill>
                  <a:schemeClr val="tx1"/>
                </a:solidFill>
                <a:effectLst/>
                <a:latin typeface="+mn-lt"/>
                <a:ea typeface="+mn-ea"/>
                <a:cs typeface="+mn-cs"/>
              </a:rPr>
              <a:t>Monitoreo y Medición</a:t>
            </a:r>
          </a:p>
          <a:p>
            <a:r>
              <a:rPr lang="es-CO" sz="1200" b="0" i="0" kern="1200" dirty="0" smtClean="0">
                <a:solidFill>
                  <a:schemeClr val="tx1"/>
                </a:solidFill>
                <a:effectLst/>
                <a:latin typeface="+mn-lt"/>
                <a:ea typeface="+mn-ea"/>
                <a:cs typeface="+mn-cs"/>
              </a:rPr>
              <a:t>Recopilación integral de mediciones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Otros beneficios de un API Gateway son: esconder cómo se </a:t>
            </a:r>
            <a:r>
              <a:rPr lang="es-CO" sz="1200" b="0" i="0" kern="1200" dirty="0" err="1" smtClean="0">
                <a:solidFill>
                  <a:schemeClr val="tx1"/>
                </a:solidFill>
                <a:effectLst/>
                <a:latin typeface="+mn-lt"/>
                <a:ea typeface="+mn-ea"/>
                <a:cs typeface="+mn-cs"/>
              </a:rPr>
              <a:t>particiona</a:t>
            </a:r>
            <a:r>
              <a:rPr lang="es-CO" sz="1200" b="0" i="0" kern="1200" dirty="0" smtClean="0">
                <a:solidFill>
                  <a:schemeClr val="tx1"/>
                </a:solidFill>
                <a:effectLst/>
                <a:latin typeface="+mn-lt"/>
                <a:ea typeface="+mn-ea"/>
                <a:cs typeface="+mn-cs"/>
              </a:rPr>
              <a:t> la aplicación del solicitante o cliente, de esta forma, los clientes ya no tendrán que conocer las ubicaciones de todos sus servicios individuales y se proporcionará una API óptima para cada solicitud, independientemente del código utilizado.</a:t>
            </a:r>
          </a:p>
          <a:p>
            <a:r>
              <a:rPr lang="es-CO" sz="1200" b="0" i="0" kern="1200" dirty="0" smtClean="0">
                <a:solidFill>
                  <a:schemeClr val="tx1"/>
                </a:solidFill>
                <a:effectLst/>
                <a:latin typeface="+mn-lt"/>
                <a:ea typeface="+mn-ea"/>
                <a:cs typeface="+mn-cs"/>
              </a:rPr>
              <a:t>El éxito de sus aplicaciones dependerá de un potente API Gateway. Una puerta de enlace garantiza un gran rendimiento, una alta disponibilidad y la escalabilidad de sus servicios.</a:t>
            </a:r>
          </a:p>
          <a:p>
            <a:endParaRPr lang="es-CO" sz="1200" b="0" i="0" kern="1200" dirty="0" smtClean="0">
              <a:solidFill>
                <a:schemeClr val="tx1"/>
              </a:solidFill>
              <a:effectLst/>
              <a:latin typeface="+mn-lt"/>
              <a:ea typeface="+mn-ea"/>
              <a:cs typeface="+mn-cs"/>
            </a:endParaRP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300300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https://www.yenlo.com/blogs/api-gateway-vs-esb/</a:t>
            </a:r>
          </a:p>
          <a:p>
            <a:r>
              <a:rPr lang="es-CO" dirty="0" smtClean="0"/>
              <a:t>Es un patrón arquitectónico mediante el cual un componente de software centralizado realiza integraciones entre aplicaciones. Transforma modelos de datos, maneja conectividad, realiza enrutamiento de mensajes y convierte protocolos de comunicación. un ESB proporciona un medio para la comunicación de servicio a servicio.</a:t>
            </a:r>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131241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https://evaluandocloud.com/esb-enterprise-service-bus/</a:t>
            </a:r>
          </a:p>
          <a:p>
            <a:endParaRPr lang="en-US" dirty="0" smtClean="0"/>
          </a:p>
          <a:p>
            <a:r>
              <a:rPr lang="es-CO" sz="1200" b="1" i="0" kern="1200" dirty="0" smtClean="0">
                <a:solidFill>
                  <a:schemeClr val="tx1"/>
                </a:solidFill>
                <a:effectLst/>
                <a:latin typeface="+mn-lt"/>
                <a:ea typeface="+mn-ea"/>
                <a:cs typeface="+mn-cs"/>
              </a:rPr>
              <a:t>Beneficios de un Enterprise </a:t>
            </a:r>
            <a:r>
              <a:rPr lang="es-CO" sz="1200" b="1" i="0" kern="1200" dirty="0" err="1" smtClean="0">
                <a:solidFill>
                  <a:schemeClr val="tx1"/>
                </a:solidFill>
                <a:effectLst/>
                <a:latin typeface="+mn-lt"/>
                <a:ea typeface="+mn-ea"/>
                <a:cs typeface="+mn-cs"/>
              </a:rPr>
              <a:t>Service</a:t>
            </a:r>
            <a:r>
              <a:rPr lang="es-CO" sz="1200" b="1" i="0" kern="1200" dirty="0" smtClean="0">
                <a:solidFill>
                  <a:schemeClr val="tx1"/>
                </a:solidFill>
                <a:effectLst/>
                <a:latin typeface="+mn-lt"/>
                <a:ea typeface="+mn-ea"/>
                <a:cs typeface="+mn-cs"/>
              </a:rPr>
              <a:t> Bus</a:t>
            </a:r>
          </a:p>
          <a:p>
            <a:r>
              <a:rPr lang="es-CO" sz="1200" b="0" i="0" kern="1200" dirty="0" smtClean="0">
                <a:solidFill>
                  <a:schemeClr val="tx1"/>
                </a:solidFill>
                <a:effectLst/>
                <a:latin typeface="+mn-lt"/>
                <a:ea typeface="+mn-ea"/>
                <a:cs typeface="+mn-cs"/>
              </a:rPr>
              <a:t>Entre los beneficios a mencionar se destacan:</a:t>
            </a:r>
          </a:p>
          <a:p>
            <a:pPr marL="171450" indent="-171450">
              <a:buFontTx/>
              <a:buChar char="-"/>
            </a:pPr>
            <a:r>
              <a:rPr lang="es-CO" sz="1200" b="0" i="0" kern="1200" dirty="0" smtClean="0">
                <a:solidFill>
                  <a:schemeClr val="tx1"/>
                </a:solidFill>
                <a:effectLst/>
                <a:latin typeface="+mn-lt"/>
                <a:ea typeface="+mn-ea"/>
                <a:cs typeface="+mn-cs"/>
              </a:rPr>
              <a:t>Una arquitectura ESB controla la forma en que se mueve el trabajo, facilita el cambio de componentes o el agregado de componentes adicionales a una aplicación.</a:t>
            </a:r>
          </a:p>
          <a:p>
            <a:pPr marL="171450" indent="-171450">
              <a:buFontTx/>
              <a:buChar char="-"/>
            </a:pPr>
            <a:r>
              <a:rPr lang="es-CO" sz="1200" b="0" i="0" kern="1200" dirty="0" smtClean="0">
                <a:solidFill>
                  <a:schemeClr val="tx1"/>
                </a:solidFill>
                <a:effectLst/>
                <a:latin typeface="+mn-lt"/>
                <a:ea typeface="+mn-ea"/>
                <a:cs typeface="+mn-cs"/>
              </a:rPr>
              <a:t>Un ESB lo ve todo, también lo convierte en un lugar conveniente para hacer cumplir los requisitos de seguridad y cumplimiento, registrar condiciones normales o de excepción e incluso manejar la supervisión del rendimiento de las transacciones.</a:t>
            </a:r>
          </a:p>
          <a:p>
            <a:pPr marL="171450" indent="-171450">
              <a:buFontTx/>
              <a:buChar char="-"/>
            </a:pPr>
            <a:r>
              <a:rPr lang="es-CO" sz="1200" b="0" i="0" kern="1200" dirty="0" smtClean="0">
                <a:solidFill>
                  <a:schemeClr val="tx1"/>
                </a:solidFill>
                <a:effectLst/>
                <a:latin typeface="+mn-lt"/>
                <a:ea typeface="+mn-ea"/>
                <a:cs typeface="+mn-cs"/>
              </a:rPr>
              <a:t>Un ESB también proporciona equilibrio de carga en el que se pueden crear copias de múltiples copias de un componente para mejorar el rendimiento.</a:t>
            </a:r>
          </a:p>
          <a:p>
            <a:pPr marL="171450" indent="-171450">
              <a:buFontTx/>
              <a:buChar char="-"/>
            </a:pPr>
            <a:r>
              <a:rPr lang="es-CO" sz="1200" b="0" i="0" kern="1200" dirty="0" smtClean="0">
                <a:solidFill>
                  <a:schemeClr val="tx1"/>
                </a:solidFill>
                <a:effectLst/>
                <a:latin typeface="+mn-lt"/>
                <a:ea typeface="+mn-ea"/>
                <a:cs typeface="+mn-cs"/>
              </a:rPr>
              <a:t>También puede proporcionar soporte si un componente o sus recursos fallan.</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1775257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5/04/2022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5/04/2022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5/04/2022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5/04/2022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5/04/2022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5/04/2022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smtClean="0"/>
              <a:t>API Gateway - puerta de Enlace</a:t>
            </a:r>
            <a:endParaRPr lang="es-CO" dirty="0" smtClean="0"/>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smtClean="0"/>
              <a:t>API Gateway</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714" y="3918443"/>
            <a:ext cx="6939881" cy="24589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a:t>
            </a:r>
            <a:r>
              <a:rPr lang="es-CO" dirty="0" smtClean="0"/>
              <a:t>API Gateway?</a:t>
            </a:r>
            <a:endParaRPr lang="es-CO" dirty="0"/>
          </a:p>
        </p:txBody>
      </p:sp>
      <p:sp>
        <p:nvSpPr>
          <p:cNvPr id="3" name="Content Placeholder 2"/>
          <p:cNvSpPr>
            <a:spLocks noGrp="1"/>
          </p:cNvSpPr>
          <p:nvPr>
            <p:ph idx="1"/>
          </p:nvPr>
        </p:nvSpPr>
        <p:spPr/>
        <p:txBody>
          <a:bodyPr/>
          <a:lstStyle/>
          <a:p>
            <a:pPr algn="just"/>
            <a:r>
              <a:rPr lang="es-CO" dirty="0"/>
              <a:t>Un </a:t>
            </a:r>
            <a:r>
              <a:rPr lang="es-CO" b="1" dirty="0">
                <a:solidFill>
                  <a:schemeClr val="tx2"/>
                </a:solidFill>
              </a:rPr>
              <a:t>API Gateway </a:t>
            </a:r>
            <a:r>
              <a:rPr lang="es-CO" dirty="0"/>
              <a:t>es el </a:t>
            </a:r>
            <a:r>
              <a:rPr lang="es-CO" b="1" dirty="0">
                <a:solidFill>
                  <a:srgbClr val="00B050"/>
                </a:solidFill>
              </a:rPr>
              <a:t>gestor de tráfico </a:t>
            </a:r>
            <a:r>
              <a:rPr lang="es-CO" dirty="0"/>
              <a:t>que interactúa con los datos o el servicio </a:t>
            </a:r>
            <a:r>
              <a:rPr lang="es-CO" dirty="0" err="1"/>
              <a:t>backend</a:t>
            </a:r>
            <a:r>
              <a:rPr lang="es-CO" dirty="0"/>
              <a:t> real y aplica políticas, autenticación y control de acceso general para las llamadas de una API para proteger datos valiosos.</a:t>
            </a:r>
            <a:endParaRPr lang="es-CO"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711" y="3602741"/>
            <a:ext cx="3249289" cy="3249289"/>
          </a:xfrm>
          <a:prstGeom prst="rect">
            <a:avLst/>
          </a:prstGeom>
        </p:spPr>
      </p:pic>
    </p:spTree>
    <p:extLst>
      <p:ext uri="{BB962C8B-B14F-4D97-AF65-F5344CB8AC3E}">
        <p14:creationId xmlns:p14="http://schemas.microsoft.com/office/powerpoint/2010/main" val="1397100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Funciones de un API Gateway</a:t>
            </a:r>
            <a:endParaRPr lang="es-CO" dirty="0"/>
          </a:p>
        </p:txBody>
      </p:sp>
      <p:sp>
        <p:nvSpPr>
          <p:cNvPr id="3" name="Content Placeholder 2"/>
          <p:cNvSpPr>
            <a:spLocks noGrp="1"/>
          </p:cNvSpPr>
          <p:nvPr>
            <p:ph idx="1"/>
          </p:nvPr>
        </p:nvSpPr>
        <p:spPr/>
        <p:txBody>
          <a:bodyPr/>
          <a:lstStyle/>
          <a:p>
            <a:r>
              <a:rPr lang="es-CO" dirty="0" smtClean="0"/>
              <a:t>Autenticación</a:t>
            </a:r>
          </a:p>
          <a:p>
            <a:r>
              <a:rPr lang="es-CO" dirty="0" smtClean="0"/>
              <a:t>Recopilación de mediciones</a:t>
            </a:r>
          </a:p>
          <a:p>
            <a:r>
              <a:rPr lang="es-CO" dirty="0" smtClean="0"/>
              <a:t>Validación de Entrada</a:t>
            </a:r>
          </a:p>
          <a:p>
            <a:r>
              <a:rPr lang="es-CO" dirty="0" smtClean="0"/>
              <a:t>Transformación de la respuesta</a:t>
            </a:r>
          </a:p>
          <a:p>
            <a:pPr marL="0" indent="0">
              <a:buNone/>
            </a:pPr>
            <a:endParaRPr lang="es-CO" dirty="0"/>
          </a:p>
        </p:txBody>
      </p:sp>
      <p:pic>
        <p:nvPicPr>
          <p:cNvPr id="4" name="Picture 3"/>
          <p:cNvPicPr>
            <a:picLocks noChangeAspect="1"/>
          </p:cNvPicPr>
          <p:nvPr/>
        </p:nvPicPr>
        <p:blipFill>
          <a:blip r:embed="rId3">
            <a:duotone>
              <a:schemeClr val="accent1">
                <a:shade val="45000"/>
                <a:satMod val="135000"/>
              </a:schemeClr>
              <a:prstClr val="white"/>
            </a:duotone>
          </a:blip>
          <a:stretch>
            <a:fillRect/>
          </a:stretch>
        </p:blipFill>
        <p:spPr>
          <a:xfrm>
            <a:off x="5508104" y="3789040"/>
            <a:ext cx="3411116" cy="2808400"/>
          </a:xfrm>
          <a:prstGeom prst="rect">
            <a:avLst/>
          </a:prstGeom>
        </p:spPr>
      </p:pic>
    </p:spTree>
    <p:extLst>
      <p:ext uri="{BB962C8B-B14F-4D97-AF65-F5344CB8AC3E}">
        <p14:creationId xmlns:p14="http://schemas.microsoft.com/office/powerpoint/2010/main" val="400581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Beneficios de un API Gateway</a:t>
            </a:r>
            <a:endParaRPr lang="es-CO" dirty="0"/>
          </a:p>
        </p:txBody>
      </p:sp>
      <p:sp>
        <p:nvSpPr>
          <p:cNvPr id="3" name="Content Placeholder 2"/>
          <p:cNvSpPr>
            <a:spLocks noGrp="1"/>
          </p:cNvSpPr>
          <p:nvPr>
            <p:ph idx="1"/>
          </p:nvPr>
        </p:nvSpPr>
        <p:spPr/>
        <p:txBody>
          <a:bodyPr/>
          <a:lstStyle/>
          <a:p>
            <a:r>
              <a:rPr lang="es-CO" dirty="0" smtClean="0"/>
              <a:t>Seguridad</a:t>
            </a:r>
          </a:p>
          <a:p>
            <a:r>
              <a:rPr lang="es-CO" dirty="0" smtClean="0"/>
              <a:t>Control de Acceso</a:t>
            </a:r>
          </a:p>
          <a:p>
            <a:r>
              <a:rPr lang="es-CO" dirty="0" smtClean="0"/>
              <a:t>Desarrollo Eficiente</a:t>
            </a:r>
          </a:p>
          <a:p>
            <a:r>
              <a:rPr lang="es-CO" dirty="0" smtClean="0"/>
              <a:t>Rendimiento</a:t>
            </a:r>
          </a:p>
          <a:p>
            <a:r>
              <a:rPr lang="es-CO" dirty="0" smtClean="0"/>
              <a:t>Gestión del Caché</a:t>
            </a:r>
          </a:p>
          <a:p>
            <a:r>
              <a:rPr lang="es-CO" dirty="0" smtClean="0"/>
              <a:t>Balanceo de Carga</a:t>
            </a:r>
          </a:p>
          <a:p>
            <a:r>
              <a:rPr lang="es-CO" dirty="0" smtClean="0"/>
              <a:t>Monitoreo y Medición</a:t>
            </a:r>
            <a:endParaRPr lang="es-CO" dirty="0"/>
          </a:p>
        </p:txBody>
      </p:sp>
      <p:pic>
        <p:nvPicPr>
          <p:cNvPr id="3076" name="Picture 4" descr="Stimulus Payments and Government Benefits"/>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19068" y="4437112"/>
            <a:ext cx="4224932" cy="239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69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Enterprise </a:t>
            </a:r>
            <a:r>
              <a:rPr lang="es-CO" dirty="0" err="1" smtClean="0"/>
              <a:t>Service</a:t>
            </a:r>
            <a:r>
              <a:rPr lang="es-CO" dirty="0" smtClean="0"/>
              <a:t> Bus - ESB</a:t>
            </a:r>
            <a:endParaRPr lang="es-CO" dirty="0"/>
          </a:p>
        </p:txBody>
      </p:sp>
      <p:sp>
        <p:nvSpPr>
          <p:cNvPr id="3" name="Content Placeholder 2"/>
          <p:cNvSpPr>
            <a:spLocks noGrp="1"/>
          </p:cNvSpPr>
          <p:nvPr>
            <p:ph idx="1"/>
          </p:nvPr>
        </p:nvSpPr>
        <p:spPr/>
        <p:txBody>
          <a:bodyPr/>
          <a:lstStyle/>
          <a:p>
            <a:r>
              <a:rPr lang="es-CO" dirty="0"/>
              <a:t>Es un patrón arquitectónico mediante el cual un componente de software </a:t>
            </a:r>
            <a:r>
              <a:rPr lang="es-CO" dirty="0" smtClean="0"/>
              <a:t>centralizado</a:t>
            </a:r>
            <a:endParaRPr lang="es-CO" dirty="0"/>
          </a:p>
        </p:txBody>
      </p:sp>
      <p:sp>
        <p:nvSpPr>
          <p:cNvPr id="4" name="AutoShape 2" descr="Diagram 1: The Enterprise Service B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 name="Picture 5"/>
          <p:cNvPicPr>
            <a:picLocks noChangeAspect="1"/>
          </p:cNvPicPr>
          <p:nvPr/>
        </p:nvPicPr>
        <p:blipFill>
          <a:blip r:embed="rId3"/>
          <a:stretch>
            <a:fillRect/>
          </a:stretch>
        </p:blipFill>
        <p:spPr>
          <a:xfrm>
            <a:off x="755576" y="2404670"/>
            <a:ext cx="7272808" cy="4453330"/>
          </a:xfrm>
          <a:prstGeom prst="rect">
            <a:avLst/>
          </a:prstGeom>
        </p:spPr>
      </p:pic>
    </p:spTree>
    <p:extLst>
      <p:ext uri="{BB962C8B-B14F-4D97-AF65-F5344CB8AC3E}">
        <p14:creationId xmlns:p14="http://schemas.microsoft.com/office/powerpoint/2010/main" val="1051465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Beneficios</a:t>
            </a:r>
            <a:r>
              <a:rPr lang="en-US" dirty="0" smtClean="0"/>
              <a:t> de </a:t>
            </a:r>
            <a:r>
              <a:rPr lang="en-US" dirty="0" err="1" smtClean="0"/>
              <a:t>usar</a:t>
            </a:r>
            <a:r>
              <a:rPr lang="en-US" dirty="0" smtClean="0"/>
              <a:t> un ESB</a:t>
            </a:r>
            <a:endParaRPr lang="es-CO" dirty="0"/>
          </a:p>
        </p:txBody>
      </p:sp>
      <p:sp>
        <p:nvSpPr>
          <p:cNvPr id="4" name="Rounded Rectangle 3"/>
          <p:cNvSpPr/>
          <p:nvPr/>
        </p:nvSpPr>
        <p:spPr>
          <a:xfrm>
            <a:off x="155848" y="1772816"/>
            <a:ext cx="1920240" cy="2743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smtClean="0"/>
              <a:t>Facilita</a:t>
            </a:r>
            <a:r>
              <a:rPr lang="en-US" sz="2000" dirty="0" smtClean="0"/>
              <a:t> </a:t>
            </a:r>
            <a:r>
              <a:rPr lang="en-US" sz="2000" dirty="0" err="1" smtClean="0"/>
              <a:t>cambiar</a:t>
            </a:r>
            <a:r>
              <a:rPr lang="en-US" sz="2000" dirty="0" smtClean="0"/>
              <a:t> o </a:t>
            </a:r>
            <a:r>
              <a:rPr lang="en-US" sz="2000" dirty="0" err="1" smtClean="0"/>
              <a:t>agregar</a:t>
            </a:r>
            <a:r>
              <a:rPr lang="en-US" sz="2000" dirty="0" smtClean="0"/>
              <a:t> </a:t>
            </a:r>
            <a:r>
              <a:rPr lang="en-US" sz="2000" dirty="0" err="1" smtClean="0"/>
              <a:t>componentes</a:t>
            </a:r>
            <a:endParaRPr lang="es-CO" sz="2000" dirty="0"/>
          </a:p>
        </p:txBody>
      </p:sp>
      <p:sp>
        <p:nvSpPr>
          <p:cNvPr id="5" name="Rounded Rectangle 4"/>
          <p:cNvSpPr/>
          <p:nvPr/>
        </p:nvSpPr>
        <p:spPr>
          <a:xfrm>
            <a:off x="2467992" y="1772816"/>
            <a:ext cx="1920240" cy="2743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err="1" smtClean="0"/>
              <a:t>Proporciona</a:t>
            </a:r>
            <a:r>
              <a:rPr lang="en-US" sz="2000" dirty="0" smtClean="0"/>
              <a:t> un </a:t>
            </a:r>
            <a:r>
              <a:rPr lang="en-US" sz="2000" dirty="0" err="1" smtClean="0"/>
              <a:t>lugar</a:t>
            </a:r>
            <a:r>
              <a:rPr lang="en-US" sz="2000" dirty="0" smtClean="0"/>
              <a:t> </a:t>
            </a:r>
            <a:r>
              <a:rPr lang="en-US" sz="2000" dirty="0" err="1" smtClean="0"/>
              <a:t>conveniente</a:t>
            </a:r>
            <a:r>
              <a:rPr lang="en-US" sz="2000" dirty="0" smtClean="0"/>
              <a:t> para </a:t>
            </a:r>
            <a:r>
              <a:rPr lang="en-US" sz="2000" dirty="0" err="1" smtClean="0"/>
              <a:t>reforzar</a:t>
            </a:r>
            <a:r>
              <a:rPr lang="en-US" sz="2000" dirty="0" smtClean="0"/>
              <a:t> la </a:t>
            </a:r>
            <a:r>
              <a:rPr lang="en-US" sz="2000" dirty="0" err="1" smtClean="0"/>
              <a:t>seguridad</a:t>
            </a:r>
            <a:r>
              <a:rPr lang="en-US" sz="2000" dirty="0" smtClean="0"/>
              <a:t> y </a:t>
            </a:r>
            <a:r>
              <a:rPr lang="en-US" sz="2000" dirty="0" err="1" smtClean="0"/>
              <a:t>cumplimiento</a:t>
            </a:r>
            <a:r>
              <a:rPr lang="en-US" sz="2000" dirty="0" smtClean="0"/>
              <a:t>, </a:t>
            </a:r>
            <a:r>
              <a:rPr lang="en-US" sz="2000" dirty="0" err="1" smtClean="0"/>
              <a:t>registro</a:t>
            </a:r>
            <a:r>
              <a:rPr lang="en-US" sz="2000" dirty="0" smtClean="0"/>
              <a:t> y </a:t>
            </a:r>
            <a:r>
              <a:rPr lang="en-US" sz="2000" dirty="0" err="1" smtClean="0"/>
              <a:t>monitoreo</a:t>
            </a:r>
            <a:endParaRPr lang="es-CO" sz="2000" dirty="0"/>
          </a:p>
        </p:txBody>
      </p:sp>
      <p:sp>
        <p:nvSpPr>
          <p:cNvPr id="6" name="Rounded Rectangle 5"/>
          <p:cNvSpPr/>
          <p:nvPr/>
        </p:nvSpPr>
        <p:spPr>
          <a:xfrm>
            <a:off x="4780136" y="1772816"/>
            <a:ext cx="1920240" cy="2743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Dispone de un </a:t>
            </a:r>
            <a:r>
              <a:rPr lang="en-US" sz="2000" dirty="0" err="1" smtClean="0"/>
              <a:t>balanceo</a:t>
            </a:r>
            <a:r>
              <a:rPr lang="en-US" sz="2000" dirty="0" smtClean="0"/>
              <a:t> de </a:t>
            </a:r>
            <a:r>
              <a:rPr lang="en-US" sz="2000" dirty="0" err="1" smtClean="0"/>
              <a:t>carga</a:t>
            </a:r>
            <a:r>
              <a:rPr lang="en-US" sz="2000" dirty="0" smtClean="0"/>
              <a:t> para </a:t>
            </a:r>
            <a:r>
              <a:rPr lang="en-US" sz="2000" dirty="0" err="1" smtClean="0"/>
              <a:t>manejar</a:t>
            </a:r>
            <a:r>
              <a:rPr lang="en-US" sz="2000" dirty="0" smtClean="0"/>
              <a:t> el </a:t>
            </a:r>
            <a:r>
              <a:rPr lang="en-US" sz="2000" dirty="0" err="1" smtClean="0"/>
              <a:t>rendimiento</a:t>
            </a:r>
            <a:endParaRPr lang="es-CO" sz="2000" dirty="0"/>
          </a:p>
        </p:txBody>
      </p:sp>
      <p:sp>
        <p:nvSpPr>
          <p:cNvPr id="7" name="Rounded Rectangle 6"/>
          <p:cNvSpPr/>
          <p:nvPr/>
        </p:nvSpPr>
        <p:spPr>
          <a:xfrm>
            <a:off x="7092280" y="1772816"/>
            <a:ext cx="1920240" cy="2743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smtClean="0"/>
              <a:t>Provee</a:t>
            </a:r>
            <a:r>
              <a:rPr lang="en-US" sz="2000" dirty="0" smtClean="0"/>
              <a:t> </a:t>
            </a:r>
            <a:r>
              <a:rPr lang="en-US" sz="2000" dirty="0" err="1" smtClean="0"/>
              <a:t>soporte</a:t>
            </a:r>
            <a:r>
              <a:rPr lang="en-US" sz="2000" dirty="0" smtClean="0"/>
              <a:t> de failover ante </a:t>
            </a:r>
            <a:r>
              <a:rPr lang="en-US" sz="2000" dirty="0" err="1" smtClean="0"/>
              <a:t>una</a:t>
            </a:r>
            <a:r>
              <a:rPr lang="en-US" sz="2000" dirty="0" smtClean="0"/>
              <a:t> </a:t>
            </a:r>
            <a:r>
              <a:rPr lang="en-US" sz="2000" dirty="0" err="1" smtClean="0"/>
              <a:t>falla</a:t>
            </a:r>
            <a:r>
              <a:rPr lang="en-US" sz="2000" dirty="0" smtClean="0"/>
              <a:t> de un </a:t>
            </a:r>
            <a:r>
              <a:rPr lang="en-US" sz="2000" dirty="0" err="1" smtClean="0"/>
              <a:t>componente</a:t>
            </a:r>
            <a:r>
              <a:rPr lang="en-US" sz="2000" dirty="0" smtClean="0"/>
              <a:t> o </a:t>
            </a:r>
            <a:r>
              <a:rPr lang="en-US" sz="2000" dirty="0" err="1" smtClean="0"/>
              <a:t>recurso</a:t>
            </a:r>
            <a:endParaRPr lang="es-CO" sz="2000" dirty="0"/>
          </a:p>
        </p:txBody>
      </p:sp>
    </p:spTree>
    <p:extLst>
      <p:ext uri="{BB962C8B-B14F-4D97-AF65-F5344CB8AC3E}">
        <p14:creationId xmlns:p14="http://schemas.microsoft.com/office/powerpoint/2010/main" val="307454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API Gateway vs ESB </a:t>
            </a:r>
            <a:r>
              <a:rPr lang="en-US" sz="4400" dirty="0" err="1" smtClean="0"/>
              <a:t>Funcionalidades</a:t>
            </a:r>
            <a:endParaRPr lang="es-CO"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9298960"/>
              </p:ext>
            </p:extLst>
          </p:nvPr>
        </p:nvGraphicFramePr>
        <p:xfrm>
          <a:off x="323528" y="1412776"/>
          <a:ext cx="8424936" cy="4421563"/>
        </p:xfrm>
        <a:graphic>
          <a:graphicData uri="http://schemas.openxmlformats.org/drawingml/2006/table">
            <a:tbl>
              <a:tblPr/>
              <a:tblGrid>
                <a:gridCol w="3600400"/>
                <a:gridCol w="2016224"/>
                <a:gridCol w="2808312"/>
              </a:tblGrid>
              <a:tr h="477310">
                <a:tc>
                  <a:txBody>
                    <a:bodyPr/>
                    <a:lstStyle/>
                    <a:p>
                      <a:r>
                        <a:rPr lang="es-CO" b="1" dirty="0" err="1">
                          <a:solidFill>
                            <a:schemeClr val="bg1"/>
                          </a:solidFill>
                          <a:effectLst/>
                        </a:rPr>
                        <a:t>Functionality</a:t>
                      </a:r>
                      <a:endParaRPr lang="es-CO" dirty="0">
                        <a:solidFill>
                          <a:schemeClr val="bg1"/>
                        </a:solidFill>
                        <a:effectLst/>
                      </a:endParaRPr>
                    </a:p>
                  </a:txBody>
                  <a:tcPr anchor="ctr">
                    <a:lnL>
                      <a:noFill/>
                    </a:lnL>
                    <a:lnR>
                      <a:noFill/>
                    </a:lnR>
                    <a:lnT>
                      <a:noFill/>
                    </a:lnT>
                    <a:lnB>
                      <a:noFill/>
                    </a:lnB>
                    <a:solidFill>
                      <a:srgbClr val="00B050"/>
                    </a:solidFill>
                  </a:tcPr>
                </a:tc>
                <a:tc>
                  <a:txBody>
                    <a:bodyPr/>
                    <a:lstStyle/>
                    <a:p>
                      <a:pPr algn="ctr"/>
                      <a:r>
                        <a:rPr lang="es-CO" dirty="0">
                          <a:solidFill>
                            <a:schemeClr val="bg1"/>
                          </a:solidFill>
                          <a:effectLst/>
                        </a:rPr>
                        <a:t>API</a:t>
                      </a:r>
                    </a:p>
                  </a:txBody>
                  <a:tcPr anchor="ctr">
                    <a:lnL>
                      <a:noFill/>
                    </a:lnL>
                    <a:lnR>
                      <a:noFill/>
                    </a:lnR>
                    <a:lnT>
                      <a:noFill/>
                    </a:lnT>
                    <a:lnB>
                      <a:noFill/>
                    </a:lnB>
                    <a:solidFill>
                      <a:srgbClr val="00B050"/>
                    </a:solidFill>
                  </a:tcPr>
                </a:tc>
                <a:tc>
                  <a:txBody>
                    <a:bodyPr/>
                    <a:lstStyle/>
                    <a:p>
                      <a:pPr algn="ctr"/>
                      <a:r>
                        <a:rPr lang="es-CO" dirty="0">
                          <a:solidFill>
                            <a:schemeClr val="bg1"/>
                          </a:solidFill>
                          <a:effectLst/>
                        </a:rPr>
                        <a:t>ESB</a:t>
                      </a:r>
                    </a:p>
                  </a:txBody>
                  <a:tcPr anchor="ctr">
                    <a:lnL>
                      <a:noFill/>
                    </a:lnL>
                    <a:lnR>
                      <a:noFill/>
                    </a:lnR>
                    <a:lnT>
                      <a:noFill/>
                    </a:lnT>
                    <a:lnB>
                      <a:noFill/>
                    </a:lnB>
                    <a:solidFill>
                      <a:srgbClr val="00B050"/>
                    </a:solidFill>
                  </a:tcPr>
                </a:tc>
              </a:tr>
              <a:tr h="477310">
                <a:tc>
                  <a:txBody>
                    <a:bodyPr/>
                    <a:lstStyle/>
                    <a:p>
                      <a:r>
                        <a:rPr lang="es-CO">
                          <a:effectLst/>
                        </a:rPr>
                        <a:t>Routing</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r>
              <a:tr h="477310">
                <a:tc>
                  <a:txBody>
                    <a:bodyPr/>
                    <a:lstStyle/>
                    <a:p>
                      <a:r>
                        <a:rPr lang="es-CO">
                          <a:effectLst/>
                        </a:rPr>
                        <a:t>Authentication</a:t>
                      </a:r>
                    </a:p>
                  </a:txBody>
                  <a:tcPr anchor="ctr">
                    <a:lnL>
                      <a:noFill/>
                    </a:lnL>
                    <a:lnR>
                      <a:noFill/>
                    </a:lnR>
                    <a:lnT>
                      <a:noFill/>
                    </a:lnT>
                    <a:lnB>
                      <a:noFill/>
                    </a:lnB>
                    <a:solidFill>
                      <a:srgbClr val="FFFFFF"/>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FFFFF"/>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FFFFF"/>
                    </a:solidFill>
                  </a:tcPr>
                </a:tc>
              </a:tr>
              <a:tr h="477310">
                <a:tc>
                  <a:txBody>
                    <a:bodyPr/>
                    <a:lstStyle/>
                    <a:p>
                      <a:r>
                        <a:rPr lang="es-CO">
                          <a:effectLst/>
                        </a:rPr>
                        <a:t>Authorization</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c>
                  <a:txBody>
                    <a:bodyPr/>
                    <a:lstStyle/>
                    <a:p>
                      <a:pPr algn="ctr"/>
                      <a:r>
                        <a:rPr lang="es-CO" sz="2800" b="1" dirty="0" smtClean="0">
                          <a:solidFill>
                            <a:srgbClr val="00B050"/>
                          </a:solidFill>
                          <a:effectLst/>
                        </a:rPr>
                        <a:t>✓</a:t>
                      </a:r>
                      <a:endParaRPr lang="es-CO" sz="2800" b="1" dirty="0">
                        <a:solidFill>
                          <a:srgbClr val="00B050"/>
                        </a:solidFill>
                        <a:effectLst/>
                      </a:endParaRPr>
                    </a:p>
                  </a:txBody>
                  <a:tcPr anchor="ctr">
                    <a:lnL>
                      <a:noFill/>
                    </a:lnL>
                    <a:lnR>
                      <a:noFill/>
                    </a:lnR>
                    <a:lnT>
                      <a:noFill/>
                    </a:lnT>
                    <a:lnB>
                      <a:noFill/>
                    </a:lnB>
                    <a:solidFill>
                      <a:srgbClr val="F2F2F2"/>
                    </a:solidFill>
                  </a:tcPr>
                </a:tc>
              </a:tr>
              <a:tr h="477310">
                <a:tc>
                  <a:txBody>
                    <a:bodyPr/>
                    <a:lstStyle/>
                    <a:p>
                      <a:r>
                        <a:rPr lang="es-CO">
                          <a:effectLst/>
                        </a:rPr>
                        <a:t>Policy Management</a:t>
                      </a:r>
                    </a:p>
                  </a:txBody>
                  <a:tcPr anchor="ctr">
                    <a:lnL>
                      <a:noFill/>
                    </a:lnL>
                    <a:lnR>
                      <a:noFill/>
                    </a:lnR>
                    <a:lnT>
                      <a:noFill/>
                    </a:lnT>
                    <a:lnB>
                      <a:noFill/>
                    </a:lnB>
                    <a:solidFill>
                      <a:srgbClr val="FFFFFF"/>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FFFFF"/>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FFFFF"/>
                    </a:solidFill>
                  </a:tcPr>
                </a:tc>
              </a:tr>
              <a:tr h="477310">
                <a:tc>
                  <a:txBody>
                    <a:bodyPr/>
                    <a:lstStyle/>
                    <a:p>
                      <a:r>
                        <a:rPr lang="es-CO">
                          <a:effectLst/>
                        </a:rPr>
                        <a:t>Payload Transform</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r>
              <a:tr h="477310">
                <a:tc>
                  <a:txBody>
                    <a:bodyPr/>
                    <a:lstStyle/>
                    <a:p>
                      <a:r>
                        <a:rPr lang="es-CO">
                          <a:effectLst/>
                        </a:rPr>
                        <a:t>Common Protocol</a:t>
                      </a:r>
                    </a:p>
                  </a:txBody>
                  <a:tcPr anchor="ctr">
                    <a:lnL>
                      <a:noFill/>
                    </a:lnL>
                    <a:lnR>
                      <a:noFill/>
                    </a:lnR>
                    <a:lnT>
                      <a:noFill/>
                    </a:lnT>
                    <a:lnB>
                      <a:noFill/>
                    </a:lnB>
                    <a:solidFill>
                      <a:srgbClr val="FFFFFF"/>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FFFFF"/>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FFFFF"/>
                    </a:solidFill>
                  </a:tcPr>
                </a:tc>
              </a:tr>
              <a:tr h="835293">
                <a:tc>
                  <a:txBody>
                    <a:bodyPr/>
                    <a:lstStyle/>
                    <a:p>
                      <a:r>
                        <a:rPr lang="es-CO">
                          <a:effectLst/>
                        </a:rPr>
                        <a:t>Validation &amp; Enrichment of Payload</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c>
                  <a:txBody>
                    <a:bodyPr/>
                    <a:lstStyle/>
                    <a:p>
                      <a:pPr algn="ctr"/>
                      <a:r>
                        <a:rPr lang="es-CO" sz="2800" b="1" dirty="0">
                          <a:solidFill>
                            <a:srgbClr val="00B050"/>
                          </a:solidFill>
                          <a:effectLst/>
                        </a:rPr>
                        <a:t>✓</a:t>
                      </a:r>
                    </a:p>
                  </a:txBody>
                  <a:tcPr anchor="ctr">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566257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ESB o API Gateway</a:t>
            </a:r>
            <a:r>
              <a:rPr lang="es-CO" dirty="0"/>
              <a:t>?</a:t>
            </a:r>
          </a:p>
        </p:txBody>
      </p:sp>
      <p:graphicFrame>
        <p:nvGraphicFramePr>
          <p:cNvPr id="11" name="Object 10"/>
          <p:cNvGraphicFramePr>
            <a:graphicFrameLocks noChangeAspect="1"/>
          </p:cNvGraphicFramePr>
          <p:nvPr>
            <p:extLst>
              <p:ext uri="{D42A27DB-BD31-4B8C-83A1-F6EECF244321}">
                <p14:modId xmlns:p14="http://schemas.microsoft.com/office/powerpoint/2010/main" val="1083146135"/>
              </p:ext>
            </p:extLst>
          </p:nvPr>
        </p:nvGraphicFramePr>
        <p:xfrm>
          <a:off x="123636" y="1519320"/>
          <a:ext cx="8896728" cy="3819360"/>
        </p:xfrm>
        <a:graphic>
          <a:graphicData uri="http://schemas.openxmlformats.org/presentationml/2006/ole">
            <mc:AlternateContent xmlns:mc="http://schemas.openxmlformats.org/markup-compatibility/2006">
              <mc:Choice xmlns:v="urn:schemas-microsoft-com:vml" Requires="v">
                <p:oleObj spid="_x0000_s6149" name="Worksheet" r:id="rId3" imgW="7477172" imgH="3209821" progId="Excel.Sheet.12">
                  <p:embed/>
                </p:oleObj>
              </mc:Choice>
              <mc:Fallback>
                <p:oleObj name="Worksheet" r:id="rId3" imgW="7477172" imgH="3209821" progId="Excel.Sheet.12">
                  <p:embed/>
                  <p:pic>
                    <p:nvPicPr>
                      <p:cNvPr id="0" name=""/>
                      <p:cNvPicPr/>
                      <p:nvPr/>
                    </p:nvPicPr>
                    <p:blipFill>
                      <a:blip r:embed="rId4"/>
                      <a:stretch>
                        <a:fillRect/>
                      </a:stretch>
                    </p:blipFill>
                    <p:spPr>
                      <a:xfrm>
                        <a:off x="123636" y="1519320"/>
                        <a:ext cx="8896728" cy="3819360"/>
                      </a:xfrm>
                      <a:prstGeom prst="rect">
                        <a:avLst/>
                      </a:prstGeom>
                    </p:spPr>
                  </p:pic>
                </p:oleObj>
              </mc:Fallback>
            </mc:AlternateContent>
          </a:graphicData>
        </a:graphic>
      </p:graphicFrame>
    </p:spTree>
    <p:extLst>
      <p:ext uri="{BB962C8B-B14F-4D97-AF65-F5344CB8AC3E}">
        <p14:creationId xmlns:p14="http://schemas.microsoft.com/office/powerpoint/2010/main" val="1988514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Quiz</a:t>
            </a:r>
            <a:r>
              <a:rPr lang="es-CO" dirty="0" smtClean="0"/>
              <a:t> – Verdadero o Falso</a:t>
            </a:r>
            <a:endParaRPr lang="es-CO" dirty="0"/>
          </a:p>
        </p:txBody>
      </p:sp>
      <p:sp>
        <p:nvSpPr>
          <p:cNvPr id="3" name="Content Placeholder 2"/>
          <p:cNvSpPr>
            <a:spLocks noGrp="1"/>
          </p:cNvSpPr>
          <p:nvPr>
            <p:ph idx="1"/>
          </p:nvPr>
        </p:nvSpPr>
        <p:spPr>
          <a:xfrm>
            <a:off x="467544" y="1196752"/>
            <a:ext cx="8229600" cy="5400600"/>
          </a:xfrm>
        </p:spPr>
        <p:txBody>
          <a:bodyPr>
            <a:normAutofit fontScale="70000" lnSpcReduction="20000"/>
          </a:bodyPr>
          <a:lstStyle/>
          <a:p>
            <a:r>
              <a:rPr lang="es-CO" dirty="0" smtClean="0"/>
              <a:t>La función de un API Gateway es </a:t>
            </a:r>
            <a:r>
              <a:rPr lang="es-CO" dirty="0" err="1" smtClean="0"/>
              <a:t>enrutar</a:t>
            </a:r>
            <a:endParaRPr lang="es-CO" dirty="0"/>
          </a:p>
          <a:p>
            <a:pPr lvl="1"/>
            <a:r>
              <a:rPr lang="es-CO" b="1" dirty="0" smtClean="0">
                <a:solidFill>
                  <a:srgbClr val="00B050"/>
                </a:solidFill>
              </a:rPr>
              <a:t>Verdadero</a:t>
            </a:r>
          </a:p>
          <a:p>
            <a:r>
              <a:rPr lang="es-CO" dirty="0" smtClean="0"/>
              <a:t>Un API Gateway puede medir cuantas solicitudes hace un usuario aun </a:t>
            </a:r>
            <a:r>
              <a:rPr lang="es-CO" dirty="0" err="1" smtClean="0"/>
              <a:t>microservicio</a:t>
            </a:r>
            <a:r>
              <a:rPr lang="es-CO" dirty="0" smtClean="0"/>
              <a:t>.</a:t>
            </a:r>
          </a:p>
          <a:p>
            <a:pPr lvl="1"/>
            <a:r>
              <a:rPr lang="es-CO" b="1" dirty="0" smtClean="0">
                <a:solidFill>
                  <a:srgbClr val="00B050"/>
                </a:solidFill>
              </a:rPr>
              <a:t>Verdadero</a:t>
            </a:r>
          </a:p>
          <a:p>
            <a:r>
              <a:rPr lang="es-CO" dirty="0" smtClean="0"/>
              <a:t>Un Beneficio del uso del API Gateway es esconder la forma en como se hacen las peticiones a los </a:t>
            </a:r>
            <a:r>
              <a:rPr lang="es-CO" dirty="0" err="1" smtClean="0"/>
              <a:t>microservicios</a:t>
            </a:r>
            <a:endParaRPr lang="es-CO" dirty="0" smtClean="0"/>
          </a:p>
          <a:p>
            <a:pPr lvl="1"/>
            <a:r>
              <a:rPr lang="es-CO" b="1" dirty="0" smtClean="0">
                <a:solidFill>
                  <a:srgbClr val="00B050"/>
                </a:solidFill>
              </a:rPr>
              <a:t>Verdadero</a:t>
            </a:r>
          </a:p>
          <a:p>
            <a:r>
              <a:rPr lang="es-CO" dirty="0"/>
              <a:t>Un </a:t>
            </a:r>
            <a:r>
              <a:rPr lang="es-CO" dirty="0" smtClean="0"/>
              <a:t>ESB permite conectar dos plataformas que están en tecnologías legadas</a:t>
            </a:r>
          </a:p>
          <a:p>
            <a:pPr lvl="1"/>
            <a:r>
              <a:rPr lang="es-CO" b="1" dirty="0" smtClean="0">
                <a:solidFill>
                  <a:srgbClr val="00B050"/>
                </a:solidFill>
              </a:rPr>
              <a:t>Verdadero</a:t>
            </a:r>
          </a:p>
          <a:p>
            <a:r>
              <a:rPr lang="es-CO" dirty="0"/>
              <a:t>Un </a:t>
            </a:r>
            <a:r>
              <a:rPr lang="es-CO" dirty="0" smtClean="0"/>
              <a:t>falla de usar un ESB es que se vuelve un punto critico en la mediación de los mensajes</a:t>
            </a:r>
            <a:endParaRPr lang="es-CO" dirty="0"/>
          </a:p>
          <a:p>
            <a:pPr lvl="1"/>
            <a:r>
              <a:rPr lang="es-CO" b="1" dirty="0">
                <a:solidFill>
                  <a:srgbClr val="00B050"/>
                </a:solidFill>
              </a:rPr>
              <a:t>Verdadero</a:t>
            </a:r>
          </a:p>
          <a:p>
            <a:r>
              <a:rPr lang="es-CO" dirty="0" smtClean="0"/>
              <a:t>Si se requiere mas lógica de orquestación y </a:t>
            </a:r>
            <a:r>
              <a:rPr lang="es-CO" dirty="0" err="1" smtClean="0"/>
              <a:t>trasnsformacion</a:t>
            </a:r>
            <a:r>
              <a:rPr lang="es-CO" dirty="0" smtClean="0"/>
              <a:t> es mejor un API Gateway y no un ESB</a:t>
            </a:r>
            <a:endParaRPr lang="es-CO" dirty="0"/>
          </a:p>
          <a:p>
            <a:pPr lvl="1"/>
            <a:r>
              <a:rPr lang="es-CO" b="1" dirty="0" smtClean="0">
                <a:solidFill>
                  <a:srgbClr val="FF0000"/>
                </a:solidFill>
              </a:rPr>
              <a:t>Falso</a:t>
            </a:r>
            <a:endParaRPr lang="es-CO" b="1" dirty="0">
              <a:solidFill>
                <a:srgbClr val="FF0000"/>
              </a:solidFill>
            </a:endParaRPr>
          </a:p>
          <a:p>
            <a:pPr marL="0" indent="0">
              <a:buNone/>
            </a:pPr>
            <a:endParaRPr lang="es-CO" b="1" dirty="0" smtClean="0">
              <a:solidFill>
                <a:srgbClr val="00B050"/>
              </a:solidFill>
            </a:endParaRPr>
          </a:p>
        </p:txBody>
      </p:sp>
    </p:spTree>
    <p:extLst>
      <p:ext uri="{BB962C8B-B14F-4D97-AF65-F5344CB8AC3E}">
        <p14:creationId xmlns:p14="http://schemas.microsoft.com/office/powerpoint/2010/main" val="3994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1627</TotalTime>
  <Words>1302</Words>
  <Application>Microsoft Office PowerPoint</Application>
  <PresentationFormat>On-screen Show (4:3)</PresentationFormat>
  <Paragraphs>159</Paragraphs>
  <Slides>11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Berlin Sans FB Demi</vt:lpstr>
      <vt:lpstr>Calibri</vt:lpstr>
      <vt:lpstr>Wingdings</vt:lpstr>
      <vt:lpstr>Business Presentation</vt:lpstr>
      <vt:lpstr>Microsoft Excel Worksheet</vt:lpstr>
      <vt:lpstr>API Gateway</vt:lpstr>
      <vt:lpstr>Qué es API Gateway?</vt:lpstr>
      <vt:lpstr>Funciones de un API Gateway</vt:lpstr>
      <vt:lpstr>Beneficios de un API Gateway</vt:lpstr>
      <vt:lpstr>Enterprise Service Bus - ESB</vt:lpstr>
      <vt:lpstr>Beneficios de usar un ESB</vt:lpstr>
      <vt:lpstr>API Gateway vs ESB Funcionalidades</vt:lpstr>
      <vt:lpstr>ESB o API Gateway?</vt:lpstr>
      <vt:lpstr>Quiz – Verdadero o Falso</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230</cp:revision>
  <dcterms:created xsi:type="dcterms:W3CDTF">2011-09-11T16:53:06Z</dcterms:created>
  <dcterms:modified xsi:type="dcterms:W3CDTF">2022-04-05T09:42:48Z</dcterms:modified>
</cp:coreProperties>
</file>