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26" r:id="rId3"/>
    <p:sldId id="327" r:id="rId4"/>
    <p:sldId id="328" r:id="rId5"/>
    <p:sldId id="329" r:id="rId6"/>
    <p:sldId id="330" r:id="rId7"/>
    <p:sldId id="331" r:id="rId8"/>
    <p:sldId id="332" r:id="rId9"/>
    <p:sldId id="333" r:id="rId10"/>
    <p:sldId id="334" r:id="rId11"/>
    <p:sldId id="335" r:id="rId12"/>
    <p:sldId id="336" r:id="rId13"/>
    <p:sldId id="276" r:id="rId14"/>
    <p:sldId id="277" r:id="rId1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365" autoAdjust="0"/>
  </p:normalViewPr>
  <p:slideViewPr>
    <p:cSldViewPr>
      <p:cViewPr varScale="1">
        <p:scale>
          <a:sx n="90" d="100"/>
          <a:sy n="90" d="100"/>
        </p:scale>
        <p:origin x="1638"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8/04/2022</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https://platzi.com/blog/continuous-integration-continuous-delivery-y-continuous-deployments/</a:t>
            </a:r>
          </a:p>
          <a:p>
            <a:r>
              <a:rPr lang="es-CO" dirty="0"/>
              <a:t>https://www.redhat.com/en/topics/devops/what-is-ci-cd</a:t>
            </a:r>
          </a:p>
          <a:p>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2</a:t>
            </a:fld>
            <a:endParaRPr lang="es-CO"/>
          </a:p>
        </p:txBody>
      </p:sp>
    </p:spTree>
    <p:extLst>
      <p:ext uri="{BB962C8B-B14F-4D97-AF65-F5344CB8AC3E}">
        <p14:creationId xmlns:p14="http://schemas.microsoft.com/office/powerpoint/2010/main" val="857118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https://docs.microsoft.com/en-us/devops/develop/what-is-continuous-integration </a:t>
            </a:r>
          </a:p>
          <a:p>
            <a:r>
              <a:rPr lang="es-ES" dirty="0"/>
              <a:t>CI alienta a los desarrolladores a compartir su código y pruebas unitarias fusionando sus cambios en un repositorio de control de versiones compartido después de completar cada pequeña tarea. El código de confirmación activa un sistema de compilación automatizado para obtener el código más reciente del repositorio compartido y para compilar, probar y validar la rama principal o troncal completa.</a:t>
            </a:r>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3</a:t>
            </a:fld>
            <a:endParaRPr lang="es-CO"/>
          </a:p>
        </p:txBody>
      </p:sp>
    </p:spTree>
    <p:extLst>
      <p:ext uri="{BB962C8B-B14F-4D97-AF65-F5344CB8AC3E}">
        <p14:creationId xmlns:p14="http://schemas.microsoft.com/office/powerpoint/2010/main" val="1050190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objetivo de la entrega continua es tener una base de código que esté siempre lista para su implementación en un entorno de producción. En la entrega continua, cada etapa, desde la fusión de los cambios de código hasta la entrega de compilaciones listas para producción, implica la automatización de pruebas y la automatización de la liberación de código. Al final de ese proceso, el equipo de operaciones puede implementar una aplicación en producción de forma rápida y sencilla.</a:t>
            </a:r>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4</a:t>
            </a:fld>
            <a:endParaRPr lang="es-CO"/>
          </a:p>
        </p:txBody>
      </p:sp>
    </p:spTree>
    <p:extLst>
      <p:ext uri="{BB962C8B-B14F-4D97-AF65-F5344CB8AC3E}">
        <p14:creationId xmlns:p14="http://schemas.microsoft.com/office/powerpoint/2010/main" val="249071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https://www.redhat.com/en/topics/devops/what-is-ci-cd</a:t>
            </a:r>
          </a:p>
          <a:p>
            <a:pPr algn="just"/>
            <a:endParaRPr lang="es-ES" dirty="0"/>
          </a:p>
          <a:p>
            <a:pPr algn="just"/>
            <a:r>
              <a:rPr lang="es-ES" dirty="0"/>
              <a:t>En la práctica, la implementación continua significa que el cambio de un desarrollador a una aplicación en la nube podría comenzar a funcionar a los pocos minutos de escribirla (suponiendo que pase las pruebas automatizadas). Esto hace que sea mucho más fácil recibir e incorporar continuamente los comentarios de los usuarios. En conjunto, todas estas prácticas de CI / CD conectadas hacen que la implementación de una aplicación sea menos riesgosa, por lo que es más fácil publicar cambios en las aplicaciones en pequeñas partes, en lugar de todos a la vez. Sin embargo, también hay una gran inversión inicial, ya que las pruebas automatizadas deberán escribirse para adaptarse a una variedad de etapas de prueba y lanzamiento en la canalización de CI / CD.</a:t>
            </a:r>
            <a:endParaRPr lang="es-CO" dirty="0"/>
          </a:p>
          <a:p>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5</a:t>
            </a:fld>
            <a:endParaRPr lang="es-CO"/>
          </a:p>
        </p:txBody>
      </p:sp>
    </p:spTree>
    <p:extLst>
      <p:ext uri="{BB962C8B-B14F-4D97-AF65-F5344CB8AC3E}">
        <p14:creationId xmlns:p14="http://schemas.microsoft.com/office/powerpoint/2010/main" val="2928927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Al igual que el principio de que el mismo código fuente genera el mismo binario, un modelo </a:t>
            </a:r>
            <a:r>
              <a:rPr lang="es-ES" dirty="0" err="1"/>
              <a:t>IaC</a:t>
            </a:r>
            <a:r>
              <a:rPr lang="es-ES" dirty="0"/>
              <a:t> genera el mismo entorno cada vez que se aplica. </a:t>
            </a:r>
            <a:r>
              <a:rPr lang="es-ES" dirty="0" err="1"/>
              <a:t>IaC</a:t>
            </a:r>
            <a:r>
              <a:rPr lang="es-ES" dirty="0"/>
              <a:t> es una práctica clave de DevOps y se utiliza junto con la entrega continua.</a:t>
            </a:r>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7</a:t>
            </a:fld>
            <a:endParaRPr lang="es-CO"/>
          </a:p>
        </p:txBody>
      </p:sp>
    </p:spTree>
    <p:extLst>
      <p:ext uri="{BB962C8B-B14F-4D97-AF65-F5344CB8AC3E}">
        <p14:creationId xmlns:p14="http://schemas.microsoft.com/office/powerpoint/2010/main" val="148545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idempotencia es un principio de infraestructura como código.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idempotencia es la propiedad de que un comando de implementación siempre establece el entorno de destino en la misma configuración, independientemente del estado inicial del entorno. La idempotencia se logra configurando automáticamente un objetivo existente o descartando el objetivo existente y recreando un entorno nuevo.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consecuencia, con </a:t>
            </a:r>
            <a:r>
              <a:rPr lang="es-ES" dirty="0" err="1"/>
              <a:t>IaC</a:t>
            </a:r>
            <a:r>
              <a:rPr lang="es-ES" dirty="0"/>
              <a:t>, los equipos realizan cambios en la descripción del entorno y la versión del modelo de configuración, que generalmente se encuentra en formatos de código bien documentados como JSON. La canalización de versiones ejecuta el modelo para configurar los entornos de destino. Si el equipo necesita hacer cambios, edita la fuente, no el destino.</a:t>
            </a:r>
            <a:endParaRPr lang="es-CO" dirty="0"/>
          </a:p>
          <a:p>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8</a:t>
            </a:fld>
            <a:endParaRPr lang="es-CO"/>
          </a:p>
        </p:txBody>
      </p:sp>
    </p:spTree>
    <p:extLst>
      <p:ext uri="{BB962C8B-B14F-4D97-AF65-F5344CB8AC3E}">
        <p14:creationId xmlns:p14="http://schemas.microsoft.com/office/powerpoint/2010/main" val="414957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s-CO" b="0" dirty="0"/>
              <a:t>https://docs.microsoft.com/en-us/devops/deliver/what-is-infrastructure-as-code </a:t>
            </a:r>
          </a:p>
          <a:p>
            <a:r>
              <a:rPr lang="es-CO" b="0" dirty="0"/>
              <a:t>https://stackify.com/what-is-infrastructure-as-code-how-it-works-best-practices-tutorials/</a:t>
            </a:r>
          </a:p>
          <a:p>
            <a:r>
              <a:rPr lang="es-CO" b="0" dirty="0"/>
              <a:t>https://www.redhat.com/en/topics/automation/what-is-infrastructure-as-code-iac</a:t>
            </a:r>
          </a:p>
          <a:p>
            <a:r>
              <a:rPr lang="es-CO" b="0" dirty="0"/>
              <a:t>https://www.ionos.es/digitalguide/servidores/know-how/infrastructure-as-code/</a:t>
            </a:r>
          </a:p>
          <a:p>
            <a:endParaRPr lang="es-CO" b="0" dirty="0"/>
          </a:p>
          <a:p>
            <a:r>
              <a:rPr lang="es-CO" b="1" dirty="0"/>
              <a:t>Reducción de Costos/Esfuerzo</a:t>
            </a:r>
            <a:endParaRPr lang="es-CO" b="0" dirty="0"/>
          </a:p>
          <a:p>
            <a:r>
              <a:rPr lang="es-ES" b="0" i="0" dirty="0">
                <a:solidFill>
                  <a:srgbClr val="3C3C3C"/>
                </a:solidFill>
                <a:effectLst/>
                <a:latin typeface="OpenSansRegular"/>
              </a:rPr>
              <a:t>Automatizar la administración de la infraestructura ahorra muchos costes y horas de trabajo que, a su vez, pueden invertirse en otros ámbitos.</a:t>
            </a:r>
          </a:p>
          <a:p>
            <a:endParaRPr lang="es-CO" b="1" dirty="0"/>
          </a:p>
          <a:p>
            <a:r>
              <a:rPr lang="es-CO" b="1" dirty="0"/>
              <a:t>Incrementa la velocidad de los desarrollos</a:t>
            </a:r>
            <a:endParaRPr lang="es-CO" b="0" dirty="0"/>
          </a:p>
          <a:p>
            <a:r>
              <a:rPr lang="es-ES" b="0" dirty="0"/>
              <a:t>Al emplear la infraestructura como código, puede implementar sus arquitecturas de infraestructura en muchas etapas. Eso hace que todo el ciclo de vida del desarrollo de software sea más eficiente, elevando la productividad del equipo a nuevos niveles.</a:t>
            </a:r>
            <a:endParaRPr lang="es-CO" b="0" dirty="0"/>
          </a:p>
          <a:p>
            <a:endParaRPr lang="es-CO" b="1" dirty="0"/>
          </a:p>
          <a:p>
            <a:r>
              <a:rPr lang="es-CO" b="1" dirty="0"/>
              <a:t>Mejora la Consistencia de la Infraestructura</a:t>
            </a:r>
          </a:p>
          <a:p>
            <a:r>
              <a:rPr lang="es-ES" b="0" dirty="0"/>
              <a:t>Los procesos manuales dan como resultado errores, punto. Los humanos son falibles. Nuestros recuerdos nos culpan. La comunicación es difícil y, en general, somos bastante malos en eso. Como ha leído, la administración manual de la infraestructura dará lugar a discrepancias, sin importar cuánto lo intente. </a:t>
            </a:r>
            <a:r>
              <a:rPr lang="es-ES" b="0" dirty="0" err="1"/>
              <a:t>IaC</a:t>
            </a:r>
            <a:r>
              <a:rPr lang="es-ES" b="0" dirty="0"/>
              <a:t> resuelve ese problema haciendo que los propios archivos de configuración sean la única fuente de verdad. De esa manera, garantiza que se implementarán las mismas configuraciones una y otra vez, sin discrepancias.</a:t>
            </a:r>
            <a:endParaRPr lang="es-CO" b="0" dirty="0"/>
          </a:p>
          <a:p>
            <a:endParaRPr lang="es-CO" b="1" dirty="0"/>
          </a:p>
          <a:p>
            <a:r>
              <a:rPr lang="es-CO" b="1" dirty="0"/>
              <a:t>Permite la Trazabilidad de los Cambios</a:t>
            </a:r>
          </a:p>
          <a:p>
            <a:r>
              <a:rPr lang="es-ES" b="0" dirty="0"/>
              <a:t>Éste es rápido y sencillo. Dado que puede versionar archivos de configuración </a:t>
            </a:r>
            <a:r>
              <a:rPr lang="es-ES" b="0" dirty="0" err="1"/>
              <a:t>IaC</a:t>
            </a:r>
            <a:r>
              <a:rPr lang="es-ES" b="0" dirty="0"/>
              <a:t> como cualquier archivo de código fuente, tiene una trazabilidad completa de los cambios que sufrió cada configuración. No más juegos de adivinanzas sobre quién hizo qué y cuándo.</a:t>
            </a:r>
            <a:endParaRPr lang="es-CO" b="0" dirty="0"/>
          </a:p>
          <a:p>
            <a:endParaRPr lang="es-CO" b="1" dirty="0"/>
          </a:p>
          <a:p>
            <a:r>
              <a:rPr lang="es-CO" b="1" dirty="0"/>
              <a:t>Reducción de Errores</a:t>
            </a:r>
            <a:endParaRPr lang="es-CO" b="0" dirty="0"/>
          </a:p>
          <a:p>
            <a:r>
              <a:rPr lang="es-ES" b="0" dirty="0"/>
              <a:t>Podría tener programadores que utilicen </a:t>
            </a:r>
            <a:r>
              <a:rPr lang="es-ES" b="0" dirty="0" err="1"/>
              <a:t>IaC</a:t>
            </a:r>
            <a:r>
              <a:rPr lang="es-ES" b="0" dirty="0"/>
              <a:t> para crear y lanzar entornos de espacio aislado, lo que les permitirá desarrollarse de forma aislada de forma segura. Lo mismo sería cierto para los profesionales de control de calidad, que pueden tener copias perfectas de los entornos de producción en los que ejecutar sus pruebas. Finalmente, cuando llega el momento de la implementación, puede impulsar tanto la infraestructura como el código a producción en un solo paso.</a:t>
            </a:r>
            <a:endParaRPr lang="es-CO" b="0" dirty="0"/>
          </a:p>
          <a:p>
            <a:endParaRPr lang="es-CO" b="1" dirty="0"/>
          </a:p>
        </p:txBody>
      </p:sp>
      <p:sp>
        <p:nvSpPr>
          <p:cNvPr id="4" name="Slide Number Placeholder 3"/>
          <p:cNvSpPr>
            <a:spLocks noGrp="1"/>
          </p:cNvSpPr>
          <p:nvPr>
            <p:ph type="sldNum" sz="quarter" idx="5"/>
          </p:nvPr>
        </p:nvSpPr>
        <p:spPr/>
        <p:txBody>
          <a:bodyPr/>
          <a:lstStyle/>
          <a:p>
            <a:fld id="{130CACF9-7D05-4F71-AAB3-EDF63B90FAC5}" type="slidenum">
              <a:rPr lang="es-CO" smtClean="0"/>
              <a:t>9</a:t>
            </a:fld>
            <a:endParaRPr lang="es-CO"/>
          </a:p>
        </p:txBody>
      </p:sp>
    </p:spTree>
    <p:extLst>
      <p:ext uri="{BB962C8B-B14F-4D97-AF65-F5344CB8AC3E}">
        <p14:creationId xmlns:p14="http://schemas.microsoft.com/office/powerpoint/2010/main" val="87014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https://www.thorntech.com/15-infrastructure-as-code-tools/</a:t>
            </a:r>
          </a:p>
          <a:p>
            <a:r>
              <a:rPr lang="es-CO" dirty="0"/>
              <a:t>https://blog.inedo.com/top-12-infrastructure-code-tolos</a:t>
            </a:r>
          </a:p>
          <a:p>
            <a:r>
              <a:rPr lang="es-CO" dirty="0"/>
              <a:t>https://spectralops.io/blog/top-10-infrastructure-as-code-iac-tools-to-know-in-2021/</a:t>
            </a:r>
          </a:p>
          <a:p>
            <a:endParaRPr lang="es-CO" dirty="0"/>
          </a:p>
          <a:p>
            <a:endParaRPr lang="es-CO" dirty="0"/>
          </a:p>
        </p:txBody>
      </p:sp>
      <p:sp>
        <p:nvSpPr>
          <p:cNvPr id="4" name="Slide Number Placeholder 3"/>
          <p:cNvSpPr>
            <a:spLocks noGrp="1"/>
          </p:cNvSpPr>
          <p:nvPr>
            <p:ph type="sldNum" sz="quarter" idx="5"/>
          </p:nvPr>
        </p:nvSpPr>
        <p:spPr/>
        <p:txBody>
          <a:bodyPr/>
          <a:lstStyle/>
          <a:p>
            <a:fld id="{130CACF9-7D05-4F71-AAB3-EDF63B90FAC5}" type="slidenum">
              <a:rPr lang="es-CO" smtClean="0"/>
              <a:t>10</a:t>
            </a:fld>
            <a:endParaRPr lang="es-CO"/>
          </a:p>
        </p:txBody>
      </p:sp>
    </p:spTree>
    <p:extLst>
      <p:ext uri="{BB962C8B-B14F-4D97-AF65-F5344CB8AC3E}">
        <p14:creationId xmlns:p14="http://schemas.microsoft.com/office/powerpoint/2010/main" val="2834571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smtClean="0"/>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smtClean="0"/>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smtClean="0"/>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8/04/2022</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err="1" smtClean="0"/>
              <a:t>Continous</a:t>
            </a:r>
            <a:r>
              <a:rPr lang="es-CO" dirty="0" smtClean="0"/>
              <a:t> </a:t>
            </a:r>
            <a:r>
              <a:rPr lang="es-CO" dirty="0" err="1" smtClean="0"/>
              <a:t>Integration</a:t>
            </a:r>
            <a:endParaRPr lang="es-CO" dirty="0" smtClean="0"/>
          </a:p>
          <a:p>
            <a:r>
              <a:rPr lang="es-CO" dirty="0" err="1" smtClean="0"/>
              <a:t>Continous</a:t>
            </a:r>
            <a:r>
              <a:rPr lang="es-CO" dirty="0" smtClean="0"/>
              <a:t> </a:t>
            </a:r>
            <a:r>
              <a:rPr lang="es-CO" dirty="0" err="1" smtClean="0"/>
              <a:t>Delivery</a:t>
            </a:r>
            <a:endParaRPr lang="es-CO" dirty="0" smtClean="0"/>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smtClean="0"/>
              <a:t>CI/CD</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smtClean="0"/>
              <a:t>Julio Cesar Robles Uribe</a:t>
            </a:r>
            <a:endParaRPr lang="es-CO" dirty="0"/>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smtClean="0">
                <a:solidFill>
                  <a:srgbClr val="0070C0"/>
                </a:solidFill>
              </a:rPr>
              <a:t>Arquitecto de Soluciones</a:t>
            </a:r>
            <a:endParaRPr lang="es-CO" sz="14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0ED14-3EF2-4AFA-8010-0C6AE88BF0D2}"/>
              </a:ext>
            </a:extLst>
          </p:cNvPr>
          <p:cNvSpPr>
            <a:spLocks noGrp="1"/>
          </p:cNvSpPr>
          <p:nvPr>
            <p:ph type="title"/>
          </p:nvPr>
        </p:nvSpPr>
        <p:spPr/>
        <p:txBody>
          <a:bodyPr>
            <a:normAutofit/>
          </a:bodyPr>
          <a:lstStyle/>
          <a:p>
            <a:r>
              <a:rPr lang="es-CO" dirty="0"/>
              <a:t>Herramientas de </a:t>
            </a:r>
            <a:r>
              <a:rPr lang="es-CO" dirty="0" err="1"/>
              <a:t>IaC</a:t>
            </a:r>
            <a:endParaRPr lang="es-CO" dirty="0"/>
          </a:p>
        </p:txBody>
      </p:sp>
      <p:pic>
        <p:nvPicPr>
          <p:cNvPr id="4098" name="Picture 2" descr="Terraform logo">
            <a:extLst>
              <a:ext uri="{FF2B5EF4-FFF2-40B4-BE49-F238E27FC236}">
                <a16:creationId xmlns="" xmlns:a16="http://schemas.microsoft.com/office/drawing/2014/main" id="{9B5ACF2C-F9AB-4802-88A0-D2B6A6DFDECA}"/>
              </a:ext>
            </a:extLst>
          </p:cNvPr>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78073" y="3367648"/>
            <a:ext cx="2481344" cy="85719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 xmlns:a16="http://schemas.microsoft.com/office/drawing/2014/main" id="{D6277872-4F81-4A93-B240-F0B527112606}"/>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8073" y="1465498"/>
            <a:ext cx="1596259" cy="159625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 xmlns:a16="http://schemas.microsoft.com/office/drawing/2014/main" id="{20C8EEBD-3AF7-4A2D-A4FF-7CA1510CE8F8}"/>
              </a:ext>
            </a:extLst>
          </p:cNvPr>
          <p:cNvGrpSpPr/>
          <p:nvPr/>
        </p:nvGrpSpPr>
        <p:grpSpPr>
          <a:xfrm>
            <a:off x="3370518" y="1389737"/>
            <a:ext cx="1945854" cy="1451833"/>
            <a:chOff x="7100855" y="1107199"/>
            <a:chExt cx="2594471" cy="1935777"/>
          </a:xfrm>
        </p:grpSpPr>
        <p:pic>
          <p:nvPicPr>
            <p:cNvPr id="4104" name="Picture 8" descr="Azure Resource Manager - Reviews, Pros &amp; Cons | Companies using Azure  Resource Manager">
              <a:extLst>
                <a:ext uri="{FF2B5EF4-FFF2-40B4-BE49-F238E27FC236}">
                  <a16:creationId xmlns="" xmlns:a16="http://schemas.microsoft.com/office/drawing/2014/main" id="{E273B0C7-FA05-4F72-A0E0-E07C2CAD942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3733" y="110719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0792881B-7190-4B01-A163-6AFD1B2C8C21}"/>
                </a:ext>
              </a:extLst>
            </p:cNvPr>
            <p:cNvSpPr txBox="1"/>
            <p:nvPr/>
          </p:nvSpPr>
          <p:spPr>
            <a:xfrm>
              <a:off x="7100855" y="2642867"/>
              <a:ext cx="2594471" cy="400109"/>
            </a:xfrm>
            <a:prstGeom prst="rect">
              <a:avLst/>
            </a:prstGeom>
            <a:noFill/>
          </p:spPr>
          <p:txBody>
            <a:bodyPr wrap="none" rtlCol="0">
              <a:spAutoFit/>
            </a:bodyPr>
            <a:lstStyle/>
            <a:p>
              <a:r>
                <a:rPr lang="es-CO" sz="1350" dirty="0"/>
                <a:t>Azure </a:t>
              </a:r>
              <a:r>
                <a:rPr lang="es-CO" sz="1350" dirty="0" err="1"/>
                <a:t>Resource</a:t>
              </a:r>
              <a:r>
                <a:rPr lang="es-CO" sz="1350" dirty="0"/>
                <a:t> Manager</a:t>
              </a:r>
            </a:p>
          </p:txBody>
        </p:sp>
      </p:grpSp>
      <p:grpSp>
        <p:nvGrpSpPr>
          <p:cNvPr id="6" name="Group 5">
            <a:extLst>
              <a:ext uri="{FF2B5EF4-FFF2-40B4-BE49-F238E27FC236}">
                <a16:creationId xmlns="" xmlns:a16="http://schemas.microsoft.com/office/drawing/2014/main" id="{354320F3-7762-4D0E-89CE-A9FD2CC248D8}"/>
              </a:ext>
            </a:extLst>
          </p:cNvPr>
          <p:cNvGrpSpPr/>
          <p:nvPr/>
        </p:nvGrpSpPr>
        <p:grpSpPr>
          <a:xfrm>
            <a:off x="6364772" y="1319900"/>
            <a:ext cx="2705421" cy="1590333"/>
            <a:chOff x="562684" y="2952428"/>
            <a:chExt cx="3607228" cy="2120444"/>
          </a:xfrm>
        </p:grpSpPr>
        <p:pic>
          <p:nvPicPr>
            <p:cNvPr id="4106" name="Picture 10" descr="Google Cloud Deployment Manager - Reviews, Pros &amp;amp; Cons | Companies using Google  Cloud Deployment Manager">
              <a:extLst>
                <a:ext uri="{FF2B5EF4-FFF2-40B4-BE49-F238E27FC236}">
                  <a16:creationId xmlns="" xmlns:a16="http://schemas.microsoft.com/office/drawing/2014/main" id="{50A60924-2E6B-4398-985E-1E89BCA0D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4644" y="295242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DFD0B486-04BC-4A7E-BC55-6BC60848BCA2}"/>
                </a:ext>
              </a:extLst>
            </p:cNvPr>
            <p:cNvSpPr txBox="1"/>
            <p:nvPr/>
          </p:nvSpPr>
          <p:spPr>
            <a:xfrm>
              <a:off x="562684" y="4672763"/>
              <a:ext cx="3607228" cy="400109"/>
            </a:xfrm>
            <a:prstGeom prst="rect">
              <a:avLst/>
            </a:prstGeom>
            <a:noFill/>
          </p:spPr>
          <p:txBody>
            <a:bodyPr wrap="none" rtlCol="0">
              <a:spAutoFit/>
            </a:bodyPr>
            <a:lstStyle/>
            <a:p>
              <a:r>
                <a:rPr lang="es-CO" sz="1350" dirty="0"/>
                <a:t>Google Cloud </a:t>
              </a:r>
              <a:r>
                <a:rPr lang="es-CO" sz="1350" dirty="0" err="1"/>
                <a:t>Deployment</a:t>
              </a:r>
              <a:r>
                <a:rPr lang="es-CO" sz="1350" dirty="0"/>
                <a:t> Manager</a:t>
              </a:r>
            </a:p>
          </p:txBody>
        </p:sp>
      </p:grpSp>
      <p:pic>
        <p:nvPicPr>
          <p:cNvPr id="4108" name="Picture 12" descr="chef logo">
            <a:extLst>
              <a:ext uri="{FF2B5EF4-FFF2-40B4-BE49-F238E27FC236}">
                <a16:creationId xmlns="" xmlns:a16="http://schemas.microsoft.com/office/drawing/2014/main" id="{21864746-93BF-4D81-A401-5E086AD57F4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90462" y="3019544"/>
            <a:ext cx="1282671" cy="126421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puppetlogo">
            <a:extLst>
              <a:ext uri="{FF2B5EF4-FFF2-40B4-BE49-F238E27FC236}">
                <a16:creationId xmlns="" xmlns:a16="http://schemas.microsoft.com/office/drawing/2014/main" id="{D772C427-CE83-4AAA-ADE8-41B6652C60ED}"/>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6159" y="3401581"/>
            <a:ext cx="2393519" cy="890921"/>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altstack_logo">
            <a:extLst>
              <a:ext uri="{FF2B5EF4-FFF2-40B4-BE49-F238E27FC236}">
                <a16:creationId xmlns="" xmlns:a16="http://schemas.microsoft.com/office/drawing/2014/main" id="{D95BD38A-51C5-4213-B34E-1E0E2080F511}"/>
              </a:ext>
            </a:extLst>
          </p:cNvPr>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3664" y="4464543"/>
            <a:ext cx="2070161" cy="1296477"/>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Ansible logo">
            <a:extLst>
              <a:ext uri="{FF2B5EF4-FFF2-40B4-BE49-F238E27FC236}">
                <a16:creationId xmlns="" xmlns:a16="http://schemas.microsoft.com/office/drawing/2014/main" id="{D3B356A4-53A8-4D3F-8068-C7749875979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02708" y="4520887"/>
            <a:ext cx="1007895" cy="1240133"/>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 xmlns:a16="http://schemas.microsoft.com/office/drawing/2014/main" id="{3504503F-C9F2-4517-A6B7-312B4753799B}"/>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3578" y="4823232"/>
            <a:ext cx="3086100" cy="83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256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8D20D1-4AA9-4FE8-BE6D-9E7123B799DA}"/>
              </a:ext>
            </a:extLst>
          </p:cNvPr>
          <p:cNvSpPr>
            <a:spLocks noGrp="1"/>
          </p:cNvSpPr>
          <p:nvPr>
            <p:ph type="title"/>
          </p:nvPr>
        </p:nvSpPr>
        <p:spPr/>
        <p:txBody>
          <a:bodyPr>
            <a:normAutofit/>
          </a:bodyPr>
          <a:lstStyle/>
          <a:p>
            <a:r>
              <a:rPr lang="es-CO" dirty="0"/>
              <a:t>Pipeline as a </a:t>
            </a:r>
            <a:r>
              <a:rPr lang="es-CO" dirty="0" err="1"/>
              <a:t>Code</a:t>
            </a:r>
            <a:r>
              <a:rPr lang="es-CO" dirty="0"/>
              <a:t>  (</a:t>
            </a:r>
            <a:r>
              <a:rPr lang="es-CO" dirty="0" err="1"/>
              <a:t>PaC</a:t>
            </a:r>
            <a:r>
              <a:rPr lang="es-CO" dirty="0"/>
              <a:t>)</a:t>
            </a:r>
          </a:p>
        </p:txBody>
      </p:sp>
      <p:sp>
        <p:nvSpPr>
          <p:cNvPr id="3" name="Content Placeholder 2">
            <a:extLst>
              <a:ext uri="{FF2B5EF4-FFF2-40B4-BE49-F238E27FC236}">
                <a16:creationId xmlns="" xmlns:a16="http://schemas.microsoft.com/office/drawing/2014/main" id="{CE16EB12-7EA4-4A9F-9220-13D3462821F5}"/>
              </a:ext>
            </a:extLst>
          </p:cNvPr>
          <p:cNvSpPr>
            <a:spLocks noGrp="1"/>
          </p:cNvSpPr>
          <p:nvPr>
            <p:ph idx="1"/>
          </p:nvPr>
        </p:nvSpPr>
        <p:spPr>
          <a:xfrm>
            <a:off x="179512" y="1196753"/>
            <a:ext cx="8856984" cy="2592288"/>
          </a:xfrm>
        </p:spPr>
        <p:txBody>
          <a:bodyPr/>
          <a:lstStyle/>
          <a:p>
            <a:r>
              <a:rPr lang="es-CO" dirty="0" err="1"/>
              <a:t>PaC</a:t>
            </a:r>
            <a:r>
              <a:rPr lang="es-CO" dirty="0"/>
              <a:t> hace parte de la Infraestructura como código y se refiere básicamente a la practica de definir las canalizaciones de la entrega de un producto de software mediante el uso de código que esta alojado en un repositorio.</a:t>
            </a:r>
          </a:p>
        </p:txBody>
      </p:sp>
      <p:grpSp>
        <p:nvGrpSpPr>
          <p:cNvPr id="5" name="Group 4">
            <a:extLst>
              <a:ext uri="{FF2B5EF4-FFF2-40B4-BE49-F238E27FC236}">
                <a16:creationId xmlns="" xmlns:a16="http://schemas.microsoft.com/office/drawing/2014/main" id="{EF25FD52-8E7F-44AC-BFD3-4FB805F57179}"/>
              </a:ext>
            </a:extLst>
          </p:cNvPr>
          <p:cNvGrpSpPr/>
          <p:nvPr/>
        </p:nvGrpSpPr>
        <p:grpSpPr>
          <a:xfrm>
            <a:off x="966868" y="4191555"/>
            <a:ext cx="1531222" cy="2021726"/>
            <a:chOff x="1484769" y="2622201"/>
            <a:chExt cx="2041629" cy="2695635"/>
          </a:xfrm>
        </p:grpSpPr>
        <p:pic>
          <p:nvPicPr>
            <p:cNvPr id="5122" name="Picture 2" descr="AWS CodePipeline | AWS Developer Tools">
              <a:extLst>
                <a:ext uri="{FF2B5EF4-FFF2-40B4-BE49-F238E27FC236}">
                  <a16:creationId xmlns="" xmlns:a16="http://schemas.microsoft.com/office/drawing/2014/main" id="{61591DE7-6FA6-4CF9-97BB-81C6D11E0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769" y="2622201"/>
              <a:ext cx="2000250" cy="2295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5E843DA-EB18-469E-BBAD-2EC34C0A7428}"/>
                </a:ext>
              </a:extLst>
            </p:cNvPr>
            <p:cNvSpPr txBox="1"/>
            <p:nvPr/>
          </p:nvSpPr>
          <p:spPr>
            <a:xfrm>
              <a:off x="1505588" y="4917727"/>
              <a:ext cx="2020810" cy="400109"/>
            </a:xfrm>
            <a:prstGeom prst="rect">
              <a:avLst/>
            </a:prstGeom>
            <a:noFill/>
          </p:spPr>
          <p:txBody>
            <a:bodyPr wrap="none" rtlCol="0">
              <a:spAutoFit/>
            </a:bodyPr>
            <a:lstStyle/>
            <a:p>
              <a:r>
                <a:rPr lang="es-CO" sz="1350" dirty="0"/>
                <a:t>AWS </a:t>
              </a:r>
              <a:r>
                <a:rPr lang="es-CO" sz="1350" dirty="0" err="1"/>
                <a:t>Code</a:t>
              </a:r>
              <a:r>
                <a:rPr lang="es-CO" sz="1350" dirty="0"/>
                <a:t> Pipeline</a:t>
              </a:r>
            </a:p>
          </p:txBody>
        </p:sp>
      </p:grpSp>
      <p:pic>
        <p:nvPicPr>
          <p:cNvPr id="5124" name="Picture 4">
            <a:extLst>
              <a:ext uri="{FF2B5EF4-FFF2-40B4-BE49-F238E27FC236}">
                <a16:creationId xmlns="" xmlns:a16="http://schemas.microsoft.com/office/drawing/2014/main" id="{E5DB3879-0B36-4CCC-BD34-9477AAD8C4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8138" y="4715288"/>
            <a:ext cx="3243020" cy="104384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zure DevOps ] apptest.ai Integration for Azure DevOps – Apptest.ai">
            <a:extLst>
              <a:ext uri="{FF2B5EF4-FFF2-40B4-BE49-F238E27FC236}">
                <a16:creationId xmlns="" xmlns:a16="http://schemas.microsoft.com/office/drawing/2014/main" id="{F9F8A573-B41C-4F83-846E-D0845F489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437112"/>
            <a:ext cx="1607344"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417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F6A11-3E22-4FD1-A58A-D2689C9343B2}"/>
              </a:ext>
            </a:extLst>
          </p:cNvPr>
          <p:cNvSpPr>
            <a:spLocks noGrp="1"/>
          </p:cNvSpPr>
          <p:nvPr>
            <p:ph type="title"/>
          </p:nvPr>
        </p:nvSpPr>
        <p:spPr/>
        <p:txBody>
          <a:bodyPr>
            <a:normAutofit/>
          </a:bodyPr>
          <a:lstStyle/>
          <a:p>
            <a:r>
              <a:rPr lang="es-CO" dirty="0"/>
              <a:t>Práctica</a:t>
            </a:r>
          </a:p>
        </p:txBody>
      </p:sp>
      <p:sp>
        <p:nvSpPr>
          <p:cNvPr id="3" name="Content Placeholder 2">
            <a:extLst>
              <a:ext uri="{FF2B5EF4-FFF2-40B4-BE49-F238E27FC236}">
                <a16:creationId xmlns="" xmlns:a16="http://schemas.microsoft.com/office/drawing/2014/main" id="{B9AE91FB-47B9-4F7D-A4A7-0E5262000AF2}"/>
              </a:ext>
            </a:extLst>
          </p:cNvPr>
          <p:cNvSpPr>
            <a:spLocks noGrp="1"/>
          </p:cNvSpPr>
          <p:nvPr>
            <p:ph idx="1"/>
          </p:nvPr>
        </p:nvSpPr>
        <p:spPr>
          <a:xfrm>
            <a:off x="207290" y="1268760"/>
            <a:ext cx="8757198" cy="2388647"/>
          </a:xfrm>
        </p:spPr>
        <p:txBody>
          <a:bodyPr>
            <a:noAutofit/>
          </a:bodyPr>
          <a:lstStyle/>
          <a:p>
            <a:r>
              <a:rPr lang="es-CO" sz="2400" dirty="0"/>
              <a:t>En Azure DevOps</a:t>
            </a:r>
          </a:p>
          <a:p>
            <a:pPr lvl="1"/>
            <a:r>
              <a:rPr lang="es-CO" sz="2000" dirty="0"/>
              <a:t>Crear un Pipeline de </a:t>
            </a:r>
            <a:r>
              <a:rPr lang="es-CO" sz="2000" dirty="0" err="1"/>
              <a:t>Build</a:t>
            </a:r>
            <a:r>
              <a:rPr lang="es-CO" sz="2000" dirty="0"/>
              <a:t> </a:t>
            </a:r>
            <a:r>
              <a:rPr lang="es-CO" sz="2000" dirty="0" err="1"/>
              <a:t>Code</a:t>
            </a:r>
            <a:endParaRPr lang="es-CO" sz="2000" dirty="0"/>
          </a:p>
          <a:p>
            <a:pPr lvl="1"/>
            <a:r>
              <a:rPr lang="es-CO" sz="2000" dirty="0"/>
              <a:t>Crear un Pipeline de </a:t>
            </a:r>
            <a:r>
              <a:rPr lang="es-CO" sz="2000" dirty="0" err="1"/>
              <a:t>Release</a:t>
            </a:r>
            <a:r>
              <a:rPr lang="es-CO" sz="2000" dirty="0"/>
              <a:t> </a:t>
            </a:r>
            <a:r>
              <a:rPr lang="es-CO" sz="2000" dirty="0" err="1"/>
              <a:t>Code</a:t>
            </a:r>
            <a:endParaRPr lang="es-CO" sz="2000" dirty="0"/>
          </a:p>
          <a:p>
            <a:pPr lvl="1"/>
            <a:r>
              <a:rPr lang="es-CO" sz="2000" dirty="0"/>
              <a:t>Crear un Pipeline de </a:t>
            </a:r>
            <a:r>
              <a:rPr lang="es-CO" sz="2000" dirty="0" err="1"/>
              <a:t>Build</a:t>
            </a:r>
            <a:r>
              <a:rPr lang="es-CO" sz="2000" dirty="0"/>
              <a:t> </a:t>
            </a:r>
            <a:r>
              <a:rPr lang="es-CO" sz="2000" dirty="0" err="1"/>
              <a:t>Infrastructure</a:t>
            </a:r>
            <a:endParaRPr lang="es-CO" sz="2000" dirty="0"/>
          </a:p>
          <a:p>
            <a:pPr lvl="1"/>
            <a:r>
              <a:rPr lang="es-CO" sz="2000" dirty="0"/>
              <a:t>Crear </a:t>
            </a:r>
            <a:r>
              <a:rPr lang="es-CO" sz="2000" dirty="0" err="1"/>
              <a:t>unPipeline</a:t>
            </a:r>
            <a:r>
              <a:rPr lang="es-CO" sz="2000" dirty="0"/>
              <a:t> de </a:t>
            </a:r>
            <a:r>
              <a:rPr lang="es-CO" sz="2000" dirty="0" err="1"/>
              <a:t>Relase</a:t>
            </a:r>
            <a:r>
              <a:rPr lang="es-CO" sz="2000" dirty="0"/>
              <a:t> </a:t>
            </a:r>
            <a:r>
              <a:rPr lang="es-CO" sz="2000" dirty="0" err="1"/>
              <a:t>Infrastructure</a:t>
            </a:r>
            <a:endParaRPr lang="es-CO" sz="2000" dirty="0"/>
          </a:p>
          <a:p>
            <a:r>
              <a:rPr lang="es-CO" sz="2400" dirty="0"/>
              <a:t>Crear un YAML pipeline de CI-CD para el código que integre todo y despliegue en los ambientes de DEV, QAS, STG, UAT y PRD.</a:t>
            </a:r>
          </a:p>
          <a:p>
            <a:pPr lvl="1"/>
            <a:r>
              <a:rPr lang="es-CO" sz="2000" dirty="0"/>
              <a:t>Siga las Guías proporcionadas para el Ejercicio y complete los pasos.</a:t>
            </a:r>
          </a:p>
          <a:p>
            <a:endParaRPr lang="es-CO" sz="2400" b="1" dirty="0"/>
          </a:p>
        </p:txBody>
      </p:sp>
      <p:pic>
        <p:nvPicPr>
          <p:cNvPr id="4" name="Picture 2" descr="D:\Documents\Mis Docs\Images\Presentaciones\Computers\Computer00.jpg">
            <a:extLst>
              <a:ext uri="{FF2B5EF4-FFF2-40B4-BE49-F238E27FC236}">
                <a16:creationId xmlns="" xmlns:a16="http://schemas.microsoft.com/office/drawing/2014/main" id="{4134DB70-86B9-4343-B8FF-E7F222663359}"/>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972165" y="4365104"/>
            <a:ext cx="2100020" cy="2338022"/>
          </a:xfrm>
          <a:prstGeom prst="rect">
            <a:avLst/>
          </a:prstGeom>
          <a:noFill/>
        </p:spPr>
      </p:pic>
    </p:spTree>
    <p:extLst>
      <p:ext uri="{BB962C8B-B14F-4D97-AF65-F5344CB8AC3E}">
        <p14:creationId xmlns:p14="http://schemas.microsoft.com/office/powerpoint/2010/main" val="425128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smtClean="0"/>
              <a:t>Preguntas?</a:t>
            </a:r>
            <a:endParaRPr lang="es-CO" dirty="0"/>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solidFill>
                  <a:srgbClr val="0066CC">
                    <a:alpha val="74000"/>
                  </a:srgbClr>
                </a:solidFill>
                <a:effectLst>
                  <a:reflection blurRad="12700" stA="50000" endPos="50000" dist="5000" dir="5400000" sy="-100000" rotWithShape="0"/>
                </a:effectLst>
                <a:latin typeface="Berlin Sans FB Demi" pitchFamily="34" charset="0"/>
              </a:rPr>
              <a:t>Gracias!!!</a:t>
            </a:r>
            <a:endPar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E7765-AC2A-40F8-8ED3-4576EA45B66D}"/>
              </a:ext>
            </a:extLst>
          </p:cNvPr>
          <p:cNvSpPr>
            <a:spLocks noGrp="1"/>
          </p:cNvSpPr>
          <p:nvPr>
            <p:ph type="title"/>
          </p:nvPr>
        </p:nvSpPr>
        <p:spPr>
          <a:xfrm>
            <a:off x="0" y="0"/>
            <a:ext cx="9144000" cy="1831507"/>
          </a:xfrm>
        </p:spPr>
        <p:txBody>
          <a:bodyPr>
            <a:normAutofit fontScale="90000"/>
          </a:bodyPr>
          <a:lstStyle/>
          <a:p>
            <a:r>
              <a:rPr lang="es-CO" dirty="0" err="1"/>
              <a:t>Continous</a:t>
            </a:r>
            <a:r>
              <a:rPr lang="es-CO" dirty="0"/>
              <a:t> </a:t>
            </a:r>
            <a:r>
              <a:rPr lang="es-CO" dirty="0" err="1"/>
              <a:t>Integration</a:t>
            </a:r>
            <a:r>
              <a:rPr lang="es-CO" dirty="0"/>
              <a:t>, </a:t>
            </a:r>
            <a:r>
              <a:rPr lang="es-CO" dirty="0" err="1"/>
              <a:t>Continous</a:t>
            </a:r>
            <a:r>
              <a:rPr lang="es-CO" dirty="0"/>
              <a:t> </a:t>
            </a:r>
            <a:r>
              <a:rPr lang="es-CO" dirty="0" err="1"/>
              <a:t>Delivery</a:t>
            </a:r>
            <a:r>
              <a:rPr lang="es-CO" dirty="0"/>
              <a:t> and </a:t>
            </a:r>
            <a:r>
              <a:rPr lang="es-CO" dirty="0" err="1"/>
              <a:t>Continous</a:t>
            </a:r>
            <a:r>
              <a:rPr lang="es-CO" dirty="0"/>
              <a:t> </a:t>
            </a:r>
            <a:r>
              <a:rPr lang="es-CO" dirty="0" err="1"/>
              <a:t>Deployment</a:t>
            </a:r>
            <a:endParaRPr lang="es-CO" dirty="0"/>
          </a:p>
        </p:txBody>
      </p:sp>
      <p:sp>
        <p:nvSpPr>
          <p:cNvPr id="15" name="Content Placeholder 2">
            <a:extLst>
              <a:ext uri="{FF2B5EF4-FFF2-40B4-BE49-F238E27FC236}">
                <a16:creationId xmlns="" xmlns:a16="http://schemas.microsoft.com/office/drawing/2014/main" id="{1980988C-EBE5-42CA-99EA-3BED37DA9529}"/>
              </a:ext>
            </a:extLst>
          </p:cNvPr>
          <p:cNvSpPr>
            <a:spLocks noGrp="1"/>
          </p:cNvSpPr>
          <p:nvPr>
            <p:ph idx="1"/>
          </p:nvPr>
        </p:nvSpPr>
        <p:spPr>
          <a:xfrm>
            <a:off x="628650" y="2096965"/>
            <a:ext cx="8062547" cy="1754066"/>
          </a:xfrm>
        </p:spPr>
        <p:txBody>
          <a:bodyPr>
            <a:normAutofit fontScale="70000" lnSpcReduction="20000"/>
          </a:bodyPr>
          <a:lstStyle/>
          <a:p>
            <a:pPr algn="just"/>
            <a:r>
              <a:rPr lang="es-ES" dirty="0"/>
              <a:t>Podemos verlo como una serie de pasos o </a:t>
            </a:r>
            <a:r>
              <a:rPr lang="es-ES" b="1" dirty="0">
                <a:solidFill>
                  <a:schemeClr val="accent1"/>
                </a:solidFill>
              </a:rPr>
              <a:t>buenas prácticas </a:t>
            </a:r>
            <a:r>
              <a:rPr lang="es-ES" dirty="0"/>
              <a:t>a seguir para conseguir una </a:t>
            </a:r>
            <a:r>
              <a:rPr lang="es-ES" b="1" dirty="0">
                <a:solidFill>
                  <a:schemeClr val="accent2"/>
                </a:solidFill>
              </a:rPr>
              <a:t>automatización</a:t>
            </a:r>
            <a:r>
              <a:rPr lang="es-ES" dirty="0"/>
              <a:t> completa de nuestro proceso de </a:t>
            </a:r>
            <a:r>
              <a:rPr lang="es-ES" b="1" dirty="0">
                <a:solidFill>
                  <a:schemeClr val="accent4"/>
                </a:solidFill>
              </a:rPr>
              <a:t>despliegue a producción</a:t>
            </a:r>
            <a:r>
              <a:rPr lang="es-ES" dirty="0"/>
              <a:t>, ayudándonos a </a:t>
            </a:r>
            <a:r>
              <a:rPr lang="es-ES" b="1" dirty="0">
                <a:solidFill>
                  <a:schemeClr val="accent5"/>
                </a:solidFill>
              </a:rPr>
              <a:t>reducir</a:t>
            </a:r>
            <a:r>
              <a:rPr lang="es-ES" dirty="0"/>
              <a:t> nuestros </a:t>
            </a:r>
            <a:r>
              <a:rPr lang="es-ES" b="1" dirty="0">
                <a:solidFill>
                  <a:srgbClr val="FF0000"/>
                </a:solidFill>
              </a:rPr>
              <a:t>errores</a:t>
            </a:r>
            <a:r>
              <a:rPr lang="es-ES" dirty="0"/>
              <a:t> y nuestro </a:t>
            </a:r>
            <a:r>
              <a:rPr lang="es-ES" b="1" dirty="0">
                <a:solidFill>
                  <a:schemeClr val="accent6"/>
                </a:solidFill>
              </a:rPr>
              <a:t>tiempo de entrega </a:t>
            </a:r>
            <a:r>
              <a:rPr lang="es-ES" dirty="0"/>
              <a:t>entre actualizaciones, también nos puede ayudar a </a:t>
            </a:r>
            <a:r>
              <a:rPr lang="es-ES" b="1" dirty="0">
                <a:solidFill>
                  <a:srgbClr val="0070C0"/>
                </a:solidFill>
              </a:rPr>
              <a:t>enfocarnos</a:t>
            </a:r>
            <a:r>
              <a:rPr lang="es-ES" dirty="0"/>
              <a:t> únicamente a </a:t>
            </a:r>
            <a:r>
              <a:rPr lang="es-ES" b="1" dirty="0">
                <a:solidFill>
                  <a:schemeClr val="accent2">
                    <a:lumMod val="75000"/>
                  </a:schemeClr>
                </a:solidFill>
              </a:rPr>
              <a:t>construir</a:t>
            </a:r>
            <a:r>
              <a:rPr lang="es-ES" dirty="0"/>
              <a:t> nuestro </a:t>
            </a:r>
            <a:r>
              <a:rPr lang="es-ES" b="1" dirty="0">
                <a:solidFill>
                  <a:srgbClr val="7030A0"/>
                </a:solidFill>
              </a:rPr>
              <a:t>producto</a:t>
            </a:r>
            <a:r>
              <a:rPr lang="es-ES" dirty="0"/>
              <a:t>.</a:t>
            </a:r>
            <a:endParaRPr lang="es-CO" dirty="0"/>
          </a:p>
        </p:txBody>
      </p:sp>
      <p:grpSp>
        <p:nvGrpSpPr>
          <p:cNvPr id="16" name="Group 15">
            <a:extLst>
              <a:ext uri="{FF2B5EF4-FFF2-40B4-BE49-F238E27FC236}">
                <a16:creationId xmlns="" xmlns:a16="http://schemas.microsoft.com/office/drawing/2014/main" id="{DBE6DE99-0592-44FC-8810-847AB2E5FB04}"/>
              </a:ext>
            </a:extLst>
          </p:cNvPr>
          <p:cNvGrpSpPr/>
          <p:nvPr/>
        </p:nvGrpSpPr>
        <p:grpSpPr>
          <a:xfrm>
            <a:off x="107504" y="4842670"/>
            <a:ext cx="4722005" cy="1266092"/>
            <a:chOff x="838200" y="3429001"/>
            <a:chExt cx="4722005" cy="1266092"/>
          </a:xfrm>
        </p:grpSpPr>
        <p:sp>
          <p:nvSpPr>
            <p:cNvPr id="19" name="Callout: Right Arrow 5">
              <a:extLst>
                <a:ext uri="{FF2B5EF4-FFF2-40B4-BE49-F238E27FC236}">
                  <a16:creationId xmlns="" xmlns:a16="http://schemas.microsoft.com/office/drawing/2014/main" id="{758A81CA-D0DF-47C1-9D80-9135334519AD}"/>
                </a:ext>
              </a:extLst>
            </p:cNvPr>
            <p:cNvSpPr/>
            <p:nvPr/>
          </p:nvSpPr>
          <p:spPr>
            <a:xfrm>
              <a:off x="838200" y="3429001"/>
              <a:ext cx="4722005" cy="1266092"/>
            </a:xfrm>
            <a:prstGeom prst="rightArrowCallout">
              <a:avLst>
                <a:gd name="adj1" fmla="val 25000"/>
                <a:gd name="adj2" fmla="val 25000"/>
                <a:gd name="adj3" fmla="val 25000"/>
                <a:gd name="adj4" fmla="val 89079"/>
              </a:avLst>
            </a:prstGeom>
            <a:gradFill flip="none" rotWithShape="1">
              <a:gsLst>
                <a:gs pos="0">
                  <a:srgbClr val="70AD47">
                    <a:lumMod val="67000"/>
                  </a:srgbClr>
                </a:gs>
                <a:gs pos="48000">
                  <a:srgbClr val="70AD47">
                    <a:lumMod val="97000"/>
                    <a:lumOff val="3000"/>
                  </a:srgbClr>
                </a:gs>
                <a:gs pos="100000">
                  <a:srgbClr val="70AD47">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O"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0" name="Callout: Right Arrow 4">
              <a:extLst>
                <a:ext uri="{FF2B5EF4-FFF2-40B4-BE49-F238E27FC236}">
                  <a16:creationId xmlns="" xmlns:a16="http://schemas.microsoft.com/office/drawing/2014/main" id="{EC355350-B762-4B23-8F02-5472A7E504C6}"/>
                </a:ext>
              </a:extLst>
            </p:cNvPr>
            <p:cNvSpPr/>
            <p:nvPr/>
          </p:nvSpPr>
          <p:spPr>
            <a:xfrm>
              <a:off x="1025775" y="3622432"/>
              <a:ext cx="1252586" cy="879231"/>
            </a:xfrm>
            <a:prstGeom prst="rightArrowCallout">
              <a:avLst/>
            </a:prstGeom>
            <a:gradFill flip="none" rotWithShape="1">
              <a:gsLst>
                <a:gs pos="0">
                  <a:srgbClr val="ED7D31">
                    <a:lumMod val="67000"/>
                  </a:srgbClr>
                </a:gs>
                <a:gs pos="48000">
                  <a:srgbClr val="ED7D31">
                    <a:lumMod val="97000"/>
                    <a:lumOff val="3000"/>
                  </a:srgbClr>
                </a:gs>
                <a:gs pos="100000">
                  <a:srgbClr val="ED7D31">
                    <a:lumMod val="60000"/>
                    <a:lumOff val="40000"/>
                  </a:srgb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Build</a:t>
              </a: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1" name="Callout: Right Arrow 8">
              <a:extLst>
                <a:ext uri="{FF2B5EF4-FFF2-40B4-BE49-F238E27FC236}">
                  <a16:creationId xmlns="" xmlns:a16="http://schemas.microsoft.com/office/drawing/2014/main" id="{3B996DD4-7598-42D5-92FB-786A91EF8854}"/>
                </a:ext>
              </a:extLst>
            </p:cNvPr>
            <p:cNvSpPr/>
            <p:nvPr/>
          </p:nvSpPr>
          <p:spPr>
            <a:xfrm>
              <a:off x="2318533" y="3622431"/>
              <a:ext cx="1252477" cy="879231"/>
            </a:xfrm>
            <a:prstGeom prst="rightArrowCallout">
              <a:avLst/>
            </a:prstGeom>
            <a:gradFill flip="none" rotWithShape="1">
              <a:gsLst>
                <a:gs pos="0">
                  <a:srgbClr val="A5A5A5">
                    <a:lumMod val="67000"/>
                  </a:srgbClr>
                </a:gs>
                <a:gs pos="48000">
                  <a:srgbClr val="A5A5A5">
                    <a:lumMod val="97000"/>
                    <a:lumOff val="3000"/>
                  </a:srgbClr>
                </a:gs>
                <a:gs pos="100000">
                  <a:srgbClr val="A5A5A5">
                    <a:lumMod val="60000"/>
                    <a:lumOff val="40000"/>
                  </a:srgbClr>
                </a:gs>
              </a:gsLst>
              <a:lin ang="162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rPr>
                <a:t>Test</a:t>
              </a:r>
            </a:p>
          </p:txBody>
        </p:sp>
        <p:sp>
          <p:nvSpPr>
            <p:cNvPr id="22" name="Callout: Right Arrow 9">
              <a:extLst>
                <a:ext uri="{FF2B5EF4-FFF2-40B4-BE49-F238E27FC236}">
                  <a16:creationId xmlns="" xmlns:a16="http://schemas.microsoft.com/office/drawing/2014/main" id="{EBC736E1-6BFC-48F7-9252-71686F0E56B9}"/>
                </a:ext>
              </a:extLst>
            </p:cNvPr>
            <p:cNvSpPr/>
            <p:nvPr/>
          </p:nvSpPr>
          <p:spPr>
            <a:xfrm>
              <a:off x="3572629" y="3622431"/>
              <a:ext cx="1252368" cy="879231"/>
            </a:xfrm>
            <a:prstGeom prst="rightArrowCallout">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1800" b="0" i="0" u="none" strike="noStrike" kern="0" cap="none" spc="0" normalizeH="0" baseline="0" noProof="0" dirty="0" err="1" smtClean="0">
                  <a:ln>
                    <a:noFill/>
                  </a:ln>
                  <a:solidFill>
                    <a:prstClr val="white"/>
                  </a:solidFill>
                  <a:effectLst/>
                  <a:uLnTx/>
                  <a:uFillTx/>
                  <a:latin typeface="Calibri" panose="020F0502020204030204"/>
                  <a:ea typeface="+mn-ea"/>
                  <a:cs typeface="+mn-cs"/>
                </a:rPr>
                <a:t>Merge</a:t>
              </a:r>
              <a:endParaRPr kumimoji="0" lang="es-CO" sz="18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grpSp>
      <p:sp>
        <p:nvSpPr>
          <p:cNvPr id="23" name="Callout: Right Arrow 11">
            <a:extLst>
              <a:ext uri="{FF2B5EF4-FFF2-40B4-BE49-F238E27FC236}">
                <a16:creationId xmlns="" xmlns:a16="http://schemas.microsoft.com/office/drawing/2014/main" id="{57FA4D53-6818-478D-A4A0-15CD3CB9AF0A}"/>
              </a:ext>
            </a:extLst>
          </p:cNvPr>
          <p:cNvSpPr/>
          <p:nvPr/>
        </p:nvSpPr>
        <p:spPr>
          <a:xfrm>
            <a:off x="4829509" y="4842669"/>
            <a:ext cx="2347631" cy="1266092"/>
          </a:xfrm>
          <a:prstGeom prst="rightArrowCallout">
            <a:avLst>
              <a:gd name="adj1" fmla="val 25000"/>
              <a:gd name="adj2" fmla="val 25000"/>
              <a:gd name="adj3" fmla="val 25000"/>
              <a:gd name="adj4" fmla="val 72525"/>
            </a:avLst>
          </a:prstGeom>
          <a:gradFill flip="none" rotWithShape="1">
            <a:gsLst>
              <a:gs pos="0">
                <a:srgbClr val="5B9BD5">
                  <a:lumMod val="67000"/>
                </a:srgbClr>
              </a:gs>
              <a:gs pos="48000">
                <a:srgbClr val="5B9BD5">
                  <a:lumMod val="97000"/>
                  <a:lumOff val="3000"/>
                </a:srgbClr>
              </a:gs>
              <a:gs pos="100000">
                <a:srgbClr val="5B9BD5">
                  <a:lumMod val="60000"/>
                  <a:lumOff val="40000"/>
                </a:srgbClr>
              </a:gs>
            </a:gsLst>
            <a:lin ang="16200000" scaled="1"/>
            <a:tileRect/>
          </a:gra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Automatically</a:t>
            </a:r>
            <a:r>
              <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rPr>
              <a:t> </a:t>
            </a: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Release</a:t>
            </a:r>
            <a:r>
              <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rPr>
              <a:t> </a:t>
            </a: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to</a:t>
            </a:r>
            <a:r>
              <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rPr>
              <a:t> </a:t>
            </a: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Repository</a:t>
            </a:r>
            <a:endPar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 xmlns:a16="http://schemas.microsoft.com/office/drawing/2014/main" id="{7FD76349-0393-4184-98B4-01968728F166}"/>
              </a:ext>
            </a:extLst>
          </p:cNvPr>
          <p:cNvSpPr/>
          <p:nvPr/>
        </p:nvSpPr>
        <p:spPr>
          <a:xfrm>
            <a:off x="7177140" y="4842669"/>
            <a:ext cx="1780951" cy="1266092"/>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Automatically</a:t>
            </a:r>
            <a:endPar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Deploy</a:t>
            </a:r>
            <a:r>
              <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rPr>
              <a:t> </a:t>
            </a: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to</a:t>
            </a:r>
            <a:r>
              <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0" i="0" u="none" strike="noStrike" kern="0" cap="none" spc="0" normalizeH="0" baseline="0" noProof="0" dirty="0" err="1" smtClean="0">
                <a:ln>
                  <a:noFill/>
                </a:ln>
                <a:solidFill>
                  <a:prstClr val="white"/>
                </a:solidFill>
                <a:effectLst/>
                <a:uLnTx/>
                <a:uFillTx/>
                <a:latin typeface="Calibri" panose="020F0502020204030204"/>
                <a:ea typeface="+mn-ea"/>
                <a:cs typeface="+mn-cs"/>
              </a:rPr>
              <a:t>Production</a:t>
            </a:r>
            <a:endParaRPr kumimoji="0" lang="es-CO" sz="2000" b="0" i="0" u="none" strike="noStrike" kern="0" cap="none" spc="0" normalizeH="0" baseline="0" noProof="0" dirty="0" smtClean="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 xmlns:a16="http://schemas.microsoft.com/office/drawing/2014/main" id="{4BAE7EDC-E719-49E6-8DA1-2734E63F41DA}"/>
              </a:ext>
            </a:extLst>
          </p:cNvPr>
          <p:cNvSpPr txBox="1"/>
          <p:nvPr/>
        </p:nvSpPr>
        <p:spPr>
          <a:xfrm>
            <a:off x="1500439" y="4143509"/>
            <a:ext cx="1362168"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Continous</a:t>
            </a:r>
            <a:endParaRPr kumimoji="0" lang="es-CO" sz="2000" b="1" i="0" u="none" strike="noStrike" kern="0" cap="none" spc="0" normalizeH="0" baseline="0" noProof="0" dirty="0" smtClean="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Integration</a:t>
            </a:r>
            <a:endParaRPr kumimoji="0" lang="es-CO" sz="2000" b="1" i="0" u="none" strike="noStrike" kern="0" cap="none" spc="0" normalizeH="0" baseline="0" noProof="0" dirty="0" smtClean="0">
              <a:ln>
                <a:noFill/>
              </a:ln>
              <a:solidFill>
                <a:prstClr val="black"/>
              </a:solidFill>
              <a:effectLst/>
              <a:uLnTx/>
              <a:uFillTx/>
            </a:endParaRPr>
          </a:p>
        </p:txBody>
      </p:sp>
      <p:sp>
        <p:nvSpPr>
          <p:cNvPr id="26" name="TextBox 25">
            <a:extLst>
              <a:ext uri="{FF2B5EF4-FFF2-40B4-BE49-F238E27FC236}">
                <a16:creationId xmlns="" xmlns:a16="http://schemas.microsoft.com/office/drawing/2014/main" id="{17F6F75F-A55F-4DDE-A872-BEB3C5365B69}"/>
              </a:ext>
            </a:extLst>
          </p:cNvPr>
          <p:cNvSpPr txBox="1"/>
          <p:nvPr/>
        </p:nvSpPr>
        <p:spPr>
          <a:xfrm>
            <a:off x="4975595" y="4139638"/>
            <a:ext cx="1261114"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Continous</a:t>
            </a:r>
            <a:endParaRPr kumimoji="0" lang="es-CO" sz="2000" b="1" i="0" u="none" strike="noStrike" kern="0" cap="none" spc="0" normalizeH="0" baseline="0" noProof="0" dirty="0" smtClean="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Delivery</a:t>
            </a:r>
            <a:endParaRPr kumimoji="0" lang="es-CO" sz="2000" b="1" i="0" u="none" strike="noStrike" kern="0" cap="none" spc="0" normalizeH="0" baseline="0" noProof="0" dirty="0" smtClean="0">
              <a:ln>
                <a:noFill/>
              </a:ln>
              <a:solidFill>
                <a:prstClr val="black"/>
              </a:solidFill>
              <a:effectLst/>
              <a:uLnTx/>
              <a:uFillTx/>
            </a:endParaRPr>
          </a:p>
        </p:txBody>
      </p:sp>
      <p:sp>
        <p:nvSpPr>
          <p:cNvPr id="27" name="TextBox 26">
            <a:extLst>
              <a:ext uri="{FF2B5EF4-FFF2-40B4-BE49-F238E27FC236}">
                <a16:creationId xmlns="" xmlns:a16="http://schemas.microsoft.com/office/drawing/2014/main" id="{9FAD939B-CFF7-4032-ACD5-6BF72F3C9093}"/>
              </a:ext>
            </a:extLst>
          </p:cNvPr>
          <p:cNvSpPr txBox="1"/>
          <p:nvPr/>
        </p:nvSpPr>
        <p:spPr>
          <a:xfrm>
            <a:off x="7232181" y="4139638"/>
            <a:ext cx="1496885" cy="707886"/>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Continous</a:t>
            </a:r>
            <a:endParaRPr kumimoji="0" lang="es-CO" sz="2000" b="1" i="0" u="none" strike="noStrike" kern="0" cap="none" spc="0" normalizeH="0" baseline="0" noProof="0" dirty="0" smtClean="0">
              <a:ln>
                <a:noFill/>
              </a:ln>
              <a:solidFill>
                <a:prstClr val="black"/>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s-CO" sz="2000" b="1" i="0" u="none" strike="noStrike" kern="0" cap="none" spc="0" normalizeH="0" baseline="0" noProof="0" dirty="0" err="1" smtClean="0">
                <a:ln>
                  <a:noFill/>
                </a:ln>
                <a:solidFill>
                  <a:prstClr val="black"/>
                </a:solidFill>
                <a:effectLst/>
                <a:uLnTx/>
                <a:uFillTx/>
              </a:rPr>
              <a:t>Deployment</a:t>
            </a:r>
            <a:endParaRPr kumimoji="0" lang="es-CO" sz="2000" b="1"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382249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E7765-AC2A-40F8-8ED3-4576EA45B66D}"/>
              </a:ext>
            </a:extLst>
          </p:cNvPr>
          <p:cNvSpPr>
            <a:spLocks noGrp="1"/>
          </p:cNvSpPr>
          <p:nvPr>
            <p:ph type="title"/>
          </p:nvPr>
        </p:nvSpPr>
        <p:spPr/>
        <p:txBody>
          <a:bodyPr>
            <a:normAutofit/>
          </a:bodyPr>
          <a:lstStyle/>
          <a:p>
            <a:r>
              <a:rPr lang="es-CO" dirty="0"/>
              <a:t>Integración Continua (CI)</a:t>
            </a:r>
          </a:p>
        </p:txBody>
      </p:sp>
      <p:sp>
        <p:nvSpPr>
          <p:cNvPr id="3" name="Content Placeholder 2">
            <a:extLst>
              <a:ext uri="{FF2B5EF4-FFF2-40B4-BE49-F238E27FC236}">
                <a16:creationId xmlns="" xmlns:a16="http://schemas.microsoft.com/office/drawing/2014/main" id="{D5E6E458-9164-43CC-8E1B-183196F3FF7F}"/>
              </a:ext>
            </a:extLst>
          </p:cNvPr>
          <p:cNvSpPr>
            <a:spLocks noGrp="1"/>
          </p:cNvSpPr>
          <p:nvPr>
            <p:ph idx="1"/>
          </p:nvPr>
        </p:nvSpPr>
        <p:spPr>
          <a:xfrm>
            <a:off x="179512" y="1556792"/>
            <a:ext cx="8784976" cy="2160240"/>
          </a:xfrm>
        </p:spPr>
        <p:txBody>
          <a:bodyPr>
            <a:normAutofit/>
          </a:bodyPr>
          <a:lstStyle/>
          <a:p>
            <a:pPr algn="just"/>
            <a:r>
              <a:rPr lang="es-ES" dirty="0"/>
              <a:t>La Integración Continua (CI) es el proceso de </a:t>
            </a:r>
            <a:r>
              <a:rPr lang="es-ES" b="1" dirty="0">
                <a:solidFill>
                  <a:srgbClr val="7030A0"/>
                </a:solidFill>
              </a:rPr>
              <a:t>automatizar</a:t>
            </a:r>
            <a:r>
              <a:rPr lang="es-ES" dirty="0"/>
              <a:t> la </a:t>
            </a:r>
            <a:r>
              <a:rPr lang="es-ES" b="1" dirty="0">
                <a:solidFill>
                  <a:schemeClr val="accent2"/>
                </a:solidFill>
              </a:rPr>
              <a:t>construcción</a:t>
            </a:r>
            <a:r>
              <a:rPr lang="es-ES" dirty="0"/>
              <a:t> y </a:t>
            </a:r>
            <a:r>
              <a:rPr lang="es-ES" b="1" dirty="0">
                <a:solidFill>
                  <a:schemeClr val="accent6"/>
                </a:solidFill>
              </a:rPr>
              <a:t>prueba</a:t>
            </a:r>
            <a:r>
              <a:rPr lang="es-ES" dirty="0"/>
              <a:t> del código cada vez que un miembro del equipo realiza </a:t>
            </a:r>
            <a:r>
              <a:rPr lang="es-ES" b="1" dirty="0">
                <a:solidFill>
                  <a:schemeClr val="accent1"/>
                </a:solidFill>
              </a:rPr>
              <a:t>cambios</a:t>
            </a:r>
            <a:r>
              <a:rPr lang="es-ES" dirty="0"/>
              <a:t> en el </a:t>
            </a:r>
            <a:r>
              <a:rPr lang="es-ES" b="1" dirty="0">
                <a:solidFill>
                  <a:schemeClr val="accent4"/>
                </a:solidFill>
              </a:rPr>
              <a:t>control de versiones</a:t>
            </a:r>
            <a:r>
              <a:rPr lang="es-ES" dirty="0"/>
              <a:t>. </a:t>
            </a:r>
            <a:endParaRPr lang="es-CO" dirty="0"/>
          </a:p>
        </p:txBody>
      </p:sp>
      <p:pic>
        <p:nvPicPr>
          <p:cNvPr id="2050" name="Picture 2">
            <a:extLst>
              <a:ext uri="{FF2B5EF4-FFF2-40B4-BE49-F238E27FC236}">
                <a16:creationId xmlns="" xmlns:a16="http://schemas.microsoft.com/office/drawing/2014/main" id="{8C08BCA0-4492-47AA-A253-9431362328B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22551" y="3499195"/>
            <a:ext cx="3916973" cy="335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3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E7765-AC2A-40F8-8ED3-4576EA45B66D}"/>
              </a:ext>
            </a:extLst>
          </p:cNvPr>
          <p:cNvSpPr>
            <a:spLocks noGrp="1"/>
          </p:cNvSpPr>
          <p:nvPr>
            <p:ph type="title"/>
          </p:nvPr>
        </p:nvSpPr>
        <p:spPr/>
        <p:txBody>
          <a:bodyPr>
            <a:normAutofit/>
          </a:bodyPr>
          <a:lstStyle/>
          <a:p>
            <a:r>
              <a:rPr lang="es-CO" dirty="0"/>
              <a:t>Entrega Continua (CD)</a:t>
            </a:r>
          </a:p>
        </p:txBody>
      </p:sp>
      <p:sp>
        <p:nvSpPr>
          <p:cNvPr id="3" name="Content Placeholder 2">
            <a:extLst>
              <a:ext uri="{FF2B5EF4-FFF2-40B4-BE49-F238E27FC236}">
                <a16:creationId xmlns="" xmlns:a16="http://schemas.microsoft.com/office/drawing/2014/main" id="{D5E6E458-9164-43CC-8E1B-183196F3FF7F}"/>
              </a:ext>
            </a:extLst>
          </p:cNvPr>
          <p:cNvSpPr>
            <a:spLocks noGrp="1"/>
          </p:cNvSpPr>
          <p:nvPr>
            <p:ph idx="1"/>
          </p:nvPr>
        </p:nvSpPr>
        <p:spPr>
          <a:xfrm>
            <a:off x="107504" y="1567892"/>
            <a:ext cx="8928992" cy="4330464"/>
          </a:xfrm>
        </p:spPr>
        <p:txBody>
          <a:bodyPr>
            <a:normAutofit/>
          </a:bodyPr>
          <a:lstStyle/>
          <a:p>
            <a:pPr algn="just"/>
            <a:r>
              <a:rPr lang="es-ES" dirty="0"/>
              <a:t>la entrega continua </a:t>
            </a:r>
            <a:r>
              <a:rPr lang="es-ES" b="1" dirty="0">
                <a:solidFill>
                  <a:schemeClr val="accent6"/>
                </a:solidFill>
              </a:rPr>
              <a:t>automatiza</a:t>
            </a:r>
            <a:r>
              <a:rPr lang="es-ES" dirty="0">
                <a:solidFill>
                  <a:schemeClr val="accent6"/>
                </a:solidFill>
              </a:rPr>
              <a:t> </a:t>
            </a:r>
            <a:r>
              <a:rPr lang="es-ES" dirty="0"/>
              <a:t>la </a:t>
            </a:r>
            <a:r>
              <a:rPr lang="es-ES" b="1" dirty="0">
                <a:solidFill>
                  <a:srgbClr val="7030A0"/>
                </a:solidFill>
              </a:rPr>
              <a:t>publicación</a:t>
            </a:r>
            <a:r>
              <a:rPr lang="es-ES" dirty="0">
                <a:solidFill>
                  <a:srgbClr val="7030A0"/>
                </a:solidFill>
              </a:rPr>
              <a:t> </a:t>
            </a:r>
            <a:r>
              <a:rPr lang="es-ES" dirty="0"/>
              <a:t>de ese </a:t>
            </a:r>
            <a:r>
              <a:rPr lang="es-ES" b="1" dirty="0">
                <a:solidFill>
                  <a:schemeClr val="accent4"/>
                </a:solidFill>
              </a:rPr>
              <a:t>código</a:t>
            </a:r>
            <a:r>
              <a:rPr lang="es-ES" dirty="0">
                <a:solidFill>
                  <a:schemeClr val="accent4"/>
                </a:solidFill>
              </a:rPr>
              <a:t> </a:t>
            </a:r>
            <a:r>
              <a:rPr lang="es-ES" b="1" dirty="0">
                <a:solidFill>
                  <a:schemeClr val="accent4"/>
                </a:solidFill>
              </a:rPr>
              <a:t>validado</a:t>
            </a:r>
            <a:r>
              <a:rPr lang="es-ES" dirty="0">
                <a:solidFill>
                  <a:schemeClr val="accent4"/>
                </a:solidFill>
              </a:rPr>
              <a:t> </a:t>
            </a:r>
            <a:r>
              <a:rPr lang="es-ES" dirty="0"/>
              <a:t>en un </a:t>
            </a:r>
            <a:r>
              <a:rPr lang="es-ES" b="1" dirty="0">
                <a:solidFill>
                  <a:schemeClr val="accent1"/>
                </a:solidFill>
              </a:rPr>
              <a:t>repositorio</a:t>
            </a:r>
            <a:r>
              <a:rPr lang="es-ES" dirty="0"/>
              <a:t>. Por lo tanto, para tener un proceso de entrega continuo eficaz, es importante que CI ya esté integrado en su canal de desarrollo. </a:t>
            </a:r>
            <a:endParaRPr lang="es-CO" dirty="0"/>
          </a:p>
        </p:txBody>
      </p:sp>
      <p:pic>
        <p:nvPicPr>
          <p:cNvPr id="3074" name="Picture 2">
            <a:extLst>
              <a:ext uri="{FF2B5EF4-FFF2-40B4-BE49-F238E27FC236}">
                <a16:creationId xmlns="" xmlns:a16="http://schemas.microsoft.com/office/drawing/2014/main" id="{0E47908A-C85B-4771-AC1C-283F0FC13AD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9832" y="3284984"/>
            <a:ext cx="3464168" cy="34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2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E7765-AC2A-40F8-8ED3-4576EA45B66D}"/>
              </a:ext>
            </a:extLst>
          </p:cNvPr>
          <p:cNvSpPr>
            <a:spLocks noGrp="1"/>
          </p:cNvSpPr>
          <p:nvPr>
            <p:ph type="title"/>
          </p:nvPr>
        </p:nvSpPr>
        <p:spPr/>
        <p:txBody>
          <a:bodyPr>
            <a:normAutofit/>
          </a:bodyPr>
          <a:lstStyle/>
          <a:p>
            <a:r>
              <a:rPr lang="es-CO" dirty="0"/>
              <a:t>Despliegue Continuo (CD)</a:t>
            </a:r>
          </a:p>
        </p:txBody>
      </p:sp>
      <p:sp>
        <p:nvSpPr>
          <p:cNvPr id="3" name="Content Placeholder 2">
            <a:extLst>
              <a:ext uri="{FF2B5EF4-FFF2-40B4-BE49-F238E27FC236}">
                <a16:creationId xmlns="" xmlns:a16="http://schemas.microsoft.com/office/drawing/2014/main" id="{D5E6E458-9164-43CC-8E1B-183196F3FF7F}"/>
              </a:ext>
            </a:extLst>
          </p:cNvPr>
          <p:cNvSpPr>
            <a:spLocks noGrp="1"/>
          </p:cNvSpPr>
          <p:nvPr>
            <p:ph idx="1"/>
          </p:nvPr>
        </p:nvSpPr>
        <p:spPr>
          <a:xfrm>
            <a:off x="143508" y="1263768"/>
            <a:ext cx="8856984" cy="4330464"/>
          </a:xfrm>
        </p:spPr>
        <p:txBody>
          <a:bodyPr>
            <a:normAutofit/>
          </a:bodyPr>
          <a:lstStyle/>
          <a:p>
            <a:pPr algn="just"/>
            <a:r>
              <a:rPr lang="es-ES" dirty="0"/>
              <a:t>El despliegue continuo </a:t>
            </a:r>
            <a:r>
              <a:rPr lang="es-ES" b="1" dirty="0">
                <a:solidFill>
                  <a:schemeClr val="accent6"/>
                </a:solidFill>
              </a:rPr>
              <a:t>automatiza</a:t>
            </a:r>
            <a:r>
              <a:rPr lang="es-ES" dirty="0">
                <a:solidFill>
                  <a:schemeClr val="accent6"/>
                </a:solidFill>
              </a:rPr>
              <a:t> </a:t>
            </a:r>
            <a:r>
              <a:rPr lang="es-ES" dirty="0"/>
              <a:t>el </a:t>
            </a:r>
            <a:r>
              <a:rPr lang="es-ES" b="1" dirty="0">
                <a:solidFill>
                  <a:srgbClr val="7030A0"/>
                </a:solidFill>
              </a:rPr>
              <a:t>lanzamiento</a:t>
            </a:r>
            <a:r>
              <a:rPr lang="es-ES" dirty="0">
                <a:solidFill>
                  <a:srgbClr val="7030A0"/>
                </a:solidFill>
              </a:rPr>
              <a:t> </a:t>
            </a:r>
            <a:r>
              <a:rPr lang="es-ES" dirty="0"/>
              <a:t>de una </a:t>
            </a:r>
            <a:r>
              <a:rPr lang="es-ES" b="1" dirty="0">
                <a:solidFill>
                  <a:schemeClr val="accent4"/>
                </a:solidFill>
              </a:rPr>
              <a:t>aplicación</a:t>
            </a:r>
            <a:r>
              <a:rPr lang="es-ES" dirty="0">
                <a:solidFill>
                  <a:schemeClr val="accent4"/>
                </a:solidFill>
              </a:rPr>
              <a:t> </a:t>
            </a:r>
            <a:r>
              <a:rPr lang="es-ES" dirty="0"/>
              <a:t>a </a:t>
            </a:r>
            <a:r>
              <a:rPr lang="es-ES" b="1" dirty="0">
                <a:solidFill>
                  <a:schemeClr val="accent1"/>
                </a:solidFill>
              </a:rPr>
              <a:t>producción</a:t>
            </a:r>
            <a:r>
              <a:rPr lang="es-ES" dirty="0"/>
              <a:t>. Debido a que no hay una puerta manual en la etapa de la tubería antes de la producción, la implementación continua depende en gran medida de una automatización de pruebas bien diseñada.</a:t>
            </a:r>
          </a:p>
        </p:txBody>
      </p:sp>
      <p:pic>
        <p:nvPicPr>
          <p:cNvPr id="4102" name="Picture 6">
            <a:extLst>
              <a:ext uri="{FF2B5EF4-FFF2-40B4-BE49-F238E27FC236}">
                <a16:creationId xmlns="" xmlns:a16="http://schemas.microsoft.com/office/drawing/2014/main" id="{0F1D7DA6-6A82-4342-8FA0-C4846213CA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1064" y="4005064"/>
            <a:ext cx="2852936" cy="285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7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F6A11-3E22-4FD1-A58A-D2689C9343B2}"/>
              </a:ext>
            </a:extLst>
          </p:cNvPr>
          <p:cNvSpPr>
            <a:spLocks noGrp="1"/>
          </p:cNvSpPr>
          <p:nvPr>
            <p:ph type="title"/>
          </p:nvPr>
        </p:nvSpPr>
        <p:spPr/>
        <p:txBody>
          <a:bodyPr>
            <a:normAutofit/>
          </a:bodyPr>
          <a:lstStyle/>
          <a:p>
            <a:r>
              <a:rPr lang="es-CO" dirty="0"/>
              <a:t>Práctica</a:t>
            </a:r>
          </a:p>
        </p:txBody>
      </p:sp>
      <p:sp>
        <p:nvSpPr>
          <p:cNvPr id="3" name="Content Placeholder 2">
            <a:extLst>
              <a:ext uri="{FF2B5EF4-FFF2-40B4-BE49-F238E27FC236}">
                <a16:creationId xmlns="" xmlns:a16="http://schemas.microsoft.com/office/drawing/2014/main" id="{B9AE91FB-47B9-4F7D-A4A7-0E5262000AF2}"/>
              </a:ext>
            </a:extLst>
          </p:cNvPr>
          <p:cNvSpPr>
            <a:spLocks noGrp="1"/>
          </p:cNvSpPr>
          <p:nvPr>
            <p:ph idx="1"/>
          </p:nvPr>
        </p:nvSpPr>
        <p:spPr>
          <a:xfrm>
            <a:off x="107504" y="1567892"/>
            <a:ext cx="8928992" cy="2388647"/>
          </a:xfrm>
        </p:spPr>
        <p:txBody>
          <a:bodyPr>
            <a:normAutofit fontScale="92500" lnSpcReduction="20000"/>
          </a:bodyPr>
          <a:lstStyle/>
          <a:p>
            <a:r>
              <a:rPr lang="es-CO" dirty="0"/>
              <a:t>Activar la Integración continua en el Pipeline de CI</a:t>
            </a:r>
          </a:p>
          <a:p>
            <a:r>
              <a:rPr lang="es-CO" dirty="0"/>
              <a:t>Activar la Entrega continua en el Pipeline de CD</a:t>
            </a:r>
          </a:p>
          <a:p>
            <a:r>
              <a:rPr lang="es-CO" dirty="0"/>
              <a:t>Crear los ambientes de DEV, QAS, STG, PRD</a:t>
            </a:r>
          </a:p>
          <a:p>
            <a:r>
              <a:rPr lang="es-CO" dirty="0"/>
              <a:t>Desplegar en los diferentes ambientes por medio del pipeline de CD</a:t>
            </a:r>
          </a:p>
          <a:p>
            <a:endParaRPr lang="es-CO" b="1" dirty="0"/>
          </a:p>
        </p:txBody>
      </p:sp>
      <p:pic>
        <p:nvPicPr>
          <p:cNvPr id="4" name="Picture 2" descr="D:\Documents\Mis Docs\Images\Presentaciones\Computers\Computer00.jpg">
            <a:extLst>
              <a:ext uri="{FF2B5EF4-FFF2-40B4-BE49-F238E27FC236}">
                <a16:creationId xmlns="" xmlns:a16="http://schemas.microsoft.com/office/drawing/2014/main" id="{4134DB70-86B9-4343-B8FF-E7F222663359}"/>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582649" y="3717032"/>
            <a:ext cx="2466749" cy="2746314"/>
          </a:xfrm>
          <a:prstGeom prst="rect">
            <a:avLst/>
          </a:prstGeom>
          <a:noFill/>
        </p:spPr>
      </p:pic>
    </p:spTree>
    <p:extLst>
      <p:ext uri="{BB962C8B-B14F-4D97-AF65-F5344CB8AC3E}">
        <p14:creationId xmlns:p14="http://schemas.microsoft.com/office/powerpoint/2010/main" val="1738080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7D443E-AAB0-4F6B-9AC9-E2F112D61881}"/>
              </a:ext>
            </a:extLst>
          </p:cNvPr>
          <p:cNvSpPr>
            <a:spLocks noGrp="1"/>
          </p:cNvSpPr>
          <p:nvPr>
            <p:ph type="title"/>
          </p:nvPr>
        </p:nvSpPr>
        <p:spPr/>
        <p:txBody>
          <a:bodyPr>
            <a:normAutofit/>
          </a:bodyPr>
          <a:lstStyle/>
          <a:p>
            <a:r>
              <a:rPr lang="es-CO" dirty="0"/>
              <a:t>Infraestructura como </a:t>
            </a:r>
            <a:r>
              <a:rPr lang="es-CO" dirty="0" err="1"/>
              <a:t>Codigo</a:t>
            </a:r>
            <a:r>
              <a:rPr lang="es-CO" dirty="0"/>
              <a:t> (</a:t>
            </a:r>
            <a:r>
              <a:rPr lang="es-CO" dirty="0" err="1"/>
              <a:t>IaC</a:t>
            </a:r>
            <a:r>
              <a:rPr lang="es-CO" dirty="0"/>
              <a:t>)</a:t>
            </a:r>
          </a:p>
        </p:txBody>
      </p:sp>
      <p:sp>
        <p:nvSpPr>
          <p:cNvPr id="3" name="Content Placeholder 2">
            <a:extLst>
              <a:ext uri="{FF2B5EF4-FFF2-40B4-BE49-F238E27FC236}">
                <a16:creationId xmlns="" xmlns:a16="http://schemas.microsoft.com/office/drawing/2014/main" id="{D21B4A67-39DE-458B-85E8-C5BCDE18E59D}"/>
              </a:ext>
            </a:extLst>
          </p:cNvPr>
          <p:cNvSpPr>
            <a:spLocks noGrp="1"/>
          </p:cNvSpPr>
          <p:nvPr>
            <p:ph idx="1"/>
          </p:nvPr>
        </p:nvSpPr>
        <p:spPr>
          <a:xfrm>
            <a:off x="107504" y="1196753"/>
            <a:ext cx="8856984" cy="2232248"/>
          </a:xfrm>
        </p:spPr>
        <p:txBody>
          <a:bodyPr>
            <a:normAutofit/>
          </a:bodyPr>
          <a:lstStyle/>
          <a:p>
            <a:r>
              <a:rPr lang="es-ES" sz="2800" dirty="0" err="1"/>
              <a:t>Infrastructure</a:t>
            </a:r>
            <a:r>
              <a:rPr lang="es-ES" sz="2800" dirty="0"/>
              <a:t> as </a:t>
            </a:r>
            <a:r>
              <a:rPr lang="es-ES" sz="2800" dirty="0" err="1"/>
              <a:t>Code</a:t>
            </a:r>
            <a:r>
              <a:rPr lang="es-ES" sz="2800" dirty="0"/>
              <a:t> (</a:t>
            </a:r>
            <a:r>
              <a:rPr lang="es-ES" sz="2800" dirty="0" err="1"/>
              <a:t>IaC</a:t>
            </a:r>
            <a:r>
              <a:rPr lang="es-ES" sz="2800" dirty="0"/>
              <a:t>) es la </a:t>
            </a:r>
            <a:r>
              <a:rPr lang="es-ES" sz="2800" b="1" dirty="0">
                <a:solidFill>
                  <a:schemeClr val="accent4"/>
                </a:solidFill>
              </a:rPr>
              <a:t>gestión</a:t>
            </a:r>
            <a:r>
              <a:rPr lang="es-ES" sz="2800" dirty="0">
                <a:solidFill>
                  <a:schemeClr val="accent4"/>
                </a:solidFill>
              </a:rPr>
              <a:t> </a:t>
            </a:r>
            <a:r>
              <a:rPr lang="es-ES" sz="2800" dirty="0"/>
              <a:t>de la </a:t>
            </a:r>
            <a:r>
              <a:rPr lang="es-ES" sz="2800" b="1" dirty="0">
                <a:solidFill>
                  <a:schemeClr val="accent6"/>
                </a:solidFill>
              </a:rPr>
              <a:t>infraestructura</a:t>
            </a:r>
            <a:r>
              <a:rPr lang="es-ES" sz="2800" dirty="0">
                <a:solidFill>
                  <a:schemeClr val="accent6"/>
                </a:solidFill>
              </a:rPr>
              <a:t> </a:t>
            </a:r>
            <a:r>
              <a:rPr lang="es-ES" sz="2800" dirty="0"/>
              <a:t>(redes, máquinas virtuales, equilibradores de carga y topología de conexión) en un modelo descriptivo, </a:t>
            </a:r>
            <a:r>
              <a:rPr lang="es-ES" sz="2800" b="1" dirty="0">
                <a:solidFill>
                  <a:schemeClr val="accent1"/>
                </a:solidFill>
              </a:rPr>
              <a:t>utilizando</a:t>
            </a:r>
            <a:r>
              <a:rPr lang="es-ES" sz="2800" dirty="0">
                <a:solidFill>
                  <a:schemeClr val="accent1"/>
                </a:solidFill>
              </a:rPr>
              <a:t> </a:t>
            </a:r>
            <a:r>
              <a:rPr lang="es-ES" sz="2800" dirty="0"/>
              <a:t>el mismo control de versiones que el equipo de DevOps utiliza para el </a:t>
            </a:r>
            <a:r>
              <a:rPr lang="es-ES" sz="2800" b="1" dirty="0">
                <a:solidFill>
                  <a:srgbClr val="FF0000"/>
                </a:solidFill>
              </a:rPr>
              <a:t>código fuente</a:t>
            </a:r>
            <a:r>
              <a:rPr lang="es-ES" sz="2800" dirty="0"/>
              <a:t>. </a:t>
            </a:r>
            <a:endParaRPr lang="es-CO" sz="2800" dirty="0"/>
          </a:p>
        </p:txBody>
      </p:sp>
      <p:pic>
        <p:nvPicPr>
          <p:cNvPr id="1026" name="Picture 2" descr="Infrastructure as code defines the environment in a versioned file">
            <a:extLst>
              <a:ext uri="{FF2B5EF4-FFF2-40B4-BE49-F238E27FC236}">
                <a16:creationId xmlns="" xmlns:a16="http://schemas.microsoft.com/office/drawing/2014/main" id="{ECAE8A09-7FCF-46E6-B0FA-96F0E316AC4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155" y="3059811"/>
            <a:ext cx="7596378" cy="379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67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82CEFA-9B5E-4CAF-BEC0-F7361756B3E4}"/>
              </a:ext>
            </a:extLst>
          </p:cNvPr>
          <p:cNvSpPr>
            <a:spLocks noGrp="1"/>
          </p:cNvSpPr>
          <p:nvPr>
            <p:ph type="title"/>
          </p:nvPr>
        </p:nvSpPr>
        <p:spPr/>
        <p:txBody>
          <a:bodyPr>
            <a:normAutofit/>
          </a:bodyPr>
          <a:lstStyle/>
          <a:p>
            <a:r>
              <a:rPr lang="es-CO" dirty="0" err="1"/>
              <a:t>IaC</a:t>
            </a:r>
            <a:r>
              <a:rPr lang="es-CO" dirty="0"/>
              <a:t> que problemas Resuelve</a:t>
            </a:r>
          </a:p>
        </p:txBody>
      </p:sp>
      <p:sp>
        <p:nvSpPr>
          <p:cNvPr id="3" name="Content Placeholder 2">
            <a:extLst>
              <a:ext uri="{FF2B5EF4-FFF2-40B4-BE49-F238E27FC236}">
                <a16:creationId xmlns="" xmlns:a16="http://schemas.microsoft.com/office/drawing/2014/main" id="{32055E5B-26EB-46EA-A9DC-82618CB01EBE}"/>
              </a:ext>
            </a:extLst>
          </p:cNvPr>
          <p:cNvSpPr>
            <a:spLocks noGrp="1"/>
          </p:cNvSpPr>
          <p:nvPr>
            <p:ph idx="1"/>
          </p:nvPr>
        </p:nvSpPr>
        <p:spPr>
          <a:xfrm>
            <a:off x="251520" y="1384046"/>
            <a:ext cx="8712968" cy="2477001"/>
          </a:xfrm>
        </p:spPr>
        <p:txBody>
          <a:bodyPr>
            <a:noAutofit/>
          </a:bodyPr>
          <a:lstStyle/>
          <a:p>
            <a:r>
              <a:rPr lang="es-ES" sz="2400" dirty="0"/>
              <a:t>Sin </a:t>
            </a:r>
            <a:r>
              <a:rPr lang="es-ES" sz="2400" dirty="0" err="1"/>
              <a:t>IaC</a:t>
            </a:r>
            <a:r>
              <a:rPr lang="es-ES" sz="2400" dirty="0"/>
              <a:t>, los equipos deben mantener la configuración de sus entornos de despliegue de forma separada, pues cada entorno tiene una configuración única que no se puede reproducir automáticamente, esto involucra trabajo manual que puede generar problemas e inconsistencias además que hace difícil rastrear o auditar cambios de infraestructura.</a:t>
            </a:r>
          </a:p>
        </p:txBody>
      </p:sp>
      <p:sp>
        <p:nvSpPr>
          <p:cNvPr id="5" name="Rectangle 4">
            <a:extLst>
              <a:ext uri="{FF2B5EF4-FFF2-40B4-BE49-F238E27FC236}">
                <a16:creationId xmlns="" xmlns:a16="http://schemas.microsoft.com/office/drawing/2014/main" id="{7D2E991F-1AA6-47B8-B0BF-D799C6E3F476}"/>
              </a:ext>
            </a:extLst>
          </p:cNvPr>
          <p:cNvSpPr/>
          <p:nvPr/>
        </p:nvSpPr>
        <p:spPr>
          <a:xfrm>
            <a:off x="588588" y="4434308"/>
            <a:ext cx="3048783" cy="692497"/>
          </a:xfrm>
          <a:prstGeom prst="rect">
            <a:avLst/>
          </a:prstGeom>
          <a:noFill/>
        </p:spPr>
        <p:txBody>
          <a:bodyPr wrap="none" lIns="68580" tIns="34290" rIns="68580" bIns="34290">
            <a:spAutoFit/>
          </a:bodyPr>
          <a:lstStyle/>
          <a:p>
            <a:pPr algn="ctr"/>
            <a:r>
              <a:rPr lang="en-US" sz="405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Idempotencia</a:t>
            </a:r>
            <a:endParaRPr lang="en-US" sz="405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Box 5">
            <a:extLst>
              <a:ext uri="{FF2B5EF4-FFF2-40B4-BE49-F238E27FC236}">
                <a16:creationId xmlns="" xmlns:a16="http://schemas.microsoft.com/office/drawing/2014/main" id="{03E6A3F2-4A66-447F-815B-B6819008D736}"/>
              </a:ext>
            </a:extLst>
          </p:cNvPr>
          <p:cNvSpPr txBox="1"/>
          <p:nvPr/>
        </p:nvSpPr>
        <p:spPr>
          <a:xfrm>
            <a:off x="395536" y="5229200"/>
            <a:ext cx="3934026" cy="300082"/>
          </a:xfrm>
          <a:prstGeom prst="rect">
            <a:avLst/>
          </a:prstGeom>
          <a:noFill/>
        </p:spPr>
        <p:txBody>
          <a:bodyPr wrap="none" rtlCol="0">
            <a:spAutoFit/>
          </a:bodyPr>
          <a:lstStyle/>
          <a:p>
            <a:r>
              <a:rPr lang="es-CO" sz="1350" dirty="0"/>
              <a:t>El mismo proceso siempre genera el mismo resultado</a:t>
            </a:r>
          </a:p>
        </p:txBody>
      </p:sp>
      <p:pic>
        <p:nvPicPr>
          <p:cNvPr id="2052" name="Picture 4" descr="Production Line Illustrations, Royalty-Free Vector Graphics &amp;amp; Clip Art -  iStock">
            <a:extLst>
              <a:ext uri="{FF2B5EF4-FFF2-40B4-BE49-F238E27FC236}">
                <a16:creationId xmlns="" xmlns:a16="http://schemas.microsoft.com/office/drawing/2014/main" id="{55E8033A-9416-4C53-A71C-C4F73F5D77A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56986" y="4085648"/>
            <a:ext cx="4371975" cy="267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0014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C39433-7E41-43B0-8274-8EE7AB01F89F}"/>
              </a:ext>
            </a:extLst>
          </p:cNvPr>
          <p:cNvSpPr>
            <a:spLocks noGrp="1"/>
          </p:cNvSpPr>
          <p:nvPr>
            <p:ph type="title"/>
          </p:nvPr>
        </p:nvSpPr>
        <p:spPr/>
        <p:txBody>
          <a:bodyPr>
            <a:normAutofit/>
          </a:bodyPr>
          <a:lstStyle/>
          <a:p>
            <a:r>
              <a:rPr lang="es-CO" dirty="0"/>
              <a:t>Beneficios de </a:t>
            </a:r>
            <a:r>
              <a:rPr lang="es-CO" dirty="0" err="1"/>
              <a:t>IaC</a:t>
            </a:r>
            <a:endParaRPr lang="es-CO" dirty="0"/>
          </a:p>
        </p:txBody>
      </p:sp>
      <p:sp>
        <p:nvSpPr>
          <p:cNvPr id="3" name="Content Placeholder 2">
            <a:extLst>
              <a:ext uri="{FF2B5EF4-FFF2-40B4-BE49-F238E27FC236}">
                <a16:creationId xmlns="" xmlns:a16="http://schemas.microsoft.com/office/drawing/2014/main" id="{9530F6A8-B3A2-4EA3-92AE-6F9558BE32BE}"/>
              </a:ext>
            </a:extLst>
          </p:cNvPr>
          <p:cNvSpPr>
            <a:spLocks noGrp="1"/>
          </p:cNvSpPr>
          <p:nvPr>
            <p:ph idx="1"/>
          </p:nvPr>
        </p:nvSpPr>
        <p:spPr>
          <a:xfrm>
            <a:off x="171614" y="1277823"/>
            <a:ext cx="4400385" cy="3703871"/>
          </a:xfrm>
        </p:spPr>
        <p:txBody>
          <a:bodyPr>
            <a:normAutofit fontScale="85000" lnSpcReduction="20000"/>
          </a:bodyPr>
          <a:lstStyle/>
          <a:p>
            <a:r>
              <a:rPr lang="es-CO" dirty="0"/>
              <a:t>Reducción de Costos/Esfuerzo</a:t>
            </a:r>
          </a:p>
          <a:p>
            <a:r>
              <a:rPr lang="es-CO" dirty="0"/>
              <a:t>Incrementa la velocidad de los desarrollos</a:t>
            </a:r>
          </a:p>
          <a:p>
            <a:r>
              <a:rPr lang="es-CO" dirty="0"/>
              <a:t>Mejora la Consistencia de la Infraestructura</a:t>
            </a:r>
          </a:p>
          <a:p>
            <a:r>
              <a:rPr lang="es-CO" dirty="0"/>
              <a:t>Permite la Trazabilidad de los Cambios</a:t>
            </a:r>
          </a:p>
          <a:p>
            <a:r>
              <a:rPr lang="es-CO" dirty="0"/>
              <a:t>Reducción de Errores</a:t>
            </a:r>
          </a:p>
          <a:p>
            <a:pPr marL="0" indent="0">
              <a:buNone/>
            </a:pPr>
            <a:endParaRPr lang="es-CO" dirty="0"/>
          </a:p>
        </p:txBody>
      </p:sp>
      <p:pic>
        <p:nvPicPr>
          <p:cNvPr id="3074" name="Picture 2" descr="Lower Cost PCBs in ALLPCB.com - ALLPCB.com">
            <a:extLst>
              <a:ext uri="{FF2B5EF4-FFF2-40B4-BE49-F238E27FC236}">
                <a16:creationId xmlns="" xmlns:a16="http://schemas.microsoft.com/office/drawing/2014/main" id="{FE6BF988-D00D-4F3C-9F4E-77A2292D09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66552" y="2157802"/>
            <a:ext cx="3869376" cy="33128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ansparent Background Speedometer Clipart - Png Download - Full Size  Clipart (#5525989) - PinClipart">
            <a:extLst>
              <a:ext uri="{FF2B5EF4-FFF2-40B4-BE49-F238E27FC236}">
                <a16:creationId xmlns="" xmlns:a16="http://schemas.microsoft.com/office/drawing/2014/main" id="{00C8BD03-1E76-4DC2-A195-391D26B0286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17030" y="2691416"/>
            <a:ext cx="3710262" cy="21237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unning Your Business Via a Consistent Process and Maintaining Your Gains">
            <a:extLst>
              <a:ext uri="{FF2B5EF4-FFF2-40B4-BE49-F238E27FC236}">
                <a16:creationId xmlns="" xmlns:a16="http://schemas.microsoft.com/office/drawing/2014/main" id="{233F531E-C154-4229-B796-F0A6EC28F22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29182" y="2764182"/>
            <a:ext cx="4398110" cy="28518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ackaging Traceability: what it is and why it&amp;#39;s more important than ever!">
            <a:extLst>
              <a:ext uri="{FF2B5EF4-FFF2-40B4-BE49-F238E27FC236}">
                <a16:creationId xmlns="" xmlns:a16="http://schemas.microsoft.com/office/drawing/2014/main" id="{02FC8834-98BA-4E3D-AC75-9BFD532CC2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7241" y="2823872"/>
            <a:ext cx="4411748" cy="277309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ndroid: Error handling in Clean Architecture | by Duy Pham | ProAndroidDev">
            <a:extLst>
              <a:ext uri="{FF2B5EF4-FFF2-40B4-BE49-F238E27FC236}">
                <a16:creationId xmlns="" xmlns:a16="http://schemas.microsoft.com/office/drawing/2014/main" id="{3595E31B-87E8-4FC5-92F2-03F7DA4F0FAA}"/>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93452" y="3382341"/>
            <a:ext cx="6163525" cy="3461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74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07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07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8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08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1693</TotalTime>
  <Words>1349</Words>
  <Application>Microsoft Office PowerPoint</Application>
  <PresentationFormat>On-screen Show (4:3)</PresentationFormat>
  <Paragraphs>102</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Berlin Sans FB Demi</vt:lpstr>
      <vt:lpstr>Calibri</vt:lpstr>
      <vt:lpstr>OpenSansRegular</vt:lpstr>
      <vt:lpstr>Wingdings</vt:lpstr>
      <vt:lpstr>Business Presentation</vt:lpstr>
      <vt:lpstr>CI/CD</vt:lpstr>
      <vt:lpstr>Continous Integration, Continous Delivery and Continous Deployment</vt:lpstr>
      <vt:lpstr>Integración Continua (CI)</vt:lpstr>
      <vt:lpstr>Entrega Continua (CD)</vt:lpstr>
      <vt:lpstr>Despliegue Continuo (CD)</vt:lpstr>
      <vt:lpstr>Práctica</vt:lpstr>
      <vt:lpstr>Infraestructura como Codigo (IaC)</vt:lpstr>
      <vt:lpstr>IaC que problemas Resuelve</vt:lpstr>
      <vt:lpstr>Beneficios de IaC</vt:lpstr>
      <vt:lpstr>Herramientas de IaC</vt:lpstr>
      <vt:lpstr>Pipeline as a Code  (PaC)</vt:lpstr>
      <vt:lpstr>Práctica</vt:lpstr>
      <vt:lpstr>Preguntas?</vt:lpstr>
      <vt:lpstr>PowerPoint Presentation</vt:lpstr>
    </vt:vector>
  </TitlesOfParts>
  <Company>Jucer 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Robles</cp:lastModifiedBy>
  <cp:revision>253</cp:revision>
  <dcterms:created xsi:type="dcterms:W3CDTF">2011-09-11T16:53:06Z</dcterms:created>
  <dcterms:modified xsi:type="dcterms:W3CDTF">2022-04-08T06:45:52Z</dcterms:modified>
</cp:coreProperties>
</file>