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69" r:id="rId4"/>
    <p:sldId id="265" r:id="rId5"/>
    <p:sldId id="267" r:id="rId6"/>
    <p:sldId id="266" r:id="rId7"/>
    <p:sldId id="270" r:id="rId8"/>
    <p:sldId id="271" r:id="rId9"/>
    <p:sldId id="272" r:id="rId10"/>
    <p:sldId id="273" r:id="rId11"/>
    <p:sldId id="262" r:id="rId12"/>
    <p:sldId id="263" r:id="rId1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430" autoAdjust="0"/>
  </p:normalViewPr>
  <p:slideViewPr>
    <p:cSldViewPr>
      <p:cViewPr varScale="1">
        <p:scale>
          <a:sx n="52" d="100"/>
          <a:sy n="52" d="100"/>
        </p:scale>
        <p:origin x="120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897FE-AC85-4059-92E4-10C4313254E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AA322-BA17-4461-B828-4227A78FA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92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AA322-BA17-4461-B828-4227A78FA6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98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es</a:t>
            </a:r>
            <a:r>
              <a:rPr lang="en-US" dirty="0" smtClean="0"/>
              <a:t> lo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Integrar</a:t>
            </a:r>
            <a:r>
              <a:rPr lang="en-US" dirty="0" smtClean="0"/>
              <a:t> que </a:t>
            </a:r>
            <a:r>
              <a:rPr lang="en-US" dirty="0" err="1" smtClean="0"/>
              <a:t>Connectar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err="1" smtClean="0"/>
              <a:t>Integrar</a:t>
            </a:r>
            <a:r>
              <a:rPr lang="en-US" b="1" dirty="0" smtClean="0"/>
              <a:t>:</a:t>
            </a:r>
            <a:r>
              <a:rPr lang="en-US" dirty="0" smtClean="0"/>
              <a:t> la </a:t>
            </a:r>
            <a:r>
              <a:rPr lang="en-US" dirty="0" err="1" smtClean="0"/>
              <a:t>misma</a:t>
            </a:r>
            <a:r>
              <a:rPr lang="en-US" dirty="0" smtClean="0"/>
              <a:t> </a:t>
            </a:r>
            <a:r>
              <a:rPr lang="en-US" dirty="0" err="1" smtClean="0"/>
              <a:t>información</a:t>
            </a:r>
            <a:r>
              <a:rPr lang="en-US" dirty="0" smtClean="0"/>
              <a:t> se </a:t>
            </a:r>
            <a:r>
              <a:rPr lang="en-US" dirty="0" err="1" smtClean="0"/>
              <a:t>maneja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ambos </a:t>
            </a:r>
            <a:r>
              <a:rPr lang="en-US" dirty="0" err="1" smtClean="0"/>
              <a:t>sistemas</a:t>
            </a:r>
            <a:r>
              <a:rPr lang="en-US" baseline="0" dirty="0" smtClean="0"/>
              <a:t> y se </a:t>
            </a:r>
            <a:r>
              <a:rPr lang="en-US" baseline="0" dirty="0" err="1" smtClean="0"/>
              <a:t>comparte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mismo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lenguaje</a:t>
            </a:r>
            <a:r>
              <a:rPr lang="en-US" baseline="0" dirty="0" smtClean="0"/>
              <a:t>.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baseline="0" dirty="0" err="1" smtClean="0"/>
              <a:t>Connectar</a:t>
            </a:r>
            <a:r>
              <a:rPr lang="en-US" baseline="0" dirty="0" smtClean="0"/>
              <a:t>: la </a:t>
            </a:r>
            <a:r>
              <a:rPr lang="en-US" baseline="0" dirty="0" err="1" smtClean="0"/>
              <a:t>informacion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comparte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pero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guarda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diferente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ambos </a:t>
            </a:r>
            <a:r>
              <a:rPr lang="en-US" baseline="0" dirty="0" err="1" smtClean="0"/>
              <a:t>sistemas</a:t>
            </a:r>
            <a:r>
              <a:rPr lang="en-US" baseline="0" dirty="0" smtClean="0"/>
              <a:t> o de forma </a:t>
            </a:r>
            <a:r>
              <a:rPr lang="en-US" baseline="0" dirty="0" err="1" smtClean="0"/>
              <a:t>diferente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https://www.ticportal.es/glosario-tic/integraciones-software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AA322-BA17-4461-B828-4227A78FA6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85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Dicho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otras</a:t>
            </a:r>
            <a:r>
              <a:rPr lang="en-US" dirty="0" smtClean="0"/>
              <a:t> palabras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arquitectura</a:t>
            </a:r>
            <a:r>
              <a:rPr lang="en-US" baseline="0" dirty="0" smtClean="0"/>
              <a:t> para un </a:t>
            </a:r>
            <a:r>
              <a:rPr lang="en-US" baseline="0" dirty="0" err="1" smtClean="0"/>
              <a:t>negocio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cuyo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enfoque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ofrecer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servicios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dirty="0" smtClean="0"/>
              <a:t>https://yamilpo.wordpress.com/2016/08/21/soa-arquitectura-orientada-al-servicio/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AA322-BA17-4461-B828-4227A78FA6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https://www.pragma.com.co/blog/que-es-la-arquitectura-orientada-al-servicio-soa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s-CO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Contratos estandarizados:</a:t>
            </a:r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Esto apunta a que todos los servicios cumplan con un estándar de diseño y estén en un mismo inventario de servicios.</a:t>
            </a:r>
          </a:p>
          <a:p>
            <a:pPr marL="171450" indent="-171450">
              <a:buFontTx/>
              <a:buChar char="-"/>
            </a:pPr>
            <a:r>
              <a:rPr lang="es-CO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Bajo acoplamiento:</a:t>
            </a:r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lo que permite que puedan ser reusables por diferentes consumidores.</a:t>
            </a:r>
          </a:p>
          <a:p>
            <a:pPr marL="171450" indent="-171450">
              <a:buFontTx/>
              <a:buChar char="-"/>
            </a:pPr>
            <a:r>
              <a:rPr lang="es-CO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Abstracción:</a:t>
            </a:r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Sólo contienen la información esencial, sin necesidad de detallar lo que publica el contrato.</a:t>
            </a:r>
          </a:p>
          <a:p>
            <a:pPr marL="171450" indent="-171450">
              <a:buFontTx/>
              <a:buChar char="-"/>
            </a:pPr>
            <a:r>
              <a:rPr lang="es-CO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Reutilización:</a:t>
            </a:r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corresponde a todos los servicios con lógica agnóstica, donde puede ser fácilmente reutilizada en diferentes contextos (Proyectos)</a:t>
            </a:r>
          </a:p>
          <a:p>
            <a:pPr marL="171450" indent="-171450">
              <a:buFontTx/>
              <a:buChar char="-"/>
            </a:pPr>
            <a:r>
              <a:rPr lang="es-CO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Autonomía:</a:t>
            </a:r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Ejerce un autocontrol sobre el entorno subyacente (Sin dependencias)</a:t>
            </a:r>
          </a:p>
          <a:p>
            <a:pPr marL="171450" indent="-171450">
              <a:buFontTx/>
              <a:buChar char="-"/>
            </a:pPr>
            <a:r>
              <a:rPr lang="es-CO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Ausencia de estado:</a:t>
            </a:r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Permite saber si el estado de la información de un servicio esta activa o pasiva.</a:t>
            </a:r>
          </a:p>
          <a:p>
            <a:pPr marL="171450" indent="-171450">
              <a:buFontTx/>
              <a:buChar char="-"/>
            </a:pPr>
            <a:r>
              <a:rPr lang="es-CO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Garantizar Descubrimiento</a:t>
            </a:r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Es toda la </a:t>
            </a:r>
            <a:r>
              <a:rPr lang="es-CO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metadata</a:t>
            </a:r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permite que un servicio pueda ser descubierto e interpretado.</a:t>
            </a:r>
          </a:p>
          <a:p>
            <a:pPr marL="171450" indent="-171450">
              <a:buFontTx/>
              <a:buChar char="-"/>
            </a:pPr>
            <a:r>
              <a:rPr lang="es-CO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Composición:</a:t>
            </a:r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Permite formar una lógica más compleja a partir de varios servicios.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AA322-BA17-4461-B828-4227A78FA6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09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CO" b="0" dirty="0" smtClean="0"/>
              <a:t>https://www.techtarget.com/searchapparchitecture/definition/service-oriented-architecture-SOA</a:t>
            </a:r>
          </a:p>
          <a:p>
            <a:pPr marL="0" indent="0">
              <a:buFontTx/>
              <a:buNone/>
            </a:pPr>
            <a:endParaRPr lang="es-CO" b="0" dirty="0" smtClean="0"/>
          </a:p>
          <a:p>
            <a:pPr marL="171450" indent="-171450">
              <a:buFontTx/>
              <a:buChar char="-"/>
            </a:pPr>
            <a:r>
              <a:rPr lang="es-CO" b="1" dirty="0" smtClean="0"/>
              <a:t>Reutilizable</a:t>
            </a:r>
            <a:r>
              <a:rPr lang="es-CO" dirty="0" smtClean="0"/>
              <a:t>. Los servicios se pueden reutilizar para hacer múltiples aplicaciones. Esto se ve facilitado por el hecho de que los servicios SOA se mantienen en un repositorio de servicios y se vinculan a pedido, lo que hace que cada servicio sea un recurso generalizado disponible para todos, sujeto a restricciones de gobierno. La reutilización de servicios permite a las organizaciones ahorrar tiempo y reducir los costos asociados con el desarrollo.</a:t>
            </a:r>
          </a:p>
          <a:p>
            <a:pPr marL="171450" indent="-171450">
              <a:buFontTx/>
              <a:buChar char="-"/>
            </a:pPr>
            <a:r>
              <a:rPr lang="es-CO" b="1" dirty="0" smtClean="0"/>
              <a:t>Promueve la interoperabilidad</a:t>
            </a:r>
            <a:r>
              <a:rPr lang="es-CO" dirty="0" smtClean="0"/>
              <a:t>. El uso de un protocolo de comunicación estandarizado permite que las plataformas transmitan fácilmente datos entre clientes y servicios, independientemente de los idiomas en los que estén construidos.</a:t>
            </a:r>
          </a:p>
          <a:p>
            <a:pPr marL="171450" indent="-171450">
              <a:buFontTx/>
              <a:buChar char="-"/>
            </a:pPr>
            <a:r>
              <a:rPr lang="es-CO" b="1" dirty="0" smtClean="0"/>
              <a:t>Escalable</a:t>
            </a:r>
            <a:r>
              <a:rPr lang="es-CO" dirty="0" smtClean="0"/>
              <a:t>. SOA permite que los servicios se ejecuten en diferentes servidores, lo que aumenta la escalabilidad. Además, el uso de un protocolo de comunicación estándar permite a las organizaciones reducir el nivel de interacción entre clientes y servicios. Reducir el nivel de interacción permite escalar las aplicaciones sin agregar presión adicional.</a:t>
            </a:r>
          </a:p>
          <a:p>
            <a:pPr marL="171450" indent="-171450">
              <a:buFontTx/>
              <a:buChar char="-"/>
            </a:pPr>
            <a:r>
              <a:rPr lang="es-CO" b="1" dirty="0" smtClean="0"/>
              <a:t>Alta disponibilidad</a:t>
            </a:r>
            <a:r>
              <a:rPr lang="es-CO" dirty="0" smtClean="0"/>
              <a:t>. Las instalaciones de SOA están disponibles para cualquier persona que lo solicite.</a:t>
            </a:r>
          </a:p>
          <a:p>
            <a:pPr marL="171450" indent="-171450">
              <a:buFontTx/>
              <a:buChar char="-"/>
            </a:pPr>
            <a:r>
              <a:rPr lang="es-CO" b="1" dirty="0" smtClean="0"/>
              <a:t>Mayor confiabilidad</a:t>
            </a:r>
            <a:r>
              <a:rPr lang="es-CO" dirty="0" smtClean="0"/>
              <a:t>. SOA genera aplicaciones más confiables porque es más fácil depurar servicios pequeños que código grande.</a:t>
            </a:r>
          </a:p>
          <a:p>
            <a:pPr marL="171450" indent="-171450">
              <a:buFontTx/>
              <a:buChar char="-"/>
            </a:pPr>
            <a:r>
              <a:rPr lang="es-CO" b="1" dirty="0" smtClean="0"/>
              <a:t>Fácilmente Mantenimiento</a:t>
            </a:r>
            <a:r>
              <a:rPr lang="es-CO" dirty="0" smtClean="0"/>
              <a:t>. Dado que todos los servicios son independientes, se pueden modificar y actualizar fácilmente sin afectar a otros servicios. Esto también reducirá los costos operativos de una organización.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AA322-BA17-4461-B828-4227A78FA6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67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https://www.techtarget.com/searchapparchitecture/definition/service-oriented-architecture-SOA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AA322-BA17-4461-B828-4227A78FA6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50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https://yamilpo.wordpress.com/2016/08/21/soa-arquitectura-orientada-al-servicio/</a:t>
            </a:r>
          </a:p>
          <a:p>
            <a:pPr fontAlgn="base"/>
            <a:endParaRPr lang="es-CO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s-CO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Transporte:</a:t>
            </a:r>
            <a:r>
              <a:rPr lang="es-CO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mecanismo utilizado para llevar las demandas de un servicio desde un consumidor hacia un proveedor del servicio, y las respuestas desde el proveedor hacia el consumidor.</a:t>
            </a:r>
          </a:p>
          <a:p>
            <a:pPr fontAlgn="base"/>
            <a:r>
              <a:rPr lang="es-CO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Protocolo de comunicación de servicios</a:t>
            </a:r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es el conjunto de reglas y estándares que controlan la secuencia de mensajes que ocurren durante una comunicación entre entidades que forman una red.</a:t>
            </a:r>
          </a:p>
          <a:p>
            <a:pPr fontAlgn="base"/>
            <a:r>
              <a:rPr lang="es-CO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Descripción de </a:t>
            </a:r>
            <a:r>
              <a:rPr lang="es-CO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servicio:</a:t>
            </a:r>
            <a:r>
              <a:rPr lang="es-CO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esquema (</a:t>
            </a:r>
            <a:r>
              <a:rPr lang="es-CO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fijado para describir la información y elementos que componen a un servicio.</a:t>
            </a:r>
          </a:p>
          <a:p>
            <a:pPr fontAlgn="base"/>
            <a:r>
              <a:rPr lang="es-CO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Servicio:</a:t>
            </a:r>
            <a:r>
              <a:rPr lang="es-CO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</a:t>
            </a:r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servicio actual que está disponible para ser utilizado.</a:t>
            </a:r>
          </a:p>
          <a:p>
            <a:pPr fontAlgn="base"/>
            <a:r>
              <a:rPr lang="es-CO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Proceso de </a:t>
            </a:r>
            <a:r>
              <a:rPr lang="es-CO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Negocio:</a:t>
            </a:r>
            <a:r>
              <a:rPr lang="es-CO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una colección de servicios, invocados en una secuencia particular con un conjunto específico de reglas, para satisfacer un requisito de negocio.</a:t>
            </a:r>
          </a:p>
          <a:p>
            <a:pPr fontAlgn="base"/>
            <a:r>
              <a:rPr lang="es-CO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Registro de </a:t>
            </a:r>
            <a:r>
              <a:rPr lang="es-CO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servicios:</a:t>
            </a:r>
            <a:r>
              <a:rPr lang="es-CO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repositorio de descripciones de servicios y datos que pueden utilizar los proveedores para publicar sus servicios, así como los consumidores poder descubrir o hallar servicios disponibles.</a:t>
            </a:r>
          </a:p>
          <a:p>
            <a:pPr fontAlgn="base"/>
            <a:r>
              <a:rPr lang="es-CO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Política</a:t>
            </a:r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es un conjunto de condiciones o reglas bajo las cuales un proveedor hace el servicio disponible para los consumidores.</a:t>
            </a:r>
          </a:p>
          <a:p>
            <a:pPr fontAlgn="base"/>
            <a:r>
              <a:rPr lang="es-CO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Seguridad:</a:t>
            </a:r>
            <a:r>
              <a:rPr lang="es-CO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</a:t>
            </a:r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las normas y reglas de autenticación, identificación y control de acceso a los consumidores y proveedores de servicios.</a:t>
            </a:r>
          </a:p>
          <a:p>
            <a:pPr fontAlgn="base"/>
            <a:r>
              <a:rPr lang="es-CO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Transacciones:</a:t>
            </a:r>
            <a:r>
              <a:rPr lang="es-CO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una interacción con una estructura de datos compleja, compuesta por varios procesos que se han de aplicar para que el servicio </a:t>
            </a:r>
            <a:r>
              <a:rPr lang="es-CO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osea</a:t>
            </a:r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consistente.</a:t>
            </a:r>
          </a:p>
          <a:p>
            <a:pPr fontAlgn="base"/>
            <a:r>
              <a:rPr lang="es-CO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Administración:</a:t>
            </a:r>
            <a:r>
              <a:rPr lang="es-CO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conjunto de atributos que podrían aplicarse para manejar los servicios proporcionados o consumidos.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AA322-BA17-4461-B828-4227A78FA6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3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AA322-BA17-4461-B828-4227A78FA6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30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3383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776864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855-FD75-467C-BECD-0927F9A0E82A}" type="datetimeFigureOut">
              <a:rPr lang="es-CO" smtClean="0"/>
              <a:pPr/>
              <a:t>11/02/2022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83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77686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855-FD75-467C-BECD-0927F9A0E82A}" type="datetimeFigureOut">
              <a:rPr lang="es-CO" smtClean="0"/>
              <a:pPr/>
              <a:t>11/02/2022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699000" y="1"/>
            <a:ext cx="4445000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855-FD75-467C-BECD-0927F9A0E82A}" type="datetimeFigureOut">
              <a:rPr lang="es-CO" smtClean="0"/>
              <a:pPr/>
              <a:t>11/02/2022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9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855-FD75-467C-BECD-0927F9A0E82A}" type="datetimeFigureOut">
              <a:rPr lang="es-CO" smtClean="0"/>
              <a:pPr/>
              <a:t>11/02/2022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699000" y="1"/>
            <a:ext cx="4445000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855-FD75-467C-BECD-0927F9A0E82A}" type="datetimeFigureOut">
              <a:rPr lang="es-CO" smtClean="0"/>
              <a:pPr/>
              <a:t>11/02/2022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9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C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25855-FD75-467C-BECD-0927F9A0E82A}" type="datetimeFigureOut">
              <a:rPr lang="es-CO" smtClean="0"/>
              <a:pPr/>
              <a:t>11/02/2022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0000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B050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C000"/>
        </a:buClr>
        <a:buFont typeface="Arial" pitchFamily="34" charset="0"/>
        <a:buChar char="◘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7030A0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2130425"/>
            <a:ext cx="8712968" cy="1470025"/>
          </a:xfrm>
        </p:spPr>
        <p:txBody>
          <a:bodyPr/>
          <a:lstStyle/>
          <a:p>
            <a:r>
              <a:rPr lang="es-CO" sz="6600" dirty="0" err="1"/>
              <a:t>Service</a:t>
            </a:r>
            <a:r>
              <a:rPr lang="es-CO" sz="6600" dirty="0"/>
              <a:t> </a:t>
            </a:r>
            <a:r>
              <a:rPr lang="es-CO" sz="6600" dirty="0" err="1"/>
              <a:t>Oriented</a:t>
            </a:r>
            <a:r>
              <a:rPr lang="es-CO" sz="6600" dirty="0"/>
              <a:t> </a:t>
            </a:r>
            <a:r>
              <a:rPr lang="es-CO" sz="6600" dirty="0" err="1" smtClean="0"/>
              <a:t>Architecture</a:t>
            </a:r>
            <a:r>
              <a:rPr lang="es-CO" sz="6600" dirty="0" smtClean="0"/>
              <a:t> - SOA</a:t>
            </a:r>
            <a:endParaRPr lang="es-CO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376" y="3840485"/>
            <a:ext cx="5760640" cy="622920"/>
          </a:xfrm>
        </p:spPr>
        <p:txBody>
          <a:bodyPr/>
          <a:lstStyle/>
          <a:p>
            <a:r>
              <a:rPr lang="es-CO" dirty="0" smtClean="0"/>
              <a:t>Desarrollo Basado en Servicios</a:t>
            </a:r>
            <a:endParaRPr lang="es-CO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949280"/>
            <a:ext cx="242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Julio Cesar Robles Uribe</a:t>
            </a:r>
            <a:endParaRPr lang="es-CO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237312"/>
            <a:ext cx="2001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solidFill>
                  <a:srgbClr val="0070C0"/>
                </a:solidFill>
              </a:rPr>
              <a:t>Arquitecto de Soluciones</a:t>
            </a:r>
            <a:endParaRPr lang="es-CO" sz="1400" dirty="0">
              <a:solidFill>
                <a:srgbClr val="0070C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724128" y="3429000"/>
            <a:ext cx="3251734" cy="3227023"/>
            <a:chOff x="1542984" y="188640"/>
            <a:chExt cx="6121721" cy="5984980"/>
          </a:xfrm>
        </p:grpSpPr>
        <p:sp>
          <p:nvSpPr>
            <p:cNvPr id="15" name="Donut 14"/>
            <p:cNvSpPr/>
            <p:nvPr/>
          </p:nvSpPr>
          <p:spPr>
            <a:xfrm>
              <a:off x="1951727" y="791628"/>
              <a:ext cx="5240546" cy="5274744"/>
            </a:xfrm>
            <a:prstGeom prst="donut">
              <a:avLst>
                <a:gd name="adj" fmla="val 2060"/>
              </a:avLst>
            </a:prstGeom>
            <a:ln w="0">
              <a:solidFill>
                <a:schemeClr val="accent1">
                  <a:shade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657599" y="2514600"/>
              <a:ext cx="1828800" cy="18288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SOA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835905" y="1595332"/>
              <a:ext cx="1828800" cy="18288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076056" y="4343400"/>
              <a:ext cx="1828800" cy="18288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2239142" y="4344820"/>
              <a:ext cx="1828800" cy="18288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1542984" y="1600200"/>
              <a:ext cx="1828800" cy="18288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676463" y="188640"/>
              <a:ext cx="1828800" cy="18288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Mitos</a:t>
            </a:r>
            <a:r>
              <a:rPr lang="en-US" dirty="0" smtClean="0"/>
              <a:t> y </a:t>
            </a:r>
            <a:r>
              <a:rPr lang="en-US" dirty="0" err="1" smtClean="0"/>
              <a:t>Realidades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338238"/>
              </p:ext>
            </p:extLst>
          </p:nvPr>
        </p:nvGraphicFramePr>
        <p:xfrm>
          <a:off x="457200" y="1272251"/>
          <a:ext cx="8363272" cy="5469115"/>
        </p:xfrm>
        <a:graphic>
          <a:graphicData uri="http://schemas.openxmlformats.org/drawingml/2006/table">
            <a:tbl>
              <a:tblPr/>
              <a:tblGrid>
                <a:gridCol w="3067483"/>
                <a:gridCol w="5295789"/>
              </a:tblGrid>
              <a:tr h="265959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Mito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Realidad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155113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SOA es una tecnología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SOA es una filosofía de diseño independiente de cualquier proveedor, producto, tecnología o industria. Las necesidades de SOA varían de una compañía a otra, por tanto la adquisición de una arquitectura SOA de otra compañía no será la solución apropiada para su propia compañía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780027"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 SOA requieren de servicios web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SOA se puede realizar a través de servicios web pero los servicios web no son un requisito necesario para implementar SOA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993"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SOA es nuevo y revolucionario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EDI, CORBA y DCOM son ejemplos conceptuales de orientación de servicios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522993"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SOA garantiza la alineación de TI y el negocio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SOA no es una metodología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0027"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Una arquitectura de referencia SOA reduce riesgo de implementación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hay dos SOA iguales. Una arquitectura de referencia SOA puede no ofrecer la mejor solución para su organización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780027"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SOA requiere una revisión completa de la tecnología y procesos de negocios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SOA debe ser gradual y construirse sobre sus inversiones actuales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959"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Necesitamos construir una SOA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SOA es un medio, no un fin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7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O" dirty="0" smtClean="0"/>
              <a:t>Preguntas?</a:t>
            </a:r>
            <a:endParaRPr lang="es-CO" dirty="0"/>
          </a:p>
        </p:txBody>
      </p:sp>
      <p:pic>
        <p:nvPicPr>
          <p:cNvPr id="4098" name="Picture 2" descr="D:\Proyectos\Framework\Supports\Images\icono_ayuda_genera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3284984"/>
            <a:ext cx="3240360" cy="32403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2743200"/>
            <a:ext cx="60198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HeroicExtremeRightFacing"/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600" b="1" cap="all" dirty="0" smtClean="0">
                <a:ln w="0"/>
                <a:solidFill>
                  <a:srgbClr val="0066CC">
                    <a:alpha val="74000"/>
                  </a:srgbClr>
                </a:solidFill>
                <a:effectLst>
                  <a:reflection blurRad="12700" stA="50000" endPos="50000" dist="5000" dir="5400000" sy="-100000" rotWithShape="0"/>
                </a:effectLst>
                <a:latin typeface="Berlin Sans FB Demi" pitchFamily="34" charset="0"/>
              </a:rPr>
              <a:t>Gracias!!!</a:t>
            </a:r>
            <a:endParaRPr lang="en-US" sz="6600" b="1" cap="all" dirty="0">
              <a:ln w="0"/>
              <a:solidFill>
                <a:srgbClr val="0066CC">
                  <a:alpha val="74000"/>
                </a:srgbClr>
              </a:solidFill>
              <a:effectLst>
                <a:reflection blurRad="12700" stA="50000" endPos="50000" dist="5000" dir="5400000" sy="-100000" rotWithShape="0"/>
              </a:effectLst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significa</a:t>
            </a:r>
            <a:r>
              <a:rPr lang="en-US" dirty="0" smtClean="0"/>
              <a:t> </a:t>
            </a:r>
            <a:r>
              <a:rPr lang="en-US" dirty="0" err="1" smtClean="0"/>
              <a:t>Integrar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b="1" dirty="0" smtClean="0">
                <a:solidFill>
                  <a:schemeClr val="accent1"/>
                </a:solidFill>
              </a:rPr>
              <a:t>forma</a:t>
            </a:r>
            <a:r>
              <a:rPr lang="en-US" b="1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las </a:t>
            </a:r>
            <a:r>
              <a:rPr lang="en-US" b="1" dirty="0" err="1" smtClean="0">
                <a:solidFill>
                  <a:schemeClr val="accent2"/>
                </a:solidFill>
              </a:rPr>
              <a:t>aplicaciones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se </a:t>
            </a:r>
            <a:r>
              <a:rPr lang="en-US" b="1" dirty="0" err="1" smtClean="0">
                <a:solidFill>
                  <a:schemeClr val="accent3"/>
                </a:solidFill>
              </a:rPr>
              <a:t>comunican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y </a:t>
            </a:r>
            <a:r>
              <a:rPr lang="en-US" b="1" dirty="0" err="1" smtClean="0">
                <a:solidFill>
                  <a:srgbClr val="7030A0"/>
                </a:solidFill>
              </a:rPr>
              <a:t>comparten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recursos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chemeClr val="accent6"/>
                </a:solidFill>
              </a:rPr>
              <a:t>datos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o </a:t>
            </a:r>
            <a:r>
              <a:rPr lang="en-US" b="1" dirty="0" err="1" smtClean="0">
                <a:solidFill>
                  <a:schemeClr val="accent1"/>
                </a:solidFill>
              </a:rPr>
              <a:t>servicios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6" name="Picture 2" descr="integration design patterns salesfor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36316"/>
            <a:ext cx="8264035" cy="402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060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Integracion</a:t>
            </a:r>
            <a:r>
              <a:rPr lang="en-US" dirty="0" smtClean="0"/>
              <a:t> de </a:t>
            </a:r>
            <a:r>
              <a:rPr lang="en-US" dirty="0" err="1"/>
              <a:t>A</a:t>
            </a:r>
            <a:r>
              <a:rPr lang="en-US" dirty="0" err="1" smtClean="0"/>
              <a:t>plicaciones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Legacy</a:t>
            </a:r>
          </a:p>
          <a:p>
            <a:pPr lvl="1"/>
            <a:r>
              <a:rPr lang="en-US" dirty="0" err="1" smtClean="0"/>
              <a:t>Intercambio</a:t>
            </a:r>
            <a:r>
              <a:rPr lang="en-US" dirty="0" smtClean="0"/>
              <a:t> de </a:t>
            </a:r>
            <a:r>
              <a:rPr lang="en-US" dirty="0" err="1" smtClean="0"/>
              <a:t>Archivos</a:t>
            </a:r>
            <a:endParaRPr lang="en-US" dirty="0" smtClean="0"/>
          </a:p>
          <a:p>
            <a:pPr lvl="1"/>
            <a:r>
              <a:rPr lang="en-US" dirty="0" smtClean="0"/>
              <a:t>Sockets/</a:t>
            </a:r>
            <a:r>
              <a:rPr lang="en-US" dirty="0" err="1" smtClean="0"/>
              <a:t>Puertos</a:t>
            </a:r>
            <a:endParaRPr lang="en-US" dirty="0" smtClean="0"/>
          </a:p>
          <a:p>
            <a:pPr lvl="1"/>
            <a:r>
              <a:rPr lang="en-US" dirty="0" smtClean="0"/>
              <a:t>Base de </a:t>
            </a:r>
            <a:r>
              <a:rPr lang="en-US" dirty="0" err="1" smtClean="0"/>
              <a:t>datos</a:t>
            </a:r>
            <a:endParaRPr lang="en-US" dirty="0" smtClean="0"/>
          </a:p>
          <a:p>
            <a:r>
              <a:rPr lang="en-US" dirty="0" smtClean="0"/>
              <a:t>Modern</a:t>
            </a:r>
          </a:p>
          <a:p>
            <a:pPr lvl="1"/>
            <a:r>
              <a:rPr lang="en-US" dirty="0" smtClean="0"/>
              <a:t>Bus de </a:t>
            </a:r>
            <a:r>
              <a:rPr lang="en-US" dirty="0" err="1" smtClean="0"/>
              <a:t>Servicios</a:t>
            </a:r>
            <a:endParaRPr lang="en-US" dirty="0" smtClean="0"/>
          </a:p>
          <a:p>
            <a:pPr lvl="1"/>
            <a:r>
              <a:rPr lang="en-US" dirty="0" smtClean="0"/>
              <a:t>Web Services</a:t>
            </a:r>
          </a:p>
          <a:p>
            <a:pPr lvl="1"/>
            <a:r>
              <a:rPr lang="en-US" dirty="0" smtClean="0"/>
              <a:t>API</a:t>
            </a:r>
          </a:p>
          <a:p>
            <a:pPr lvl="1"/>
            <a:endParaRPr lang="en-US" dirty="0" smtClean="0"/>
          </a:p>
        </p:txBody>
      </p:sp>
      <p:pic>
        <p:nvPicPr>
          <p:cNvPr id="3074" name="Picture 2" descr="New Call for Proposals: Integration of Third-Country Nationals -  Eurodiaconia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149" y="2741373"/>
            <a:ext cx="4104456" cy="410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0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SOA?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944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Arquitectura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Orientada</a:t>
            </a:r>
            <a:r>
              <a:rPr lang="en-US" b="1" dirty="0" smtClean="0">
                <a:solidFill>
                  <a:srgbClr val="FF0000"/>
                </a:solidFill>
              </a:rPr>
              <a:t> a </a:t>
            </a:r>
            <a:r>
              <a:rPr lang="en-US" b="1" dirty="0" err="1" smtClean="0">
                <a:solidFill>
                  <a:srgbClr val="FF0000"/>
                </a:solidFill>
              </a:rPr>
              <a:t>Servicios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(SOA)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b="1" dirty="0" err="1" smtClean="0">
                <a:solidFill>
                  <a:srgbClr val="7030A0"/>
                </a:solidFill>
              </a:rPr>
              <a:t>marco</a:t>
            </a:r>
            <a:r>
              <a:rPr lang="en-US" b="1" dirty="0" smtClean="0">
                <a:solidFill>
                  <a:srgbClr val="7030A0"/>
                </a:solidFill>
              </a:rPr>
              <a:t> de </a:t>
            </a:r>
            <a:r>
              <a:rPr lang="en-US" b="1" dirty="0" err="1" smtClean="0">
                <a:solidFill>
                  <a:srgbClr val="7030A0"/>
                </a:solidFill>
              </a:rPr>
              <a:t>diseño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para la </a:t>
            </a:r>
            <a:r>
              <a:rPr lang="en-US" b="1" dirty="0" err="1" smtClean="0">
                <a:solidFill>
                  <a:schemeClr val="accent6"/>
                </a:solidFill>
              </a:rPr>
              <a:t>integración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de </a:t>
            </a:r>
            <a:r>
              <a:rPr lang="en-US" b="1" dirty="0" err="1" smtClean="0">
                <a:solidFill>
                  <a:srgbClr val="00B050"/>
                </a:solidFill>
              </a:rPr>
              <a:t>aplicaciones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/>
              <a:t>independientes</a:t>
            </a:r>
            <a:r>
              <a:rPr lang="en-US" dirty="0" smtClean="0"/>
              <a:t> de </a:t>
            </a:r>
            <a:r>
              <a:rPr lang="en-US" b="1" dirty="0" err="1" smtClean="0">
                <a:solidFill>
                  <a:schemeClr val="accent6"/>
                </a:solidFill>
              </a:rPr>
              <a:t>manera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que </a:t>
            </a:r>
            <a:r>
              <a:rPr lang="en-US" dirty="0" err="1" smtClean="0"/>
              <a:t>puedan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2"/>
                </a:solidFill>
              </a:rPr>
              <a:t>accederse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a las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3"/>
                </a:solidFill>
              </a:rPr>
              <a:t>funcionalidades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de un </a:t>
            </a:r>
            <a:r>
              <a:rPr lang="en-US" dirty="0" err="1" smtClean="0"/>
              <a:t>sistema</a:t>
            </a:r>
            <a:r>
              <a:rPr lang="en-US" dirty="0" smtClean="0"/>
              <a:t> a </a:t>
            </a:r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un </a:t>
            </a:r>
            <a:r>
              <a:rPr lang="en-US" b="1" dirty="0" err="1" smtClean="0">
                <a:solidFill>
                  <a:schemeClr val="accent1"/>
                </a:solidFill>
              </a:rPr>
              <a:t>servicios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55568" y="4211122"/>
            <a:ext cx="3888432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SOA</a:t>
            </a:r>
            <a:endParaRPr lang="en-US" sz="16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8249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Principios</a:t>
            </a:r>
            <a:r>
              <a:rPr lang="en-US" dirty="0" smtClean="0"/>
              <a:t> 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Contratos</a:t>
            </a:r>
            <a:r>
              <a:rPr lang="en-US" dirty="0" smtClean="0"/>
              <a:t> </a:t>
            </a:r>
            <a:r>
              <a:rPr lang="en-US" dirty="0" err="1" smtClean="0"/>
              <a:t>Estandarizados</a:t>
            </a:r>
            <a:endParaRPr lang="en-US" dirty="0" smtClean="0"/>
          </a:p>
          <a:p>
            <a:r>
              <a:rPr lang="es-CO" dirty="0" smtClean="0"/>
              <a:t>Bajo acoplamiento</a:t>
            </a:r>
          </a:p>
          <a:p>
            <a:r>
              <a:rPr lang="es-CO" dirty="0" smtClean="0"/>
              <a:t>Abstracción</a:t>
            </a:r>
          </a:p>
          <a:p>
            <a:r>
              <a:rPr lang="es-CO" dirty="0" smtClean="0"/>
              <a:t>Reutilización</a:t>
            </a:r>
          </a:p>
          <a:p>
            <a:r>
              <a:rPr lang="es-CO" dirty="0" smtClean="0"/>
              <a:t>Autonomía (Sin dependencias)</a:t>
            </a:r>
          </a:p>
          <a:p>
            <a:r>
              <a:rPr lang="es-CO" dirty="0" smtClean="0"/>
              <a:t>Ausencia </a:t>
            </a:r>
            <a:r>
              <a:rPr lang="es-CO" dirty="0"/>
              <a:t>de </a:t>
            </a:r>
            <a:r>
              <a:rPr lang="es-CO" dirty="0" smtClean="0"/>
              <a:t>estado</a:t>
            </a:r>
          </a:p>
          <a:p>
            <a:r>
              <a:rPr lang="es-CO" dirty="0" smtClean="0"/>
              <a:t>Garantizar Descubrimiento</a:t>
            </a:r>
          </a:p>
          <a:p>
            <a:r>
              <a:rPr lang="es-CO" dirty="0" smtClean="0"/>
              <a:t>Composición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830" y="3933056"/>
            <a:ext cx="3976440" cy="293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29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Beneficios</a:t>
            </a:r>
            <a:r>
              <a:rPr lang="en-US" dirty="0" smtClean="0"/>
              <a:t> de </a:t>
            </a:r>
            <a:r>
              <a:rPr lang="en-US" dirty="0" err="1" smtClean="0"/>
              <a:t>Usar</a:t>
            </a:r>
            <a:r>
              <a:rPr lang="en-US" dirty="0" smtClean="0"/>
              <a:t> 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Reutilización</a:t>
            </a:r>
            <a:endParaRPr lang="en-US" dirty="0" smtClean="0"/>
          </a:p>
          <a:p>
            <a:r>
              <a:rPr lang="en-US" dirty="0" err="1" smtClean="0"/>
              <a:t>Interoperabilidad</a:t>
            </a:r>
            <a:endParaRPr lang="en-US" dirty="0" smtClean="0"/>
          </a:p>
          <a:p>
            <a:r>
              <a:rPr lang="en-US" dirty="0" err="1" smtClean="0"/>
              <a:t>Escalabilidad</a:t>
            </a:r>
            <a:endParaRPr lang="en-US" dirty="0" smtClean="0"/>
          </a:p>
          <a:p>
            <a:r>
              <a:rPr lang="en-US" dirty="0" err="1" smtClean="0"/>
              <a:t>Disponibilidad</a:t>
            </a:r>
            <a:endParaRPr lang="en-US" dirty="0" smtClean="0"/>
          </a:p>
          <a:p>
            <a:r>
              <a:rPr lang="en-US" dirty="0" err="1" smtClean="0"/>
              <a:t>Confiabilidad</a:t>
            </a:r>
            <a:endParaRPr lang="en-US" dirty="0" smtClean="0"/>
          </a:p>
          <a:p>
            <a:r>
              <a:rPr lang="en-US" dirty="0" err="1" smtClean="0"/>
              <a:t>Mantenibilidad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 descr="Your Benefits | Arizona Auditor General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187146"/>
            <a:ext cx="5364088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61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Desventajas</a:t>
            </a:r>
            <a:r>
              <a:rPr lang="en-US" dirty="0" smtClean="0"/>
              <a:t> de 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Gran </a:t>
            </a:r>
            <a:r>
              <a:rPr lang="es-CO" dirty="0"/>
              <a:t>inversión inicial.</a:t>
            </a:r>
          </a:p>
          <a:p>
            <a:r>
              <a:rPr lang="es-CO" dirty="0" smtClean="0"/>
              <a:t>Gran volumen de mensajes y poco rastreo y auditoria.</a:t>
            </a:r>
            <a:endParaRPr lang="es-CO" dirty="0"/>
          </a:p>
          <a:p>
            <a:r>
              <a:rPr lang="es-CO" dirty="0" smtClean="0"/>
              <a:t>Muchas validaciones de los datos lo </a:t>
            </a:r>
            <a:r>
              <a:rPr lang="es-CO" dirty="0"/>
              <a:t>que reduce el rendimiento y aumenta los tiempos de carga y respuesta.</a:t>
            </a:r>
            <a:endParaRPr lang="en-US" dirty="0"/>
          </a:p>
        </p:txBody>
      </p:sp>
      <p:pic>
        <p:nvPicPr>
          <p:cNvPr id="6148" name="Picture 4" descr="Advantages and disadvantages of selling quality products - Australian Sell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5" y="4232649"/>
            <a:ext cx="2619467" cy="261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193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Elementos</a:t>
            </a:r>
            <a:r>
              <a:rPr lang="en-US" dirty="0" smtClean="0"/>
              <a:t> 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s-CO" dirty="0" smtClean="0"/>
              <a:t>Transporte</a:t>
            </a:r>
          </a:p>
          <a:p>
            <a:pPr fontAlgn="base"/>
            <a:r>
              <a:rPr lang="es-CO" dirty="0" smtClean="0"/>
              <a:t>Protocolo </a:t>
            </a:r>
            <a:r>
              <a:rPr lang="es-CO" dirty="0"/>
              <a:t>de comunicación de </a:t>
            </a:r>
            <a:r>
              <a:rPr lang="es-CO" dirty="0" smtClean="0"/>
              <a:t>servicios</a:t>
            </a:r>
            <a:endParaRPr lang="es-CO" dirty="0"/>
          </a:p>
          <a:p>
            <a:pPr fontAlgn="base"/>
            <a:r>
              <a:rPr lang="es-CO" dirty="0"/>
              <a:t>Descripción de </a:t>
            </a:r>
            <a:r>
              <a:rPr lang="es-CO" dirty="0" smtClean="0"/>
              <a:t>servicio</a:t>
            </a:r>
          </a:p>
          <a:p>
            <a:pPr fontAlgn="base"/>
            <a:r>
              <a:rPr lang="es-CO" dirty="0" smtClean="0"/>
              <a:t>Servicio</a:t>
            </a:r>
          </a:p>
          <a:p>
            <a:pPr fontAlgn="base"/>
            <a:r>
              <a:rPr lang="es-CO" dirty="0" smtClean="0"/>
              <a:t>Proceso </a:t>
            </a:r>
            <a:r>
              <a:rPr lang="es-CO" dirty="0"/>
              <a:t>de </a:t>
            </a:r>
            <a:r>
              <a:rPr lang="es-CO" dirty="0" smtClean="0"/>
              <a:t>Negocio</a:t>
            </a:r>
          </a:p>
          <a:p>
            <a:pPr fontAlgn="base"/>
            <a:r>
              <a:rPr lang="es-CO" dirty="0" smtClean="0"/>
              <a:t>Registro </a:t>
            </a:r>
            <a:r>
              <a:rPr lang="es-CO" dirty="0"/>
              <a:t>de </a:t>
            </a:r>
            <a:r>
              <a:rPr lang="es-CO" dirty="0" smtClean="0"/>
              <a:t>servicios</a:t>
            </a:r>
          </a:p>
          <a:p>
            <a:pPr fontAlgn="base"/>
            <a:r>
              <a:rPr lang="es-CO" dirty="0" smtClean="0"/>
              <a:t>Política</a:t>
            </a:r>
          </a:p>
          <a:p>
            <a:pPr fontAlgn="base"/>
            <a:r>
              <a:rPr lang="es-CO" dirty="0" smtClean="0"/>
              <a:t>Seguridad</a:t>
            </a:r>
          </a:p>
          <a:p>
            <a:pPr fontAlgn="base"/>
            <a:r>
              <a:rPr lang="es-CO" dirty="0" smtClean="0"/>
              <a:t>Transacciones</a:t>
            </a:r>
          </a:p>
          <a:p>
            <a:pPr fontAlgn="base"/>
            <a:r>
              <a:rPr lang="es-CO" dirty="0" smtClean="0"/>
              <a:t>Administración</a:t>
            </a:r>
            <a:endParaRPr lang="es-CO" dirty="0"/>
          </a:p>
          <a:p>
            <a:endParaRPr lang="en-US" dirty="0"/>
          </a:p>
        </p:txBody>
      </p:sp>
      <p:pic>
        <p:nvPicPr>
          <p:cNvPr id="7172" name="Picture 4" descr="Pieces Picture. Image: 147528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295327"/>
            <a:ext cx="4249288" cy="456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451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Estandares</a:t>
            </a:r>
            <a:r>
              <a:rPr lang="en-US" dirty="0" smtClean="0"/>
              <a:t> </a:t>
            </a:r>
            <a:r>
              <a:rPr lang="en-US" dirty="0" err="1" smtClean="0"/>
              <a:t>Utilizados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  <a:p>
            <a:r>
              <a:rPr lang="en-US" dirty="0"/>
              <a:t>HTTP</a:t>
            </a:r>
          </a:p>
          <a:p>
            <a:r>
              <a:rPr lang="en-US" dirty="0"/>
              <a:t>SOAP</a:t>
            </a:r>
          </a:p>
          <a:p>
            <a:r>
              <a:rPr lang="en-US" dirty="0"/>
              <a:t>REST</a:t>
            </a:r>
          </a:p>
          <a:p>
            <a:r>
              <a:rPr lang="en-US" dirty="0"/>
              <a:t>WSDL</a:t>
            </a:r>
          </a:p>
          <a:p>
            <a:r>
              <a:rPr lang="en-US" dirty="0"/>
              <a:t>UDDI</a:t>
            </a:r>
          </a:p>
        </p:txBody>
      </p:sp>
      <p:pic>
        <p:nvPicPr>
          <p:cNvPr id="8196" name="Picture 4" descr="ALGUNOS DESAFÍOS DE LA EDUCACIÓN BÁSICA EN EL UMBRAL DE NUEVO MILENIO |  Mapa Ment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353" y="2136751"/>
            <a:ext cx="4258816" cy="471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684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2298</TotalTime>
  <Words>727</Words>
  <Application>Microsoft Office PowerPoint</Application>
  <PresentationFormat>On-screen Show (4:3)</PresentationFormat>
  <Paragraphs>126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Berlin Sans FB Demi</vt:lpstr>
      <vt:lpstr>Calibri</vt:lpstr>
      <vt:lpstr>Wingdings</vt:lpstr>
      <vt:lpstr>Office Theme</vt:lpstr>
      <vt:lpstr>Service Oriented Architecture - SOA</vt:lpstr>
      <vt:lpstr>Qué significa Integrar?</vt:lpstr>
      <vt:lpstr>Integracion de Aplicaciones</vt:lpstr>
      <vt:lpstr>Qué es SOA?</vt:lpstr>
      <vt:lpstr>Principios SOA</vt:lpstr>
      <vt:lpstr>Beneficios de Usar SOA</vt:lpstr>
      <vt:lpstr>Desventajas de SOA</vt:lpstr>
      <vt:lpstr>Elementos SOA</vt:lpstr>
      <vt:lpstr>Estandares Utilizados en SOA</vt:lpstr>
      <vt:lpstr>Mitos y Realidades</vt:lpstr>
      <vt:lpstr>Preguntas?</vt:lpstr>
      <vt:lpstr>PowerPoint Presentation</vt:lpstr>
    </vt:vector>
  </TitlesOfParts>
  <Company>Jucer Co.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Julio Cesar Robles Uribe</dc:creator>
  <cp:lastModifiedBy>Julio Robles</cp:lastModifiedBy>
  <cp:revision>178</cp:revision>
  <dcterms:created xsi:type="dcterms:W3CDTF">2011-09-09T02:56:43Z</dcterms:created>
  <dcterms:modified xsi:type="dcterms:W3CDTF">2022-02-11T21:33:09Z</dcterms:modified>
</cp:coreProperties>
</file>