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98" r:id="rId3"/>
    <p:sldId id="306" r:id="rId4"/>
    <p:sldId id="307" r:id="rId5"/>
    <p:sldId id="308" r:id="rId6"/>
    <p:sldId id="299" r:id="rId7"/>
    <p:sldId id="301" r:id="rId8"/>
    <p:sldId id="300" r:id="rId9"/>
    <p:sldId id="302" r:id="rId10"/>
    <p:sldId id="303" r:id="rId11"/>
    <p:sldId id="305" r:id="rId12"/>
    <p:sldId id="304" r:id="rId13"/>
    <p:sldId id="296" r:id="rId14"/>
    <p:sldId id="297" r:id="rId15"/>
    <p:sldId id="276" r:id="rId16"/>
    <p:sldId id="277" r:id="rId17"/>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33" autoAdjust="0"/>
  </p:normalViewPr>
  <p:slideViewPr>
    <p:cSldViewPr>
      <p:cViewPr varScale="1">
        <p:scale>
          <a:sx n="76" d="100"/>
          <a:sy n="76" d="100"/>
        </p:scale>
        <p:origin x="684" y="84"/>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5F02C1-A2C2-45D1-8D60-D454C04B5E27}" type="datetimeFigureOut">
              <a:rPr lang="es-CO" smtClean="0"/>
              <a:pPr/>
              <a:t>14/03/2022</a:t>
            </a:fld>
            <a:endParaRPr lang="es-CO"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61A6AF-5C91-4279-A2A9-5DA981759015}" type="slidenum">
              <a:rPr lang="es-CO" smtClean="0"/>
              <a:pPr/>
              <a:t>‹#›</a:t>
            </a:fld>
            <a:endParaRPr lang="es-CO" dirty="0"/>
          </a:p>
        </p:txBody>
      </p:sp>
    </p:spTree>
    <p:extLst>
      <p:ext uri="{BB962C8B-B14F-4D97-AF65-F5344CB8AC3E}">
        <p14:creationId xmlns:p14="http://schemas.microsoft.com/office/powerpoint/2010/main" val="1818700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1</a:t>
            </a:fld>
            <a:endParaRPr lang="es-CO" dirty="0"/>
          </a:p>
        </p:txBody>
      </p:sp>
    </p:spTree>
    <p:extLst>
      <p:ext uri="{BB962C8B-B14F-4D97-AF65-F5344CB8AC3E}">
        <p14:creationId xmlns:p14="http://schemas.microsoft.com/office/powerpoint/2010/main" val="2193073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smtClean="0"/>
              <a:t>https://www.ilimit.com/blog/arquitecturas-monoliticas-o-arquitectura-de-microservicios-ventajas-e-inconvenientes/</a:t>
            </a:r>
          </a:p>
          <a:p>
            <a:endParaRPr lang="es-CO"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b="1" dirty="0" err="1" smtClean="0"/>
              <a:t>Cremiento</a:t>
            </a:r>
            <a:r>
              <a:rPr lang="es-CO" b="1" dirty="0" smtClean="0"/>
              <a:t>/Escalamiento: </a:t>
            </a:r>
            <a:r>
              <a:rPr lang="es-CO" sz="1200" b="0" i="0" kern="1200" dirty="0" smtClean="0">
                <a:solidFill>
                  <a:schemeClr val="tx1"/>
                </a:solidFill>
                <a:effectLst/>
                <a:latin typeface="+mn-lt"/>
                <a:ea typeface="+mn-ea"/>
                <a:cs typeface="+mn-cs"/>
              </a:rPr>
              <a:t>Cuando una </a:t>
            </a:r>
            <a:r>
              <a:rPr lang="es-CO" sz="1200" b="1" i="0" kern="1200" dirty="0" smtClean="0">
                <a:solidFill>
                  <a:schemeClr val="tx1"/>
                </a:solidFill>
                <a:effectLst/>
                <a:latin typeface="+mn-lt"/>
                <a:ea typeface="+mn-ea"/>
                <a:cs typeface="+mn-cs"/>
              </a:rPr>
              <a:t>aplicación monolítica tiene éxito y crece</a:t>
            </a:r>
            <a:r>
              <a:rPr lang="es-CO" sz="1200" b="0" i="0" kern="1200" dirty="0" smtClean="0">
                <a:solidFill>
                  <a:schemeClr val="tx1"/>
                </a:solidFill>
                <a:effectLst/>
                <a:latin typeface="+mn-lt"/>
                <a:ea typeface="+mn-ea"/>
                <a:cs typeface="+mn-cs"/>
              </a:rPr>
              <a:t>, necesitando ser escalada por necesitar más rendimiento o espacio. En estos casos se puede optar por crear la aplicación de </a:t>
            </a:r>
            <a:r>
              <a:rPr lang="es-CO" sz="1200" b="0" i="0" kern="1200" dirty="0" err="1" smtClean="0">
                <a:solidFill>
                  <a:schemeClr val="tx1"/>
                </a:solidFill>
                <a:effectLst/>
                <a:latin typeface="+mn-lt"/>
                <a:ea typeface="+mn-ea"/>
                <a:cs typeface="+mn-cs"/>
              </a:rPr>
              <a:t>microservicios</a:t>
            </a:r>
            <a:r>
              <a:rPr lang="es-CO" sz="1200" b="0" i="0" kern="1200" dirty="0" smtClean="0">
                <a:solidFill>
                  <a:schemeClr val="tx1"/>
                </a:solidFill>
                <a:effectLst/>
                <a:latin typeface="+mn-lt"/>
                <a:ea typeface="+mn-ea"/>
                <a:cs typeface="+mn-cs"/>
              </a:rPr>
              <a:t> desde cero o extender los componentes modulares con un mejor diseño de la aplicación monolítica.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b="1" dirty="0" smtClean="0"/>
              <a:t>Modularidad: </a:t>
            </a:r>
            <a:r>
              <a:rPr lang="es-CO" sz="1200" b="0" i="0" kern="1200" dirty="0" smtClean="0">
                <a:solidFill>
                  <a:schemeClr val="tx1"/>
                </a:solidFill>
                <a:effectLst/>
                <a:latin typeface="+mn-lt"/>
                <a:ea typeface="+mn-ea"/>
                <a:cs typeface="+mn-cs"/>
              </a:rPr>
              <a:t>Cuando el </a:t>
            </a:r>
            <a:r>
              <a:rPr lang="es-CO" sz="1200" b="1" i="0" kern="1200" dirty="0" smtClean="0">
                <a:solidFill>
                  <a:schemeClr val="tx1"/>
                </a:solidFill>
                <a:effectLst/>
                <a:latin typeface="+mn-lt"/>
                <a:ea typeface="+mn-ea"/>
                <a:cs typeface="+mn-cs"/>
              </a:rPr>
              <a:t>enfoque inicial</a:t>
            </a:r>
            <a:r>
              <a:rPr lang="es-CO" sz="1200" b="0" i="0" kern="1200" dirty="0" smtClean="0">
                <a:solidFill>
                  <a:schemeClr val="tx1"/>
                </a:solidFill>
                <a:effectLst/>
                <a:latin typeface="+mn-lt"/>
                <a:ea typeface="+mn-ea"/>
                <a:cs typeface="+mn-cs"/>
              </a:rPr>
              <a:t> de la aplicación tenga un mejor desarrollo con una arquitectura de </a:t>
            </a:r>
            <a:r>
              <a:rPr lang="es-CO" sz="1200" b="0" i="0" kern="1200" dirty="0" err="1" smtClean="0">
                <a:solidFill>
                  <a:schemeClr val="tx1"/>
                </a:solidFill>
                <a:effectLst/>
                <a:latin typeface="+mn-lt"/>
                <a:ea typeface="+mn-ea"/>
                <a:cs typeface="+mn-cs"/>
              </a:rPr>
              <a:t>microservicios</a:t>
            </a:r>
            <a:r>
              <a:rPr lang="es-CO" sz="1200" b="0" i="0" kern="1200" dirty="0" smtClean="0">
                <a:solidFill>
                  <a:schemeClr val="tx1"/>
                </a:solidFill>
                <a:effectLst/>
                <a:latin typeface="+mn-lt"/>
                <a:ea typeface="+mn-ea"/>
                <a:cs typeface="+mn-cs"/>
              </a:rPr>
              <a:t> (si se prevé que la aplicación tenga un gran volumen de tráfico o usuarios, se dispone de un equipo de desarrolladores, se van a utilizar herramientas avanzadas, la modularidad es un aspecto importante, se necesita una entrega continua, y otros enfoques en </a:t>
            </a:r>
            <a:r>
              <a:rPr lang="es-CO" sz="1200" b="0" i="0" kern="1200" dirty="0" err="1" smtClean="0">
                <a:solidFill>
                  <a:schemeClr val="tx1"/>
                </a:solidFill>
                <a:effectLst/>
                <a:latin typeface="+mn-lt"/>
                <a:ea typeface="+mn-ea"/>
                <a:cs typeface="+mn-cs"/>
              </a:rPr>
              <a:t>microservicios</a:t>
            </a:r>
            <a:r>
              <a:rPr lang="es-CO" sz="1200" b="0" i="0" kern="1200" dirty="0" smtClean="0">
                <a:solidFill>
                  <a:schemeClr val="tx1"/>
                </a:solidFill>
                <a:effectLst/>
                <a:latin typeface="+mn-lt"/>
                <a:ea typeface="+mn-ea"/>
                <a:cs typeface="+mn-cs"/>
              </a:rPr>
              <a:t>).</a:t>
            </a:r>
          </a:p>
          <a:p>
            <a:pPr marL="171450" indent="-171450">
              <a:buFont typeface="Arial" panose="020B0604020202020204" pitchFamily="34" charset="0"/>
              <a:buChar char="•"/>
            </a:pPr>
            <a:endParaRPr lang="es-CO" b="1" dirty="0" smtClean="0"/>
          </a:p>
          <a:p>
            <a:pPr marL="171450" indent="-171450">
              <a:buFont typeface="Arial" panose="020B0604020202020204" pitchFamily="34" charset="0"/>
              <a:buChar char="•"/>
            </a:pPr>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11</a:t>
            </a:fld>
            <a:endParaRPr lang="es-CO" dirty="0"/>
          </a:p>
        </p:txBody>
      </p:sp>
    </p:spTree>
    <p:extLst>
      <p:ext uri="{BB962C8B-B14F-4D97-AF65-F5344CB8AC3E}">
        <p14:creationId xmlns:p14="http://schemas.microsoft.com/office/powerpoint/2010/main" val="1273725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s-CO" dirty="0" smtClean="0"/>
              <a:t>https://docs.microsoft.com/es-es/azure/architecture/microservices/migrate-monolith</a:t>
            </a:r>
          </a:p>
          <a:p>
            <a:r>
              <a:rPr lang="es-CO" dirty="0" smtClean="0"/>
              <a:t>https://cursosdescargar.com/microservicios-como-migrar-de-monolitos-a-microservicios/</a:t>
            </a:r>
          </a:p>
          <a:p>
            <a:endParaRPr lang="es-CO" dirty="0" smtClean="0"/>
          </a:p>
          <a:p>
            <a:pPr marL="171450" indent="-171450">
              <a:buFont typeface="Arial" panose="020B0604020202020204" pitchFamily="34" charset="0"/>
              <a:buChar char="•"/>
            </a:pPr>
            <a:r>
              <a:rPr lang="es-CO" b="1" dirty="0" smtClean="0"/>
              <a:t>Identifique: </a:t>
            </a:r>
            <a:r>
              <a:rPr lang="es-CO" dirty="0" smtClean="0"/>
              <a:t>Identificar las lógica</a:t>
            </a:r>
            <a:r>
              <a:rPr lang="es-CO" baseline="0" dirty="0" smtClean="0"/>
              <a:t> y los datos relacionados con al nuevo servicio. </a:t>
            </a:r>
            <a:r>
              <a:rPr lang="es-CO" baseline="0" dirty="0" err="1" smtClean="0"/>
              <a:t>Basandose</a:t>
            </a:r>
            <a:r>
              <a:rPr lang="es-CO" baseline="0" dirty="0" smtClean="0"/>
              <a:t> en el Dominio de la aplicación, primero debe identificar los elementos del negocio que intervienen en determinada funcionalidad, tablas, campos componentes, etc.  (Productos y Precios)</a:t>
            </a:r>
            <a:endParaRPr lang="es-CO" baseline="0" dirty="0" smtClean="0"/>
          </a:p>
          <a:p>
            <a:pPr marL="171450" indent="-171450">
              <a:buFont typeface="Arial" panose="020B0604020202020204" pitchFamily="34" charset="0"/>
              <a:buChar char="•"/>
            </a:pPr>
            <a:r>
              <a:rPr lang="es-CO" b="1" baseline="0" dirty="0" smtClean="0"/>
              <a:t>Agrupe y separe:  </a:t>
            </a:r>
            <a:r>
              <a:rPr lang="es-CO" b="0" baseline="0" dirty="0" smtClean="0"/>
              <a:t>Crear una separación lógica del nuevo </a:t>
            </a:r>
            <a:r>
              <a:rPr lang="es-CO" b="0" baseline="0" dirty="0" err="1" smtClean="0"/>
              <a:t>servicio,pero</a:t>
            </a:r>
            <a:r>
              <a:rPr lang="es-CO" b="0" baseline="0" dirty="0" smtClean="0"/>
              <a:t> dentro del monolito. El objetivo es aislar los datos y los métodos de cada </a:t>
            </a:r>
            <a:r>
              <a:rPr lang="es-CO" b="0" baseline="0" dirty="0" err="1" smtClean="0"/>
              <a:t>fundionalidad</a:t>
            </a:r>
            <a:r>
              <a:rPr lang="es-CO" b="0" baseline="0" dirty="0" smtClean="0"/>
              <a:t> antes de sacarlo a un servicio, para poder establecer los limites de cada funcionalidad. </a:t>
            </a:r>
            <a:r>
              <a:rPr lang="es-CO" b="0" baseline="0" dirty="0" err="1" smtClean="0"/>
              <a:t>Especificamente</a:t>
            </a:r>
            <a:r>
              <a:rPr lang="es-CO" b="0" baseline="0" dirty="0" smtClean="0"/>
              <a:t> es crear clases separadas dentro del monolito que ofrezcan métodos relacionados a su funcionalidad en especifico, con la condición principal que si un método de otra clase necesita datos de otra clase, solo lo puede hacer mediante el consumo de servicios y no acceder directamente.</a:t>
            </a:r>
          </a:p>
          <a:p>
            <a:pPr marL="171450" indent="-171450">
              <a:buFont typeface="Arial" panose="020B0604020202020204" pitchFamily="34" charset="0"/>
              <a:buChar char="•"/>
            </a:pPr>
            <a:r>
              <a:rPr lang="es-CO" b="1" baseline="0" dirty="0" smtClean="0"/>
              <a:t>Nueva Data: </a:t>
            </a:r>
            <a:r>
              <a:rPr lang="es-CO" b="0" baseline="0" dirty="0" smtClean="0"/>
              <a:t> Crear nuevas tablas para el nuevo servicio, en el monolito. </a:t>
            </a:r>
            <a:r>
              <a:rPr lang="es-CO" b="0" baseline="0" dirty="0" err="1" smtClean="0"/>
              <a:t>Especificamente</a:t>
            </a:r>
            <a:r>
              <a:rPr lang="es-CO" b="0" baseline="0" dirty="0" smtClean="0"/>
              <a:t> es migrar datos de una tabla a dos tablas relacionadas. Para que puedan ser accedidos por el nuevo servicio.</a:t>
            </a:r>
          </a:p>
          <a:p>
            <a:pPr marL="171450" indent="-171450">
              <a:buFont typeface="Arial" panose="020B0604020202020204" pitchFamily="34" charset="0"/>
              <a:buChar char="•"/>
            </a:pPr>
            <a:r>
              <a:rPr lang="es-CO" b="1" baseline="0" dirty="0" smtClean="0"/>
              <a:t>Nuevo Servicio: </a:t>
            </a:r>
            <a:r>
              <a:rPr lang="es-CO" b="0" baseline="0" dirty="0" smtClean="0"/>
              <a:t>Crear un nuevo servicio que apunte a tablas dentro de una base de datos monolítica.</a:t>
            </a:r>
          </a:p>
          <a:p>
            <a:pPr marL="171450" indent="-171450">
              <a:buFont typeface="Arial" panose="020B0604020202020204" pitchFamily="34" charset="0"/>
              <a:buChar char="•"/>
            </a:pPr>
            <a:r>
              <a:rPr lang="es-CO" b="1" baseline="0" dirty="0" smtClean="0"/>
              <a:t>Socializar: </a:t>
            </a:r>
            <a:r>
              <a:rPr lang="es-CO" b="0" baseline="0" dirty="0" smtClean="0"/>
              <a:t>Indicar a los clientes el nuevo servicio. La idea es hacer que quienes utilicen la funcionalidad determinada ahora lo hagan mediante el uso del nuevo servicio y así evitar tener dos llamados, uno de la forma nueva y otro por la forma anterior. Aquí es importante que los clientes se migren gradualmente y solo hasta que esto se logre podemos hacer el siguiente paso.</a:t>
            </a:r>
          </a:p>
          <a:p>
            <a:pPr marL="171450" indent="-171450">
              <a:buFont typeface="Arial" panose="020B0604020202020204" pitchFamily="34" charset="0"/>
              <a:buChar char="•"/>
            </a:pPr>
            <a:r>
              <a:rPr lang="es-CO" b="1" baseline="0" dirty="0" smtClean="0"/>
              <a:t>Nueva Base de datos: </a:t>
            </a:r>
            <a:r>
              <a:rPr lang="es-CO" b="0" baseline="0" dirty="0" smtClean="0"/>
              <a:t> Crear la base de datos para el nuevo servicio. En este punto es pasar la nueva tabla a una nueva base de datos aislada de las otras tablas del monolito. Es Importante conservar la misma estructura sin alterar ni campos , ni tipos ni nombres de columnas.</a:t>
            </a:r>
          </a:p>
          <a:p>
            <a:pPr marL="171450" indent="-171450">
              <a:buFont typeface="Arial" panose="020B0604020202020204" pitchFamily="34" charset="0"/>
              <a:buChar char="•"/>
            </a:pPr>
            <a:r>
              <a:rPr lang="es-CO" b="1" baseline="0" dirty="0" smtClean="0"/>
              <a:t>Sincronizar: </a:t>
            </a:r>
            <a:r>
              <a:rPr lang="es-CO" b="0" baseline="0" dirty="0" smtClean="0"/>
              <a:t>Sincronizar datos del monolito con la nueva base de datos. </a:t>
            </a:r>
          </a:p>
          <a:p>
            <a:pPr marL="171450" indent="-171450">
              <a:buFont typeface="Arial" panose="020B0604020202020204" pitchFamily="34" charset="0"/>
              <a:buChar char="•"/>
            </a:pPr>
            <a:r>
              <a:rPr lang="es-CO" b="1" baseline="0" dirty="0" err="1" smtClean="0"/>
              <a:t>Redireccionar</a:t>
            </a:r>
            <a:r>
              <a:rPr lang="es-CO" b="1" baseline="0" dirty="0" smtClean="0"/>
              <a:t>: </a:t>
            </a:r>
            <a:r>
              <a:rPr lang="es-CO" b="0" baseline="0" dirty="0" smtClean="0"/>
              <a:t>Apuntar el nuevo servicio a la nueva base de datos.</a:t>
            </a:r>
          </a:p>
          <a:p>
            <a:pPr marL="171450" indent="-171450">
              <a:buFont typeface="Arial" panose="020B0604020202020204" pitchFamily="34" charset="0"/>
              <a:buChar char="•"/>
            </a:pPr>
            <a:r>
              <a:rPr lang="es-CO" b="1" baseline="0" dirty="0" smtClean="0"/>
              <a:t>Limpiar:</a:t>
            </a:r>
            <a:r>
              <a:rPr lang="es-CO" b="0" baseline="0" dirty="0" smtClean="0"/>
              <a:t> Eliminar la lógica y el esquema del monolito relacionados con el nuevo servicio.</a:t>
            </a:r>
            <a:endParaRPr lang="es-CO" b="1" baseline="0" dirty="0" smtClean="0"/>
          </a:p>
          <a:p>
            <a:pPr marL="171450" indent="-171450">
              <a:buFont typeface="Arial" panose="020B0604020202020204" pitchFamily="34" charset="0"/>
              <a:buChar char="•"/>
            </a:pPr>
            <a:r>
              <a:rPr lang="es-CO" b="1" baseline="0" dirty="0" smtClean="0"/>
              <a:t>Pruebe y Automatice: </a:t>
            </a:r>
            <a:r>
              <a:rPr lang="es-CO" b="0" baseline="0" dirty="0" smtClean="0"/>
              <a:t>Realice pruebas unitarias del servicio que permitan saber que cambia y que se impacta con los cambios, de esta forma garantiza la integridad de la aplicación, de igual forma se hace muy importante que estas pruebas se realicen de forma automática para facilitar su ejecución y prueba dentro del mismo proceso de migración y para tenerlas después como pruebas de integración del mismo servicio.</a:t>
            </a:r>
            <a:endParaRPr lang="es-CO" baseline="0" dirty="0" smtClean="0"/>
          </a:p>
          <a:p>
            <a:pPr marL="171450" indent="-171450">
              <a:buFont typeface="Arial" panose="020B0604020202020204" pitchFamily="34" charset="0"/>
              <a:buChar char="•"/>
            </a:pPr>
            <a:endParaRPr lang="es-CO" baseline="0" dirty="0" smtClean="0"/>
          </a:p>
          <a:p>
            <a:pPr marL="171450" indent="-171450">
              <a:buFont typeface="Arial" panose="020B0604020202020204" pitchFamily="34" charset="0"/>
              <a:buChar char="•"/>
            </a:pPr>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12</a:t>
            </a:fld>
            <a:endParaRPr lang="es-CO" dirty="0"/>
          </a:p>
        </p:txBody>
      </p:sp>
    </p:spTree>
    <p:extLst>
      <p:ext uri="{BB962C8B-B14F-4D97-AF65-F5344CB8AC3E}">
        <p14:creationId xmlns:p14="http://schemas.microsoft.com/office/powerpoint/2010/main" val="1118565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CO" dirty="0" smtClean="0"/>
              <a:t>En los</a:t>
            </a:r>
            <a:r>
              <a:rPr lang="es-CO" baseline="0" dirty="0" smtClean="0"/>
              <a:t> noventas los programas se basaban en programación estructurada , mas con el uso de funciones y reutilización de librerías, por eso el código se construía , en gran manera, copiando y pegando funciones en donde se necesitaban. Esto se asimila a una bola de espaguetis donde el código esta todo revuelto y no se tiene claridad de que usa a quien.</a:t>
            </a:r>
          </a:p>
          <a:p>
            <a:pPr marL="171450" indent="-171450">
              <a:buFont typeface="Arial" panose="020B0604020202020204" pitchFamily="34" charset="0"/>
              <a:buChar char="•"/>
            </a:pPr>
            <a:r>
              <a:rPr lang="es-CO" baseline="0" dirty="0" smtClean="0"/>
              <a:t>Cerca a la década de los 2 mil, se populariza la separación de responsabilidades y se crean las capas, como una forma de dividir y separar la lógica, pudiendo reutilizarse componentes. La separación por capas se asemeja a la </a:t>
            </a:r>
            <a:r>
              <a:rPr lang="es-CO" baseline="0" dirty="0" err="1" smtClean="0"/>
              <a:t>Lasagña</a:t>
            </a:r>
            <a:r>
              <a:rPr lang="es-CO" baseline="0" dirty="0" smtClean="0"/>
              <a:t>, ya </a:t>
            </a:r>
            <a:r>
              <a:rPr lang="es-CO" baseline="0" dirty="0" smtClean="0"/>
              <a:t>que </a:t>
            </a:r>
            <a:r>
              <a:rPr lang="es-CO" baseline="0" dirty="0" smtClean="0"/>
              <a:t>cada especialización crea una nueva capa que es montada sobre la otra y que puede reutilizarse, creando de esta manera lo que en algunos casos conocemos como Monolitos. </a:t>
            </a:r>
          </a:p>
          <a:p>
            <a:pPr marL="171450" indent="-171450">
              <a:buFont typeface="Arial" panose="020B0604020202020204" pitchFamily="34" charset="0"/>
              <a:buChar char="•"/>
            </a:pPr>
            <a:r>
              <a:rPr lang="es-CO" baseline="0" dirty="0" smtClean="0"/>
              <a:t>A partir de la década del 2010, se comienza a ver la necesidad de simplificar mucho mas los componentes y especializarlos y esto da pie a la creación de lo que hoy conocemos como </a:t>
            </a:r>
            <a:r>
              <a:rPr lang="es-CO" baseline="0" dirty="0" err="1" smtClean="0"/>
              <a:t>microservicios</a:t>
            </a:r>
            <a:r>
              <a:rPr lang="es-CO" baseline="0" dirty="0" smtClean="0"/>
              <a:t>, asemejándose mucho a los raviolis, donde cada elemento tiene lo necesario para tener su funcionamiento.</a:t>
            </a:r>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2</a:t>
            </a:fld>
            <a:endParaRPr lang="es-CO" dirty="0"/>
          </a:p>
        </p:txBody>
      </p:sp>
    </p:spTree>
    <p:extLst>
      <p:ext uri="{BB962C8B-B14F-4D97-AF65-F5344CB8AC3E}">
        <p14:creationId xmlns:p14="http://schemas.microsoft.com/office/powerpoint/2010/main" val="757533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smtClean="0"/>
              <a:t>https://aws.amazon.com/es/microservices/</a:t>
            </a:r>
          </a:p>
          <a:p>
            <a:endParaRPr lang="es-CO"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CO" dirty="0" smtClean="0"/>
              <a:t>“Los propietarios de estos servicios son equipos pequeños independientes.”</a:t>
            </a:r>
          </a:p>
          <a:p>
            <a:endParaRPr lang="es-CO"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CO" dirty="0" smtClean="0"/>
              <a:t>Las arquitecturas de </a:t>
            </a:r>
            <a:r>
              <a:rPr lang="es-CO" dirty="0" err="1" smtClean="0"/>
              <a:t>microservicios</a:t>
            </a:r>
            <a:r>
              <a:rPr lang="es-CO" dirty="0" smtClean="0"/>
              <a:t> hacen que las aplicaciones sean más fáciles de escalar y más rápidas de desarrollar. Esto permite la innovación y acelera el tiempo de comercialización de las nuevas características.</a:t>
            </a:r>
          </a:p>
          <a:p>
            <a:endParaRPr lang="es-CO" dirty="0" smtClean="0"/>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3</a:t>
            </a:fld>
            <a:endParaRPr lang="es-CO" dirty="0"/>
          </a:p>
        </p:txBody>
      </p:sp>
    </p:spTree>
    <p:extLst>
      <p:ext uri="{BB962C8B-B14F-4D97-AF65-F5344CB8AC3E}">
        <p14:creationId xmlns:p14="http://schemas.microsoft.com/office/powerpoint/2010/main" val="2086406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smtClean="0"/>
              <a:t>https://aws.amazon.com/es/microservices</a:t>
            </a:r>
          </a:p>
          <a:p>
            <a:r>
              <a:rPr lang="es-CO" dirty="0" smtClean="0"/>
              <a:t>https://www.incentro.com/es-ES/blog/que-son-microservicios</a:t>
            </a:r>
          </a:p>
          <a:p>
            <a:r>
              <a:rPr lang="es-CO" dirty="0" smtClean="0"/>
              <a:t>https://www.youtube.com/watch?v=DgVjEo3OGBI/</a:t>
            </a:r>
          </a:p>
          <a:p>
            <a:endParaRPr lang="es-CO" dirty="0" smtClean="0"/>
          </a:p>
          <a:p>
            <a:pPr marL="171450" indent="-171450">
              <a:buFont typeface="Arial" panose="020B0604020202020204" pitchFamily="34" charset="0"/>
              <a:buChar char="•"/>
            </a:pPr>
            <a:r>
              <a:rPr lang="es-CO" dirty="0" smtClean="0"/>
              <a:t>Pequeños o especializados en el negocio. (Hacen una sola cosa y la hacen bien)</a:t>
            </a:r>
          </a:p>
          <a:p>
            <a:pPr marL="171450" indent="-171450">
              <a:buFont typeface="Arial" panose="020B0604020202020204" pitchFamily="34" charset="0"/>
              <a:buChar char="•"/>
            </a:pPr>
            <a:r>
              <a:rPr lang="es-CO" dirty="0" smtClean="0"/>
              <a:t>Autónomos, No dependen</a:t>
            </a:r>
            <a:r>
              <a:rPr lang="es-CO" baseline="0" dirty="0" smtClean="0"/>
              <a:t> de otros, cualquier comunicación la hacen mediante llamados a otros API de otros servicios </a:t>
            </a:r>
          </a:p>
          <a:p>
            <a:pPr marL="171450" indent="-171450">
              <a:buFont typeface="Arial" panose="020B0604020202020204" pitchFamily="34" charset="0"/>
              <a:buChar char="•"/>
            </a:pPr>
            <a:r>
              <a:rPr lang="es-CO" baseline="0" dirty="0" smtClean="0"/>
              <a:t>Su despliegue o escalamiento se hace de forma independiente sin afectar a otros</a:t>
            </a:r>
          </a:p>
          <a:p>
            <a:pPr marL="171450" indent="-171450">
              <a:buFont typeface="Arial" panose="020B0604020202020204" pitchFamily="34" charset="0"/>
              <a:buChar char="•"/>
            </a:pPr>
            <a:endParaRPr lang="es-CO" baseline="0" dirty="0" smtClean="0"/>
          </a:p>
          <a:p>
            <a:pPr marL="171450" indent="-171450">
              <a:buFont typeface="Arial" panose="020B0604020202020204" pitchFamily="34" charset="0"/>
              <a:buChar char="•"/>
            </a:pPr>
            <a:endParaRPr lang="es-CO" dirty="0" smtClean="0"/>
          </a:p>
          <a:p>
            <a:pPr marL="171450" indent="-171450">
              <a:buFont typeface="Arial" panose="020B0604020202020204" pitchFamily="34" charset="0"/>
              <a:buChar char="•"/>
            </a:pPr>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4</a:t>
            </a:fld>
            <a:endParaRPr lang="es-CO" dirty="0"/>
          </a:p>
        </p:txBody>
      </p:sp>
    </p:spTree>
    <p:extLst>
      <p:ext uri="{BB962C8B-B14F-4D97-AF65-F5344CB8AC3E}">
        <p14:creationId xmlns:p14="http://schemas.microsoft.com/office/powerpoint/2010/main" val="1906068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s-CO" dirty="0" smtClean="0"/>
              <a:t>https://aws.amazon.com/es/microservices/</a:t>
            </a:r>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5</a:t>
            </a:fld>
            <a:endParaRPr lang="es-CO" dirty="0"/>
          </a:p>
        </p:txBody>
      </p:sp>
    </p:spTree>
    <p:extLst>
      <p:ext uri="{BB962C8B-B14F-4D97-AF65-F5344CB8AC3E}">
        <p14:creationId xmlns:p14="http://schemas.microsoft.com/office/powerpoint/2010/main" val="1243334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smtClean="0"/>
              <a:t>https://ealmeida.blogspot.com/2019/10/aplicacion-monolitica-o-distribuida.html</a:t>
            </a:r>
          </a:p>
          <a:p>
            <a:r>
              <a:rPr lang="es-CO" dirty="0" smtClean="0"/>
              <a:t>https://programmerclick.com/article/5232896264/</a:t>
            </a:r>
          </a:p>
          <a:p>
            <a:r>
              <a:rPr lang="es-CO" dirty="0" smtClean="0"/>
              <a:t>https://www.ilimit.com/blog/arquitecturas-monoliticas-o-arquitectura-de-microservicios-ventajas-e-inconvenientes/</a:t>
            </a:r>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6</a:t>
            </a:fld>
            <a:endParaRPr lang="es-CO" dirty="0"/>
          </a:p>
        </p:txBody>
      </p:sp>
    </p:spTree>
    <p:extLst>
      <p:ext uri="{BB962C8B-B14F-4D97-AF65-F5344CB8AC3E}">
        <p14:creationId xmlns:p14="http://schemas.microsoft.com/office/powerpoint/2010/main" val="4267085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CO" sz="1200" b="1" dirty="0" smtClean="0"/>
              <a:t>Ventajas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sz="1200" b="1" dirty="0" smtClean="0"/>
              <a:t>Fácil de desarrollar: </a:t>
            </a:r>
            <a:r>
              <a:rPr lang="es-CO" sz="1200" dirty="0" smtClean="0"/>
              <a:t>Los programas son fáciles de desarrollar.</a:t>
            </a:r>
            <a:r>
              <a:rPr lang="es-CO" sz="1200" baseline="0" dirty="0" smtClean="0"/>
              <a:t> </a:t>
            </a:r>
            <a:r>
              <a:rPr lang="es-CO" sz="1200" b="0" i="0" kern="1200" dirty="0" smtClean="0">
                <a:solidFill>
                  <a:schemeClr val="tx1"/>
                </a:solidFill>
                <a:effectLst/>
                <a:latin typeface="+mn-lt"/>
                <a:ea typeface="+mn-ea"/>
                <a:cs typeface="+mn-cs"/>
              </a:rPr>
              <a:t>No hay que pensar demasiado donde desarrollo una nueva funcionalidad</a:t>
            </a:r>
            <a:r>
              <a:rPr lang="es-CO" sz="1200" b="0" i="0" kern="1200" baseline="0" dirty="0" smtClean="0">
                <a:solidFill>
                  <a:schemeClr val="tx1"/>
                </a:solidFill>
                <a:effectLst/>
                <a:latin typeface="+mn-lt"/>
                <a:ea typeface="+mn-ea"/>
                <a:cs typeface="+mn-cs"/>
              </a:rPr>
              <a:t> ya que cada capa ayuda a identificar sus partes.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sz="1200" b="1" i="0" kern="1200" baseline="0" dirty="0" smtClean="0">
                <a:solidFill>
                  <a:schemeClr val="tx1"/>
                </a:solidFill>
                <a:effectLst/>
                <a:latin typeface="+mn-lt"/>
                <a:ea typeface="+mn-ea"/>
                <a:cs typeface="+mn-cs"/>
              </a:rPr>
              <a:t>Fácil despliegue e instalación</a:t>
            </a:r>
            <a:r>
              <a:rPr lang="es-CO" sz="1200" b="0" i="0" kern="1200" baseline="0" dirty="0" smtClean="0">
                <a:solidFill>
                  <a:schemeClr val="tx1"/>
                </a:solidFill>
                <a:effectLst/>
                <a:latin typeface="+mn-lt"/>
                <a:ea typeface="+mn-ea"/>
                <a:cs typeface="+mn-cs"/>
              </a:rPr>
              <a:t>: </a:t>
            </a:r>
            <a:r>
              <a:rPr lang="es-CO" sz="1200" dirty="0" smtClean="0"/>
              <a:t>El despliegue y la ejecución de software son sencillos, pues solo se instala una misma aplicación.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sz="1200" b="1" dirty="0" smtClean="0"/>
              <a:t>Sencilla de Escalar: </a:t>
            </a:r>
            <a:r>
              <a:rPr lang="es-CO" sz="1200" b="0" i="0" kern="1200" dirty="0" smtClean="0">
                <a:solidFill>
                  <a:schemeClr val="tx1"/>
                </a:solidFill>
                <a:effectLst/>
                <a:latin typeface="+mn-lt"/>
                <a:ea typeface="+mn-ea"/>
                <a:cs typeface="+mn-cs"/>
              </a:rPr>
              <a:t>Si necesito mas potencia, puedo replicar una máquina que ya tiene la aplicación funcionando y si me aseguro que un usuario siempre es atendido por un servidor durante toda su sesión, no tendría grandes problemas.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b="1" dirty="0" smtClean="0">
                <a:effectLst/>
              </a:rPr>
              <a:t>Fácil de monitorear: </a:t>
            </a:r>
            <a:r>
              <a:rPr lang="es-CO" sz="1200" b="0" i="0" kern="1200" dirty="0" smtClean="0">
                <a:solidFill>
                  <a:schemeClr val="tx1"/>
                </a:solidFill>
                <a:effectLst/>
                <a:latin typeface="+mn-lt"/>
                <a:ea typeface="+mn-ea"/>
                <a:cs typeface="+mn-cs"/>
              </a:rPr>
              <a:t>Al tener todo concentrado en una única aplicación, es sencillo encontrar cual es la parte que está teniendo problemas, pues todo está centralizado.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b="1" dirty="0" smtClean="0">
                <a:effectLst/>
              </a:rPr>
              <a:t>Testeo funcional es mas fácil:</a:t>
            </a:r>
            <a:r>
              <a:rPr lang="es-CO" b="1" baseline="0" dirty="0" smtClean="0">
                <a:effectLst/>
              </a:rPr>
              <a:t> </a:t>
            </a:r>
            <a:r>
              <a:rPr lang="es-CO" sz="1200" b="0" i="0" kern="1200" dirty="0" smtClean="0">
                <a:solidFill>
                  <a:schemeClr val="tx1"/>
                </a:solidFill>
                <a:effectLst/>
                <a:latin typeface="+mn-lt"/>
                <a:ea typeface="+mn-ea"/>
                <a:cs typeface="+mn-cs"/>
              </a:rPr>
              <a:t>Como todo esta concentrado en una aplicación, si la pruebo, ya pruebo que todo funciona bien.</a:t>
            </a:r>
            <a:endParaRPr lang="es-CO" sz="1200" b="1" i="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sz="1200" b="1" dirty="0" smtClean="0"/>
              <a:t>Bajo costo de desarrollo: </a:t>
            </a:r>
            <a:r>
              <a:rPr lang="es-CO" sz="1200" dirty="0" smtClean="0"/>
              <a:t>El costo de desarrollo es bajo en comparación con otras arquitecturas, pues un solo programador</a:t>
            </a:r>
            <a:r>
              <a:rPr lang="es-CO" sz="1200" baseline="0" dirty="0" smtClean="0"/>
              <a:t> puede hacer todo un flujo desde la UI hasta la Base de datos.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sz="1200" b="1" baseline="0" dirty="0" smtClean="0"/>
              <a:t>Tecnología Única: </a:t>
            </a:r>
            <a:r>
              <a:rPr lang="es-CO" sz="1200" b="0" baseline="0" dirty="0" smtClean="0"/>
              <a:t>Generalmente los componentes se desarrollan en la misma tecnología lo que facilita que cualquier desarrollador pueda modificar cualquier componente.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CO" sz="1200"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CO" sz="1200" b="1" dirty="0" smtClean="0"/>
              <a:t>Desventajas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sz="1200" b="1" dirty="0" smtClean="0"/>
              <a:t>Tamaño y complejidad limitadas: </a:t>
            </a:r>
            <a:r>
              <a:rPr lang="es-CO" sz="1200" b="0" i="0" kern="1200" dirty="0" smtClean="0">
                <a:solidFill>
                  <a:schemeClr val="tx1"/>
                </a:solidFill>
                <a:effectLst/>
                <a:latin typeface="+mn-lt"/>
                <a:ea typeface="+mn-ea"/>
                <a:cs typeface="+mn-cs"/>
              </a:rPr>
              <a:t>Las aplicaciones crecen a tal punto que por su tamaño y complejidad son difíciles de entender y los cambios no pueden ser hechos en forma correcta y rápida, ya que un desarrollador debe entender el proceso de inicio a fin para saber donde efectuar los cambios.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sz="1200" b="1" dirty="0" smtClean="0"/>
              <a:t>Arranque Lento: </a:t>
            </a:r>
            <a:r>
              <a:rPr lang="es-CO" sz="1200" b="0" i="0" kern="1200" dirty="0" smtClean="0">
                <a:solidFill>
                  <a:schemeClr val="tx1"/>
                </a:solidFill>
                <a:effectLst/>
                <a:latin typeface="+mn-lt"/>
                <a:ea typeface="+mn-ea"/>
                <a:cs typeface="+mn-cs"/>
              </a:rPr>
              <a:t>un proceso contiene toda la lógica empresarial, y hay demasiados módulos de arranque involucrados, lo que resulta en un largo período de arranque del sistema o incluso despliegues que pueden tomar mas tiempo por la cantidad de módulos involucrados.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sz="1200" b="1" i="0" kern="1200" dirty="0" smtClean="0">
                <a:solidFill>
                  <a:schemeClr val="tx1"/>
                </a:solidFill>
                <a:effectLst/>
                <a:latin typeface="+mn-lt"/>
                <a:ea typeface="+mn-ea"/>
                <a:cs typeface="+mn-cs"/>
              </a:rPr>
              <a:t>Fiabilidad de la aplicación:</a:t>
            </a:r>
            <a:r>
              <a:rPr lang="es-CO" sz="1200" b="0" i="0" kern="1200" dirty="0" smtClean="0">
                <a:solidFill>
                  <a:schemeClr val="tx1"/>
                </a:solidFill>
                <a:effectLst/>
                <a:latin typeface="+mn-lt"/>
                <a:ea typeface="+mn-ea"/>
                <a:cs typeface="+mn-cs"/>
              </a:rPr>
              <a:t> Un problema de performance o consumo desmedido de recursos (memoria, lecturas en disco, bloqueos en la base de datos, sentencias lentas) puede dejar a toda la aplicación fuera de servicio.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sz="1200" b="1" i="0" kern="1200" dirty="0" smtClean="0">
                <a:solidFill>
                  <a:schemeClr val="tx1"/>
                </a:solidFill>
                <a:effectLst/>
                <a:latin typeface="+mn-lt"/>
                <a:ea typeface="+mn-ea"/>
                <a:cs typeface="+mn-cs"/>
              </a:rPr>
              <a:t>Escalabilidad Modular deficiente:</a:t>
            </a:r>
            <a:r>
              <a:rPr lang="es-CO" sz="1200" b="0" i="0" kern="1200" dirty="0" smtClean="0">
                <a:solidFill>
                  <a:schemeClr val="tx1"/>
                </a:solidFill>
                <a:effectLst/>
                <a:latin typeface="+mn-lt"/>
                <a:ea typeface="+mn-ea"/>
                <a:cs typeface="+mn-cs"/>
              </a:rPr>
              <a:t> Querer escalar o aumentar capacidad de un modulo </a:t>
            </a:r>
            <a:r>
              <a:rPr lang="es-CO" sz="1200" b="0" i="0" kern="1200" dirty="0" err="1" smtClean="0">
                <a:solidFill>
                  <a:schemeClr val="tx1"/>
                </a:solidFill>
                <a:effectLst/>
                <a:latin typeface="+mn-lt"/>
                <a:ea typeface="+mn-ea"/>
                <a:cs typeface="+mn-cs"/>
              </a:rPr>
              <a:t>enera</a:t>
            </a:r>
            <a:r>
              <a:rPr lang="es-CO" sz="1200" b="0" i="0" kern="1200" dirty="0" smtClean="0">
                <a:solidFill>
                  <a:schemeClr val="tx1"/>
                </a:solidFill>
                <a:effectLst/>
                <a:latin typeface="+mn-lt"/>
                <a:ea typeface="+mn-ea"/>
                <a:cs typeface="+mn-cs"/>
              </a:rPr>
              <a:t> la </a:t>
            </a:r>
            <a:r>
              <a:rPr lang="es-CO" sz="1200" b="0" i="0" kern="1200" dirty="0" err="1" smtClean="0">
                <a:solidFill>
                  <a:schemeClr val="tx1"/>
                </a:solidFill>
                <a:effectLst/>
                <a:latin typeface="+mn-lt"/>
                <a:ea typeface="+mn-ea"/>
                <a:cs typeface="+mn-cs"/>
              </a:rPr>
              <a:t>adicion</a:t>
            </a:r>
            <a:r>
              <a:rPr lang="es-CO" sz="1200" b="0" i="0" kern="1200" dirty="0" smtClean="0">
                <a:solidFill>
                  <a:schemeClr val="tx1"/>
                </a:solidFill>
                <a:effectLst/>
                <a:latin typeface="+mn-lt"/>
                <a:ea typeface="+mn-ea"/>
                <a:cs typeface="+mn-cs"/>
              </a:rPr>
              <a:t> de una nueva maquina con toda la aplicación instalada.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CO" sz="1200" b="1" i="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CO" sz="1200" b="0" i="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CO" sz="1200" b="1" dirty="0" smtClean="0"/>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7</a:t>
            </a:fld>
            <a:endParaRPr lang="es-CO" dirty="0"/>
          </a:p>
        </p:txBody>
      </p:sp>
    </p:spTree>
    <p:extLst>
      <p:ext uri="{BB962C8B-B14F-4D97-AF65-F5344CB8AC3E}">
        <p14:creationId xmlns:p14="http://schemas.microsoft.com/office/powerpoint/2010/main" val="1656790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CO" sz="1200" b="0" dirty="0" smtClean="0"/>
              <a:t>https://www.ilimit.com/blog/arquitecturas-monoliticas-o-arquitectura-de-microservicios-ventajas-e-inconvenientes/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CO" sz="1200" b="0" dirty="0" smtClean="0"/>
              <a:t>https://ealmeida.blogspot.com/2019/10/aplicacion-monolitica-o-distribuida.html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s-CO" sz="1200" b="0"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CO" sz="1200" b="1" dirty="0" smtClean="0">
                <a:solidFill>
                  <a:srgbClr val="00B050"/>
                </a:solidFill>
              </a:rPr>
              <a:t>Ventajas</a:t>
            </a:r>
            <a:endParaRPr lang="es-CO" sz="1200" b="1" dirty="0" smtClean="0">
              <a:solidFill>
                <a:srgbClr val="00B050"/>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sz="1200" b="1" dirty="0" smtClean="0"/>
              <a:t>Fácil de desarrollar y Mantener: </a:t>
            </a:r>
            <a:r>
              <a:rPr lang="es-CO" sz="1200" b="0" i="0" kern="1200" dirty="0" smtClean="0">
                <a:solidFill>
                  <a:schemeClr val="tx1"/>
                </a:solidFill>
                <a:effectLst/>
                <a:latin typeface="+mn-lt"/>
                <a:ea typeface="+mn-ea"/>
                <a:cs typeface="+mn-cs"/>
              </a:rPr>
              <a:t>un </a:t>
            </a:r>
            <a:r>
              <a:rPr lang="es-CO" sz="1200" b="0" i="0" kern="1200" dirty="0" err="1" smtClean="0">
                <a:solidFill>
                  <a:schemeClr val="tx1"/>
                </a:solidFill>
                <a:effectLst/>
                <a:latin typeface="+mn-lt"/>
                <a:ea typeface="+mn-ea"/>
                <a:cs typeface="+mn-cs"/>
              </a:rPr>
              <a:t>microservicio</a:t>
            </a:r>
            <a:r>
              <a:rPr lang="es-CO" sz="1200" b="0" i="0" kern="1200" dirty="0" smtClean="0">
                <a:solidFill>
                  <a:schemeClr val="tx1"/>
                </a:solidFill>
                <a:effectLst/>
                <a:latin typeface="+mn-lt"/>
                <a:ea typeface="+mn-ea"/>
                <a:cs typeface="+mn-cs"/>
              </a:rPr>
              <a:t> solo puede centrarse en una función comercial específica, por lo que su negocio es claro y entendible, la cantidad de código es </a:t>
            </a:r>
            <a:r>
              <a:rPr lang="es-CO" sz="1200" b="0" i="0" kern="1200" dirty="0" smtClean="0">
                <a:solidFill>
                  <a:schemeClr val="tx1"/>
                </a:solidFill>
                <a:effectLst/>
                <a:latin typeface="+mn-lt"/>
                <a:ea typeface="+mn-ea"/>
                <a:cs typeface="+mn-cs"/>
              </a:rPr>
              <a:t>pequeña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sz="1200" b="1" i="0" kern="1200" dirty="0" smtClean="0">
                <a:solidFill>
                  <a:schemeClr val="tx1"/>
                </a:solidFill>
                <a:effectLst/>
                <a:latin typeface="+mn-lt"/>
                <a:ea typeface="+mn-ea"/>
                <a:cs typeface="+mn-cs"/>
              </a:rPr>
              <a:t>Fácil</a:t>
            </a:r>
            <a:r>
              <a:rPr lang="es-CO" sz="1200" b="1" i="0" kern="1200" baseline="0" dirty="0" smtClean="0">
                <a:solidFill>
                  <a:schemeClr val="tx1"/>
                </a:solidFill>
                <a:effectLst/>
                <a:latin typeface="+mn-lt"/>
                <a:ea typeface="+mn-ea"/>
                <a:cs typeface="+mn-cs"/>
              </a:rPr>
              <a:t> despliegue e instalación: </a:t>
            </a:r>
            <a:r>
              <a:rPr lang="es-CO" sz="1200" b="0" i="0" kern="1200" dirty="0" smtClean="0">
                <a:solidFill>
                  <a:schemeClr val="tx1"/>
                </a:solidFill>
                <a:effectLst/>
                <a:latin typeface="+mn-lt"/>
                <a:ea typeface="+mn-ea"/>
                <a:cs typeface="+mn-cs"/>
              </a:rPr>
              <a:t>El</a:t>
            </a:r>
            <a:r>
              <a:rPr lang="es-CO" sz="1200" b="0" i="0" kern="1200" dirty="0" smtClean="0">
                <a:solidFill>
                  <a:schemeClr val="tx1"/>
                </a:solidFill>
                <a:effectLst/>
                <a:latin typeface="+mn-lt"/>
                <a:ea typeface="+mn-ea"/>
                <a:cs typeface="+mn-cs"/>
              </a:rPr>
              <a:t> </a:t>
            </a:r>
            <a:r>
              <a:rPr lang="es-CO" sz="1200" b="1" i="0" kern="1200" dirty="0" smtClean="0">
                <a:solidFill>
                  <a:schemeClr val="tx1"/>
                </a:solidFill>
                <a:effectLst/>
                <a:latin typeface="+mn-lt"/>
                <a:ea typeface="+mn-ea"/>
                <a:cs typeface="+mn-cs"/>
              </a:rPr>
              <a:t>despliegue independiente</a:t>
            </a:r>
            <a:r>
              <a:rPr lang="es-CO" sz="1200" b="0" i="0" kern="1200" dirty="0" smtClean="0">
                <a:solidFill>
                  <a:schemeClr val="tx1"/>
                </a:solidFill>
                <a:effectLst/>
                <a:latin typeface="+mn-lt"/>
                <a:ea typeface="+mn-ea"/>
                <a:cs typeface="+mn-cs"/>
              </a:rPr>
              <a:t> de cada uno de los componentes de la </a:t>
            </a:r>
            <a:r>
              <a:rPr lang="es-CO" sz="1200" b="0" i="0" kern="1200" dirty="0" smtClean="0">
                <a:solidFill>
                  <a:schemeClr val="tx1"/>
                </a:solidFill>
                <a:effectLst/>
                <a:latin typeface="+mn-lt"/>
                <a:ea typeface="+mn-ea"/>
                <a:cs typeface="+mn-cs"/>
              </a:rPr>
              <a:t>aplicación. </a:t>
            </a:r>
            <a:r>
              <a:rPr lang="es-CO" sz="1200" b="1" i="0" kern="1200" dirty="0" smtClean="0">
                <a:solidFill>
                  <a:schemeClr val="tx1"/>
                </a:solidFill>
                <a:effectLst/>
                <a:latin typeface="+mn-lt"/>
                <a:ea typeface="+mn-ea"/>
                <a:cs typeface="+mn-cs"/>
              </a:rPr>
              <a:t>Facilita </a:t>
            </a:r>
            <a:r>
              <a:rPr lang="es-CO" sz="1200" b="1" i="0" kern="1200" dirty="0" smtClean="0">
                <a:solidFill>
                  <a:schemeClr val="tx1"/>
                </a:solidFill>
                <a:effectLst/>
                <a:latin typeface="+mn-lt"/>
                <a:ea typeface="+mn-ea"/>
                <a:cs typeface="+mn-cs"/>
              </a:rPr>
              <a:t>las actualizaciones</a:t>
            </a:r>
            <a:r>
              <a:rPr lang="es-CO" sz="1200" b="0" i="0" kern="1200" dirty="0" smtClean="0">
                <a:solidFill>
                  <a:schemeClr val="tx1"/>
                </a:solidFill>
                <a:effectLst/>
                <a:latin typeface="+mn-lt"/>
                <a:ea typeface="+mn-ea"/>
                <a:cs typeface="+mn-cs"/>
              </a:rPr>
              <a:t> al no tener que parar todo el proyecto, solo el módulo a </a:t>
            </a:r>
            <a:r>
              <a:rPr lang="es-CO" sz="1200" b="0" i="0" kern="1200" dirty="0" smtClean="0">
                <a:solidFill>
                  <a:schemeClr val="tx1"/>
                </a:solidFill>
                <a:effectLst/>
                <a:latin typeface="+mn-lt"/>
                <a:ea typeface="+mn-ea"/>
                <a:cs typeface="+mn-cs"/>
              </a:rPr>
              <a:t>actualizar.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sz="1200" b="1" i="0" kern="1200" dirty="0" err="1" smtClean="0">
                <a:solidFill>
                  <a:schemeClr val="tx1"/>
                </a:solidFill>
                <a:effectLst/>
                <a:latin typeface="+mn-lt"/>
                <a:ea typeface="+mn-ea"/>
                <a:cs typeface="+mn-cs"/>
              </a:rPr>
              <a:t>Multiples</a:t>
            </a:r>
            <a:r>
              <a:rPr lang="es-CO" sz="1200" b="1" i="0" kern="1200" baseline="0" dirty="0" smtClean="0">
                <a:solidFill>
                  <a:schemeClr val="tx1"/>
                </a:solidFill>
                <a:effectLst/>
                <a:latin typeface="+mn-lt"/>
                <a:ea typeface="+mn-ea"/>
                <a:cs typeface="+mn-cs"/>
              </a:rPr>
              <a:t> lenguajes</a:t>
            </a:r>
            <a:r>
              <a:rPr lang="es-CO" sz="1200" b="0" i="0" kern="1200" baseline="0" dirty="0" smtClean="0">
                <a:solidFill>
                  <a:schemeClr val="tx1"/>
                </a:solidFill>
                <a:effectLst/>
                <a:latin typeface="+mn-lt"/>
                <a:ea typeface="+mn-ea"/>
                <a:cs typeface="+mn-cs"/>
              </a:rPr>
              <a:t>: </a:t>
            </a:r>
            <a:r>
              <a:rPr lang="es-CO" sz="1200" b="0" i="0" kern="1200" dirty="0" smtClean="0">
                <a:solidFill>
                  <a:schemeClr val="tx1"/>
                </a:solidFill>
                <a:effectLst/>
                <a:latin typeface="+mn-lt"/>
                <a:ea typeface="+mn-ea"/>
                <a:cs typeface="+mn-cs"/>
              </a:rPr>
              <a:t>Permite</a:t>
            </a:r>
            <a:r>
              <a:rPr lang="es-CO" sz="1200" b="0" i="0" kern="1200" dirty="0" smtClean="0">
                <a:solidFill>
                  <a:schemeClr val="tx1"/>
                </a:solidFill>
                <a:effectLst/>
                <a:latin typeface="+mn-lt"/>
                <a:ea typeface="+mn-ea"/>
                <a:cs typeface="+mn-cs"/>
              </a:rPr>
              <a:t> </a:t>
            </a:r>
            <a:r>
              <a:rPr lang="es-CO" sz="1200" b="1" i="0" kern="1200" dirty="0" smtClean="0">
                <a:solidFill>
                  <a:schemeClr val="tx1"/>
                </a:solidFill>
                <a:effectLst/>
                <a:latin typeface="+mn-lt"/>
                <a:ea typeface="+mn-ea"/>
                <a:cs typeface="+mn-cs"/>
              </a:rPr>
              <a:t>desarrollar utilizando múltiples lenguajes de programación</a:t>
            </a:r>
            <a:r>
              <a:rPr lang="es-CO" sz="1200" b="0" i="0" kern="1200" dirty="0" smtClean="0">
                <a:solidFill>
                  <a:schemeClr val="tx1"/>
                </a:solidFill>
                <a:effectLst/>
                <a:latin typeface="+mn-lt"/>
                <a:ea typeface="+mn-ea"/>
                <a:cs typeface="+mn-cs"/>
              </a:rPr>
              <a:t>, lo que aporta ventajas como velocidad, rendimiento, reducción de costes, elección de distintas herramientas de desarrollo, </a:t>
            </a:r>
            <a:r>
              <a:rPr lang="es-CO" sz="1200" b="0" i="0" kern="1200" dirty="0" smtClean="0">
                <a:solidFill>
                  <a:schemeClr val="tx1"/>
                </a:solidFill>
                <a:effectLst/>
                <a:latin typeface="+mn-lt"/>
                <a:ea typeface="+mn-ea"/>
                <a:cs typeface="+mn-cs"/>
              </a:rPr>
              <a:t>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sz="1200" b="1" i="0" kern="1200" dirty="0" smtClean="0">
                <a:solidFill>
                  <a:schemeClr val="tx1"/>
                </a:solidFill>
                <a:effectLst/>
                <a:latin typeface="+mn-lt"/>
                <a:ea typeface="+mn-ea"/>
                <a:cs typeface="+mn-cs"/>
              </a:rPr>
              <a:t>Escalabilidad </a:t>
            </a:r>
            <a:r>
              <a:rPr lang="es-CO" sz="1200" b="1" i="0" kern="1200" dirty="0" smtClean="0">
                <a:solidFill>
                  <a:schemeClr val="tx1"/>
                </a:solidFill>
                <a:effectLst/>
                <a:latin typeface="+mn-lt"/>
                <a:ea typeface="+mn-ea"/>
                <a:cs typeface="+mn-cs"/>
              </a:rPr>
              <a:t>por módulos</a:t>
            </a:r>
            <a:r>
              <a:rPr lang="es-CO" sz="1200" b="0" i="0" kern="1200" dirty="0" smtClean="0">
                <a:solidFill>
                  <a:schemeClr val="tx1"/>
                </a:solidFill>
                <a:effectLst/>
                <a:latin typeface="+mn-lt"/>
                <a:ea typeface="+mn-ea"/>
                <a:cs typeface="+mn-cs"/>
              </a:rPr>
              <a:t>, permitiendo incrementar las capacidades de cómputo del módulo que mayor carga soporte o mayor demanda tenga (al poderse instalar en distintos servidores los módulos de la aplicación</a:t>
            </a:r>
            <a:r>
              <a:rPr lang="es-CO" sz="1200" b="0" i="0" kern="1200" dirty="0" smtClean="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sz="1200" b="1" i="0" kern="1200" dirty="0" smtClean="0">
                <a:solidFill>
                  <a:schemeClr val="tx1"/>
                </a:solidFill>
                <a:effectLst/>
                <a:latin typeface="+mn-lt"/>
                <a:ea typeface="+mn-ea"/>
                <a:cs typeface="+mn-cs"/>
              </a:rPr>
              <a:t>Entrega</a:t>
            </a:r>
            <a:r>
              <a:rPr lang="es-CO" sz="1200" b="1" i="0" kern="1200" baseline="0" dirty="0" smtClean="0">
                <a:solidFill>
                  <a:schemeClr val="tx1"/>
                </a:solidFill>
                <a:effectLst/>
                <a:latin typeface="+mn-lt"/>
                <a:ea typeface="+mn-ea"/>
                <a:cs typeface="+mn-cs"/>
              </a:rPr>
              <a:t> Continua: </a:t>
            </a:r>
            <a:r>
              <a:rPr lang="es-CO" sz="1200" b="0" i="0" kern="1200" dirty="0" smtClean="0">
                <a:solidFill>
                  <a:schemeClr val="tx1"/>
                </a:solidFill>
                <a:effectLst/>
                <a:latin typeface="+mn-lt"/>
                <a:ea typeface="+mn-ea"/>
                <a:cs typeface="+mn-cs"/>
              </a:rPr>
              <a:t>Permite </a:t>
            </a:r>
            <a:r>
              <a:rPr lang="es-CO" sz="1200" b="0" i="0" kern="1200" dirty="0" smtClean="0">
                <a:solidFill>
                  <a:schemeClr val="tx1"/>
                </a:solidFill>
                <a:effectLst/>
                <a:latin typeface="+mn-lt"/>
                <a:ea typeface="+mn-ea"/>
                <a:cs typeface="+mn-cs"/>
              </a:rPr>
              <a:t>realizar una </a:t>
            </a:r>
            <a:r>
              <a:rPr lang="es-CO" sz="1200" b="1" i="0" kern="1200" dirty="0" smtClean="0">
                <a:solidFill>
                  <a:schemeClr val="tx1"/>
                </a:solidFill>
                <a:effectLst/>
                <a:latin typeface="+mn-lt"/>
                <a:ea typeface="+mn-ea"/>
                <a:cs typeface="+mn-cs"/>
              </a:rPr>
              <a:t>entrega continua</a:t>
            </a:r>
            <a:r>
              <a:rPr lang="es-CO" sz="1200" b="0" i="0" kern="1200" dirty="0" smtClean="0">
                <a:solidFill>
                  <a:schemeClr val="tx1"/>
                </a:solidFill>
                <a:effectLst/>
                <a:latin typeface="+mn-lt"/>
                <a:ea typeface="+mn-ea"/>
                <a:cs typeface="+mn-cs"/>
              </a:rPr>
              <a:t> de software a los clientes de una forma mucho más </a:t>
            </a:r>
            <a:r>
              <a:rPr lang="es-CO" sz="1200" b="0" i="0" kern="1200" dirty="0" smtClean="0">
                <a:solidFill>
                  <a:schemeClr val="tx1"/>
                </a:solidFill>
                <a:effectLst/>
                <a:latin typeface="+mn-lt"/>
                <a:ea typeface="+mn-ea"/>
                <a:cs typeface="+mn-cs"/>
              </a:rPr>
              <a:t>ágil.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sz="1200" b="1" i="0" kern="1200" dirty="0" smtClean="0">
                <a:solidFill>
                  <a:schemeClr val="tx1"/>
                </a:solidFill>
                <a:effectLst/>
                <a:latin typeface="+mn-lt"/>
                <a:ea typeface="+mn-ea"/>
                <a:cs typeface="+mn-cs"/>
              </a:rPr>
              <a:t>Fácil de </a:t>
            </a:r>
            <a:r>
              <a:rPr lang="es-CO" sz="1200" b="1" i="0" kern="1200" dirty="0" err="1" smtClean="0">
                <a:solidFill>
                  <a:schemeClr val="tx1"/>
                </a:solidFill>
                <a:effectLst/>
                <a:latin typeface="+mn-lt"/>
                <a:ea typeface="+mn-ea"/>
                <a:cs typeface="+mn-cs"/>
              </a:rPr>
              <a:t>probrar</a:t>
            </a:r>
            <a:r>
              <a:rPr lang="es-CO" sz="1200" b="1" i="0" kern="1200" dirty="0" smtClean="0">
                <a:solidFill>
                  <a:schemeClr val="tx1"/>
                </a:solidFill>
                <a:effectLst/>
                <a:latin typeface="+mn-lt"/>
                <a:ea typeface="+mn-ea"/>
                <a:cs typeface="+mn-cs"/>
              </a:rPr>
              <a:t>: </a:t>
            </a:r>
            <a:r>
              <a:rPr lang="es-CO" sz="1200" b="0" i="0" kern="1200" dirty="0" smtClean="0">
                <a:solidFill>
                  <a:schemeClr val="tx1"/>
                </a:solidFill>
                <a:effectLst/>
                <a:latin typeface="+mn-lt"/>
                <a:ea typeface="+mn-ea"/>
                <a:cs typeface="+mn-cs"/>
              </a:rPr>
              <a:t>Reduce </a:t>
            </a:r>
            <a:r>
              <a:rPr lang="es-CO" sz="1200" b="0" i="0" kern="1200" dirty="0" smtClean="0">
                <a:solidFill>
                  <a:schemeClr val="tx1"/>
                </a:solidFill>
                <a:effectLst/>
                <a:latin typeface="+mn-lt"/>
                <a:ea typeface="+mn-ea"/>
                <a:cs typeface="+mn-cs"/>
              </a:rPr>
              <a:t>los errores de programación y </a:t>
            </a:r>
            <a:r>
              <a:rPr lang="es-CO" sz="1200" b="1" i="0" kern="1200" dirty="0" smtClean="0">
                <a:solidFill>
                  <a:schemeClr val="tx1"/>
                </a:solidFill>
                <a:effectLst/>
                <a:latin typeface="+mn-lt"/>
                <a:ea typeface="+mn-ea"/>
                <a:cs typeface="+mn-cs"/>
              </a:rPr>
              <a:t>facilita los procesos de pruebas y </a:t>
            </a:r>
            <a:r>
              <a:rPr lang="es-CO" sz="1200" b="1" i="0" kern="1200" dirty="0" smtClean="0">
                <a:solidFill>
                  <a:schemeClr val="tx1"/>
                </a:solidFill>
                <a:effectLst/>
                <a:latin typeface="+mn-lt"/>
                <a:ea typeface="+mn-ea"/>
                <a:cs typeface="+mn-cs"/>
              </a:rPr>
              <a:t>test</a:t>
            </a:r>
            <a:r>
              <a:rPr lang="es-CO" sz="1200" b="0" i="0" kern="1200" dirty="0" smtClean="0">
                <a:solidFill>
                  <a:schemeClr val="tx1"/>
                </a:solidFill>
                <a:effectLst/>
                <a:latin typeface="+mn-lt"/>
                <a:ea typeface="+mn-ea"/>
                <a:cs typeface="+mn-cs"/>
              </a:rPr>
              <a:t>,</a:t>
            </a:r>
            <a:r>
              <a:rPr lang="es-CO" sz="1200" b="0" i="0" kern="1200" baseline="0" dirty="0" smtClean="0">
                <a:solidFill>
                  <a:schemeClr val="tx1"/>
                </a:solidFill>
                <a:effectLst/>
                <a:latin typeface="+mn-lt"/>
                <a:ea typeface="+mn-ea"/>
                <a:cs typeface="+mn-cs"/>
              </a:rPr>
              <a:t> por ser una funcionalidad mas pequeña y asilada.</a:t>
            </a:r>
            <a:endParaRPr lang="es-CO"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s-CO" sz="1200" b="1"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CO" sz="1200"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CO" sz="1200" b="1" dirty="0" smtClean="0"/>
              <a:t>Desventajas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b="1" dirty="0" smtClean="0">
                <a:effectLst/>
              </a:rPr>
              <a:t>Complejidad </a:t>
            </a:r>
            <a:r>
              <a:rPr lang="es-CO" b="1" dirty="0" smtClean="0">
                <a:effectLst/>
              </a:rPr>
              <a:t>de la arquitectura. </a:t>
            </a:r>
            <a:r>
              <a:rPr lang="es-CO" sz="1200" b="0" i="0" kern="1200" dirty="0" smtClean="0">
                <a:solidFill>
                  <a:schemeClr val="tx1"/>
                </a:solidFill>
                <a:effectLst/>
                <a:latin typeface="+mn-lt"/>
                <a:ea typeface="+mn-ea"/>
                <a:cs typeface="+mn-cs"/>
              </a:rPr>
              <a:t>Al tener servicios independientes, vamos a tener que elegir de que forma van a conectarse dichos servicios, con comunicaciones entre procesos (</a:t>
            </a:r>
            <a:r>
              <a:rPr lang="es-CO" sz="1200" b="0" i="0" kern="1200" dirty="0" err="1" smtClean="0">
                <a:solidFill>
                  <a:schemeClr val="tx1"/>
                </a:solidFill>
                <a:effectLst/>
                <a:latin typeface="+mn-lt"/>
                <a:ea typeface="+mn-ea"/>
                <a:cs typeface="+mn-cs"/>
              </a:rPr>
              <a:t>rest</a:t>
            </a:r>
            <a:r>
              <a:rPr lang="es-CO" sz="1200" b="0" i="0" kern="1200" dirty="0" smtClean="0">
                <a:solidFill>
                  <a:schemeClr val="tx1"/>
                </a:solidFill>
                <a:effectLst/>
                <a:latin typeface="+mn-lt"/>
                <a:ea typeface="+mn-ea"/>
                <a:cs typeface="+mn-cs"/>
              </a:rPr>
              <a:t>, </a:t>
            </a:r>
            <a:r>
              <a:rPr lang="es-CO" sz="1200" b="0" i="0" kern="1200" dirty="0" err="1" smtClean="0">
                <a:solidFill>
                  <a:schemeClr val="tx1"/>
                </a:solidFill>
                <a:effectLst/>
                <a:latin typeface="+mn-lt"/>
                <a:ea typeface="+mn-ea"/>
                <a:cs typeface="+mn-cs"/>
              </a:rPr>
              <a:t>soap</a:t>
            </a:r>
            <a:r>
              <a:rPr lang="es-CO" sz="1200" b="0" i="0" kern="1200" dirty="0" smtClean="0">
                <a:solidFill>
                  <a:schemeClr val="tx1"/>
                </a:solidFill>
                <a:effectLst/>
                <a:latin typeface="+mn-lt"/>
                <a:ea typeface="+mn-ea"/>
                <a:cs typeface="+mn-cs"/>
              </a:rPr>
              <a:t>, otros) haciendo que la arquitectura quede bastante </a:t>
            </a:r>
            <a:r>
              <a:rPr lang="es-CO" sz="1200" b="0" i="0" kern="1200" dirty="0" smtClean="0">
                <a:solidFill>
                  <a:schemeClr val="tx1"/>
                </a:solidFill>
                <a:effectLst/>
                <a:latin typeface="+mn-lt"/>
                <a:ea typeface="+mn-ea"/>
                <a:cs typeface="+mn-cs"/>
              </a:rPr>
              <a:t>complicada.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b="1" dirty="0" smtClean="0">
                <a:effectLst/>
              </a:rPr>
              <a:t>Múltiples </a:t>
            </a:r>
            <a:r>
              <a:rPr lang="es-CO" b="1" dirty="0" smtClean="0">
                <a:effectLst/>
              </a:rPr>
              <a:t>base de </a:t>
            </a:r>
            <a:r>
              <a:rPr lang="es-CO" b="1" dirty="0" smtClean="0">
                <a:effectLst/>
              </a:rPr>
              <a:t>datos: </a:t>
            </a:r>
            <a:r>
              <a:rPr lang="es-CO" sz="1200" b="0" i="0" kern="1200" dirty="0" smtClean="0">
                <a:solidFill>
                  <a:schemeClr val="tx1"/>
                </a:solidFill>
                <a:effectLst/>
                <a:latin typeface="+mn-lt"/>
                <a:ea typeface="+mn-ea"/>
                <a:cs typeface="+mn-cs"/>
              </a:rPr>
              <a:t>Si </a:t>
            </a:r>
            <a:r>
              <a:rPr lang="es-CO" sz="1200" b="0" i="0" kern="1200" dirty="0" smtClean="0">
                <a:solidFill>
                  <a:schemeClr val="tx1"/>
                </a:solidFill>
                <a:effectLst/>
                <a:latin typeface="+mn-lt"/>
                <a:ea typeface="+mn-ea"/>
                <a:cs typeface="+mn-cs"/>
              </a:rPr>
              <a:t>cada servicio es independiente de los demás, vamos a tener diferentes bases de datos para cada servicio. Esto trae problemas de varios tipos, como pueden ser problemas de performance para leer datos que estén en diferentes servicios. Como cada servicio se encarga solo de la integridad de sus datos, el manejo de transacciones que afecten mas de un servicio, es responsabilidad de la aplicación (y no de la base de datos) agregando complejidad a la misma. </a:t>
            </a:r>
            <a:endParaRPr lang="es-CO" sz="1200" b="0" i="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b="1" dirty="0" smtClean="0">
                <a:effectLst/>
              </a:rPr>
              <a:t>Más</a:t>
            </a:r>
            <a:r>
              <a:rPr lang="es-CO" b="1" dirty="0" smtClean="0">
                <a:effectLst/>
              </a:rPr>
              <a:t> complejo de probar.</a:t>
            </a:r>
            <a:r>
              <a:rPr lang="es-CO" dirty="0" smtClean="0"/>
              <a:t> </a:t>
            </a:r>
            <a:r>
              <a:rPr lang="es-CO" sz="1200" b="0" i="0" kern="1200" dirty="0" smtClean="0">
                <a:solidFill>
                  <a:schemeClr val="tx1"/>
                </a:solidFill>
                <a:effectLst/>
                <a:latin typeface="+mn-lt"/>
                <a:ea typeface="+mn-ea"/>
                <a:cs typeface="+mn-cs"/>
              </a:rPr>
              <a:t>Si bien la prueba unitaria dentro de cada servicio es más fácil, la prueba de la aplicación basada en </a:t>
            </a:r>
            <a:r>
              <a:rPr lang="es-CO" sz="1200" b="0" i="0" kern="1200" dirty="0" err="1" smtClean="0">
                <a:solidFill>
                  <a:schemeClr val="tx1"/>
                </a:solidFill>
                <a:effectLst/>
                <a:latin typeface="+mn-lt"/>
                <a:ea typeface="+mn-ea"/>
                <a:cs typeface="+mn-cs"/>
              </a:rPr>
              <a:t>microservicios</a:t>
            </a:r>
            <a:r>
              <a:rPr lang="es-CO" sz="1200" b="0" i="0" kern="1200" dirty="0" smtClean="0">
                <a:solidFill>
                  <a:schemeClr val="tx1"/>
                </a:solidFill>
                <a:effectLst/>
                <a:latin typeface="+mn-lt"/>
                <a:ea typeface="+mn-ea"/>
                <a:cs typeface="+mn-cs"/>
              </a:rPr>
              <a:t> es bastante más compleja y necesita de mucha más coordinación y programación. </a:t>
            </a:r>
            <a:endParaRPr lang="es-CO" sz="1200" b="0" i="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sz="1200" b="1" i="0" kern="1200" dirty="0" smtClean="0">
                <a:solidFill>
                  <a:schemeClr val="tx1"/>
                </a:solidFill>
                <a:effectLst/>
                <a:latin typeface="+mn-lt"/>
                <a:ea typeface="+mn-ea"/>
                <a:cs typeface="+mn-cs"/>
              </a:rPr>
              <a:t>Cambios Coordinados: </a:t>
            </a:r>
            <a:r>
              <a:rPr lang="es-CO" sz="1200" b="0" i="0" kern="1200" dirty="0" smtClean="0">
                <a:solidFill>
                  <a:schemeClr val="tx1"/>
                </a:solidFill>
                <a:effectLst/>
                <a:latin typeface="+mn-lt"/>
                <a:ea typeface="+mn-ea"/>
                <a:cs typeface="+mn-cs"/>
              </a:rPr>
              <a:t>Cuando </a:t>
            </a:r>
            <a:r>
              <a:rPr lang="es-CO" sz="1200" b="0" i="0" kern="1200" dirty="0" smtClean="0">
                <a:solidFill>
                  <a:schemeClr val="tx1"/>
                </a:solidFill>
                <a:effectLst/>
                <a:latin typeface="+mn-lt"/>
                <a:ea typeface="+mn-ea"/>
                <a:cs typeface="+mn-cs"/>
              </a:rPr>
              <a:t>se tiene un cambio que involucra a muchos servicios, los mismos deben realizarse en forma coordinada y la instalación también debe hacerse en forma coordinada, agregando costos al proceso de </a:t>
            </a:r>
            <a:r>
              <a:rPr lang="es-CO" sz="1200" b="0" i="0" kern="1200" dirty="0" smtClean="0">
                <a:solidFill>
                  <a:schemeClr val="tx1"/>
                </a:solidFill>
                <a:effectLst/>
                <a:latin typeface="+mn-lt"/>
                <a:ea typeface="+mn-ea"/>
                <a:cs typeface="+mn-cs"/>
              </a:rPr>
              <a:t>instalación.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b="1" dirty="0" smtClean="0">
                <a:effectLst/>
              </a:rPr>
              <a:t>Instalación y </a:t>
            </a:r>
            <a:r>
              <a:rPr lang="es-CO" b="1" dirty="0" err="1" smtClean="0">
                <a:effectLst/>
              </a:rPr>
              <a:t>versionamiento</a:t>
            </a:r>
            <a:r>
              <a:rPr lang="es-CO" b="1" dirty="0" smtClean="0">
                <a:effectLst/>
              </a:rPr>
              <a:t> mas complejos para la aplicación: </a:t>
            </a:r>
            <a:r>
              <a:rPr lang="es-CO" b="1" dirty="0" smtClean="0">
                <a:effectLst/>
              </a:rPr>
              <a:t> </a:t>
            </a:r>
            <a:r>
              <a:rPr lang="es-CO" sz="1200" b="0" i="0" kern="1200" dirty="0" smtClean="0">
                <a:solidFill>
                  <a:schemeClr val="tx1"/>
                </a:solidFill>
                <a:effectLst/>
                <a:latin typeface="+mn-lt"/>
                <a:ea typeface="+mn-ea"/>
                <a:cs typeface="+mn-cs"/>
              </a:rPr>
              <a:t>Al tener muchos servicios, es necesario tener automatizado el proceso pues si no se vuelve inmanejable. Además es mucho mas difícil el saber en que </a:t>
            </a:r>
            <a:r>
              <a:rPr lang="es-CO" sz="1200" b="0" i="0" kern="1200" dirty="0" err="1" smtClean="0">
                <a:solidFill>
                  <a:schemeClr val="tx1"/>
                </a:solidFill>
                <a:effectLst/>
                <a:latin typeface="+mn-lt"/>
                <a:ea typeface="+mn-ea"/>
                <a:cs typeface="+mn-cs"/>
              </a:rPr>
              <a:t>version</a:t>
            </a:r>
            <a:r>
              <a:rPr lang="es-CO" sz="1200" b="0" i="0" kern="1200" dirty="0" smtClean="0">
                <a:solidFill>
                  <a:schemeClr val="tx1"/>
                </a:solidFill>
                <a:effectLst/>
                <a:latin typeface="+mn-lt"/>
                <a:ea typeface="+mn-ea"/>
                <a:cs typeface="+mn-cs"/>
              </a:rPr>
              <a:t> esta la </a:t>
            </a:r>
            <a:r>
              <a:rPr lang="es-CO" sz="1200" b="0" i="0" kern="1200" dirty="0" err="1" smtClean="0">
                <a:solidFill>
                  <a:schemeClr val="tx1"/>
                </a:solidFill>
                <a:effectLst/>
                <a:latin typeface="+mn-lt"/>
                <a:ea typeface="+mn-ea"/>
                <a:cs typeface="+mn-cs"/>
              </a:rPr>
              <a:t>aplicacion</a:t>
            </a:r>
            <a:r>
              <a:rPr lang="es-CO" sz="1200" b="0" i="0" kern="1200" dirty="0" smtClean="0">
                <a:solidFill>
                  <a:schemeClr val="tx1"/>
                </a:solidFill>
                <a:effectLst/>
                <a:latin typeface="+mn-lt"/>
                <a:ea typeface="+mn-ea"/>
                <a:cs typeface="+mn-cs"/>
              </a:rPr>
              <a:t>, pues todos los componentes evolucionan en forma independiente, haciendo que la detección y reproducción de los problemas sea una tarea compleja. </a:t>
            </a:r>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9</a:t>
            </a:fld>
            <a:endParaRPr lang="es-CO" dirty="0"/>
          </a:p>
        </p:txBody>
      </p:sp>
    </p:spTree>
    <p:extLst>
      <p:ext uri="{BB962C8B-B14F-4D97-AF65-F5344CB8AC3E}">
        <p14:creationId xmlns:p14="http://schemas.microsoft.com/office/powerpoint/2010/main" val="2437057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smtClean="0"/>
              <a:t>https://gotopia.tech/bookclub/episodes/moving-to-microservices-with-sam-newman-and-martin-fowler</a:t>
            </a:r>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10</a:t>
            </a:fld>
            <a:endParaRPr lang="es-CO" dirty="0"/>
          </a:p>
        </p:txBody>
      </p:sp>
    </p:spTree>
    <p:extLst>
      <p:ext uri="{BB962C8B-B14F-4D97-AF65-F5344CB8AC3E}">
        <p14:creationId xmlns:p14="http://schemas.microsoft.com/office/powerpoint/2010/main" val="27693123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9143999" cy="338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130425"/>
            <a:ext cx="7772400" cy="1470025"/>
          </a:xfrm>
        </p:spPr>
        <p:txBody>
          <a:bodyPr/>
          <a:lstStyle>
            <a:lvl1pPr>
              <a:defRPr b="1">
                <a:solidFill>
                  <a:schemeClr val="tx2"/>
                </a:solidFill>
                <a:effectLst>
                  <a:outerShdw blurRad="38100" dist="38100" dir="2700000" algn="tl">
                    <a:srgbClr val="000000">
                      <a:alpha val="43137"/>
                    </a:srgbClr>
                  </a:outerShdw>
                </a:effectLst>
              </a:defRPr>
            </a:lvl1pPr>
          </a:lstStyle>
          <a:p>
            <a:r>
              <a:rPr lang="en-US" smtClean="0"/>
              <a:t>Click to edit Master title style</a:t>
            </a:r>
            <a:endParaRPr lang="es-CO"/>
          </a:p>
        </p:txBody>
      </p:sp>
      <p:sp>
        <p:nvSpPr>
          <p:cNvPr id="3" name="Subtitle 2"/>
          <p:cNvSpPr>
            <a:spLocks noGrp="1"/>
          </p:cNvSpPr>
          <p:nvPr>
            <p:ph type="subTitle" idx="1"/>
          </p:nvPr>
        </p:nvSpPr>
        <p:spPr>
          <a:xfrm>
            <a:off x="683568" y="3886200"/>
            <a:ext cx="7776864" cy="1752600"/>
          </a:xfrm>
        </p:spPr>
        <p:txBody>
          <a:bodyPr/>
          <a:lstStyle>
            <a:lvl1pPr marL="0" indent="0" algn="l">
              <a:buNone/>
              <a:defRPr>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14/03/2022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3383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130425"/>
            <a:ext cx="7772400" cy="1470025"/>
          </a:xfrm>
        </p:spPr>
        <p:txBody>
          <a:bodyPr/>
          <a:lstStyle>
            <a:lvl1pPr>
              <a:defRPr b="1">
                <a:solidFill>
                  <a:srgbClr val="0070C0"/>
                </a:solidFill>
                <a:effectLst>
                  <a:outerShdw blurRad="38100" dist="38100" dir="2700000" algn="tl">
                    <a:srgbClr val="000000">
                      <a:alpha val="43137"/>
                    </a:srgbClr>
                  </a:outerShdw>
                </a:effectLst>
              </a:defRPr>
            </a:lvl1pPr>
          </a:lstStyle>
          <a:p>
            <a:r>
              <a:rPr lang="en-US" smtClean="0"/>
              <a:t>Click to edit Master title style</a:t>
            </a:r>
            <a:endParaRPr lang="es-CO"/>
          </a:p>
        </p:txBody>
      </p:sp>
      <p:sp>
        <p:nvSpPr>
          <p:cNvPr id="3" name="Subtitle 2"/>
          <p:cNvSpPr>
            <a:spLocks noGrp="1"/>
          </p:cNvSpPr>
          <p:nvPr>
            <p:ph type="subTitle" idx="1"/>
          </p:nvPr>
        </p:nvSpPr>
        <p:spPr>
          <a:xfrm>
            <a:off x="683568" y="3886200"/>
            <a:ext cx="7776864" cy="1752600"/>
          </a:xfrm>
        </p:spPr>
        <p:txBody>
          <a:bodyPr/>
          <a:lstStyle>
            <a:lvl1pPr marL="0" indent="0" algn="ctr">
              <a:buNone/>
              <a:defRPr>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14/03/2022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a:off x="4699000" y="1"/>
            <a:ext cx="44450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smtClean="0"/>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lvl4pPr>
              <a:buFont typeface="Arial" pitchFamily="34" charset="0"/>
              <a:buChar cha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dirty="0"/>
          </a:p>
        </p:txBody>
      </p:sp>
      <p:sp>
        <p:nvSpPr>
          <p:cNvPr id="4" name="Date Placeholder 3"/>
          <p:cNvSpPr>
            <a:spLocks noGrp="1"/>
          </p:cNvSpPr>
          <p:nvPr>
            <p:ph type="dt" sz="half" idx="10"/>
          </p:nvPr>
        </p:nvSpPr>
        <p:spPr/>
        <p:txBody>
          <a:bodyPr/>
          <a:lstStyle/>
          <a:p>
            <a:fld id="{42C1F1CB-57C8-46CD-A207-903DDF210919}" type="datetimeFigureOut">
              <a:rPr lang="es-CO" smtClean="0"/>
              <a:pPr/>
              <a:t>14/03/2022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8"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09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smtClean="0"/>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14/03/2022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a:off x="4699000" y="1"/>
            <a:ext cx="44450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smtClean="0"/>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14/03/2022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pic>
        <p:nvPicPr>
          <p:cNvPr id="8"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09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1143000"/>
          </a:xfrm>
          <a:prstGeom prst="rect">
            <a:avLst/>
          </a:prstGeom>
        </p:spPr>
        <p:txBody>
          <a:bodyPr vert="horz" lIns="91440" tIns="45720" rIns="91440" bIns="45720" rtlCol="0" anchor="ctr">
            <a:noAutofit/>
          </a:bodyPr>
          <a:lstStyle/>
          <a:p>
            <a:r>
              <a:rPr lang="en-US" smtClean="0"/>
              <a:t>Click to edit Master title style</a:t>
            </a:r>
            <a:endParaRPr lang="es-CO"/>
          </a:p>
        </p:txBody>
      </p:sp>
      <p:sp>
        <p:nvSpPr>
          <p:cNvPr id="3" name="Text Placeholder 2"/>
          <p:cNvSpPr>
            <a:spLocks noGrp="1"/>
          </p:cNvSpPr>
          <p:nvPr>
            <p:ph type="body" idx="1"/>
          </p:nvPr>
        </p:nvSpPr>
        <p:spPr>
          <a:xfrm>
            <a:off x="467544" y="119675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C1F1CB-57C8-46CD-A207-903DDF210919}" type="datetimeFigureOut">
              <a:rPr lang="es-CO" smtClean="0"/>
              <a:pPr/>
              <a:t>14/03/2022</a:t>
            </a:fld>
            <a:endParaRPr lang="es-CO"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2D89EF-5E01-46FC-80D7-6EE7692A75A6}" type="slidenum">
              <a:rPr lang="es-CO" smtClean="0"/>
              <a:pPr/>
              <a:t>‹#›</a:t>
            </a:fld>
            <a:endParaRPr lang="es-CO"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0" hangingPunct="1">
        <a:spcBef>
          <a:spcPct val="0"/>
        </a:spcBef>
        <a:buNone/>
        <a:defRPr sz="4800" b="1" kern="1200">
          <a:solidFill>
            <a:schemeClr val="tx2"/>
          </a:solidFill>
          <a:latin typeface="+mj-lt"/>
          <a:ea typeface="+mj-ea"/>
          <a:cs typeface="+mj-cs"/>
        </a:defRPr>
      </a:lvl1pPr>
    </p:titleStyle>
    <p:bodyStyle>
      <a:lvl1pPr marL="342900" indent="-342900" algn="l" defTabSz="914400" rtl="0" eaLnBrk="1" latinLnBrk="0" hangingPunct="1">
        <a:spcBef>
          <a:spcPct val="20000"/>
        </a:spcBef>
        <a:buClr>
          <a:srgbClr val="FF0000"/>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0070C0"/>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00B050"/>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FFC000"/>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7030A0"/>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ubes.jpg"/>
          <p:cNvPicPr>
            <a:picLocks noChangeAspect="1"/>
          </p:cNvPicPr>
          <p:nvPr/>
        </p:nvPicPr>
        <p:blipFill>
          <a:blip r:embed="rId3" cstate="print"/>
          <a:stretch>
            <a:fillRect/>
          </a:stretch>
        </p:blipFill>
        <p:spPr>
          <a:xfrm>
            <a:off x="5838825" y="3552825"/>
            <a:ext cx="3305175" cy="3305175"/>
          </a:xfrm>
          <a:prstGeom prst="rect">
            <a:avLst/>
          </a:prstGeom>
        </p:spPr>
      </p:pic>
      <p:sp>
        <p:nvSpPr>
          <p:cNvPr id="3" name="Subtitle 2"/>
          <p:cNvSpPr>
            <a:spLocks noGrp="1"/>
          </p:cNvSpPr>
          <p:nvPr>
            <p:ph type="subTitle" idx="1"/>
          </p:nvPr>
        </p:nvSpPr>
        <p:spPr/>
        <p:txBody>
          <a:bodyPr/>
          <a:lstStyle/>
          <a:p>
            <a:r>
              <a:rPr lang="es-CO" dirty="0" smtClean="0"/>
              <a:t>Arquitectura de Aplicaciones </a:t>
            </a:r>
          </a:p>
          <a:p>
            <a:endParaRPr lang="es-CO" dirty="0"/>
          </a:p>
        </p:txBody>
      </p:sp>
      <p:sp>
        <p:nvSpPr>
          <p:cNvPr id="4" name="Title 1"/>
          <p:cNvSpPr>
            <a:spLocks noGrp="1"/>
          </p:cNvSpPr>
          <p:nvPr>
            <p:ph type="ctrTitle"/>
          </p:nvPr>
        </p:nvSpPr>
        <p:spPr>
          <a:xfrm>
            <a:off x="685800" y="2130425"/>
            <a:ext cx="7772400" cy="1470025"/>
          </a:xfrm>
        </p:spPr>
        <p:txBody>
          <a:bodyPr/>
          <a:lstStyle/>
          <a:p>
            <a:r>
              <a:rPr lang="es-CO" sz="8000" dirty="0" smtClean="0"/>
              <a:t>Micro-</a:t>
            </a:r>
            <a:r>
              <a:rPr lang="es-CO" sz="8000" dirty="0" err="1" smtClean="0"/>
              <a:t>Services</a:t>
            </a:r>
            <a:endParaRPr lang="es-CO" sz="8000" dirty="0"/>
          </a:p>
        </p:txBody>
      </p:sp>
      <p:sp>
        <p:nvSpPr>
          <p:cNvPr id="5" name="TextBox 4"/>
          <p:cNvSpPr txBox="1"/>
          <p:nvPr/>
        </p:nvSpPr>
        <p:spPr>
          <a:xfrm>
            <a:off x="0" y="5949280"/>
            <a:ext cx="2425729" cy="369332"/>
          </a:xfrm>
          <a:prstGeom prst="rect">
            <a:avLst/>
          </a:prstGeom>
          <a:noFill/>
        </p:spPr>
        <p:txBody>
          <a:bodyPr wrap="none" rtlCol="0">
            <a:spAutoFit/>
          </a:bodyPr>
          <a:lstStyle/>
          <a:p>
            <a:r>
              <a:rPr lang="es-CO" dirty="0" smtClean="0"/>
              <a:t>Julio Cesar Robles Uribe</a:t>
            </a:r>
            <a:endParaRPr lang="es-CO" dirty="0"/>
          </a:p>
        </p:txBody>
      </p:sp>
      <p:sp>
        <p:nvSpPr>
          <p:cNvPr id="6" name="TextBox 5"/>
          <p:cNvSpPr txBox="1"/>
          <p:nvPr/>
        </p:nvSpPr>
        <p:spPr>
          <a:xfrm>
            <a:off x="0" y="6237312"/>
            <a:ext cx="2001189" cy="307777"/>
          </a:xfrm>
          <a:prstGeom prst="rect">
            <a:avLst/>
          </a:prstGeom>
          <a:noFill/>
        </p:spPr>
        <p:txBody>
          <a:bodyPr wrap="none" rtlCol="0">
            <a:spAutoFit/>
          </a:bodyPr>
          <a:lstStyle/>
          <a:p>
            <a:r>
              <a:rPr lang="es-CO" sz="1400" dirty="0" smtClean="0">
                <a:solidFill>
                  <a:srgbClr val="0070C0"/>
                </a:solidFill>
              </a:rPr>
              <a:t>Arquitecto de Soluciones</a:t>
            </a:r>
            <a:endParaRPr lang="es-CO" sz="1400" dirty="0">
              <a:solidFill>
                <a:srgbClr val="0070C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Cuando usar Micro-Servicios</a:t>
            </a:r>
            <a:endParaRPr lang="es-CO" dirty="0"/>
          </a:p>
        </p:txBody>
      </p:sp>
      <p:sp>
        <p:nvSpPr>
          <p:cNvPr id="3" name="Content Placeholder 2"/>
          <p:cNvSpPr>
            <a:spLocks noGrp="1"/>
          </p:cNvSpPr>
          <p:nvPr>
            <p:ph idx="1"/>
          </p:nvPr>
        </p:nvSpPr>
        <p:spPr/>
        <p:txBody>
          <a:bodyPr/>
          <a:lstStyle/>
          <a:p>
            <a:r>
              <a:rPr lang="en-US" dirty="0" smtClean="0"/>
              <a:t>Los </a:t>
            </a:r>
            <a:r>
              <a:rPr lang="en-US" dirty="0" err="1" smtClean="0"/>
              <a:t>microservicios</a:t>
            </a:r>
            <a:r>
              <a:rPr lang="en-US" dirty="0" smtClean="0"/>
              <a:t> no son un </a:t>
            </a:r>
            <a:r>
              <a:rPr lang="en-US" dirty="0" err="1" smtClean="0"/>
              <a:t>interruptor</a:t>
            </a:r>
            <a:endParaRPr lang="es-CO" dirty="0"/>
          </a:p>
        </p:txBody>
      </p:sp>
      <p:pic>
        <p:nvPicPr>
          <p:cNvPr id="1026" name="Picture 2" descr="Useless Light Switch | Light switch, Turn ons, Geek gifts"/>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93953" y="2348880"/>
            <a:ext cx="7381875" cy="438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6853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Cuando usar Micro-Servicios</a:t>
            </a:r>
            <a:endParaRPr lang="es-CO" dirty="0"/>
          </a:p>
        </p:txBody>
      </p:sp>
      <p:sp>
        <p:nvSpPr>
          <p:cNvPr id="3" name="Content Placeholder 2"/>
          <p:cNvSpPr>
            <a:spLocks noGrp="1"/>
          </p:cNvSpPr>
          <p:nvPr>
            <p:ph idx="1"/>
          </p:nvPr>
        </p:nvSpPr>
        <p:spPr/>
        <p:txBody>
          <a:bodyPr/>
          <a:lstStyle/>
          <a:p>
            <a:r>
              <a:rPr lang="en-US" dirty="0" err="1" smtClean="0"/>
              <a:t>Crecimiento</a:t>
            </a:r>
            <a:r>
              <a:rPr lang="en-US" dirty="0" smtClean="0"/>
              <a:t>/</a:t>
            </a:r>
            <a:r>
              <a:rPr lang="en-US" dirty="0" err="1" smtClean="0"/>
              <a:t>Escalamiento</a:t>
            </a:r>
            <a:endParaRPr lang="en-US" dirty="0" smtClean="0"/>
          </a:p>
          <a:p>
            <a:r>
              <a:rPr lang="en-US" dirty="0" err="1" smtClean="0"/>
              <a:t>Modularidad</a:t>
            </a:r>
            <a:endParaRPr lang="es-CO" dirty="0"/>
          </a:p>
        </p:txBody>
      </p:sp>
      <p:pic>
        <p:nvPicPr>
          <p:cNvPr id="5" name="Picture 4" descr="833building_blocks.jpg"/>
          <p:cNvPicPr>
            <a:picLocks noChangeAspect="1"/>
          </p:cNvPicPr>
          <p:nvPr/>
        </p:nvPicPr>
        <p:blipFill>
          <a:blip r:embed="rId3" cstate="print">
            <a:clrChange>
              <a:clrFrom>
                <a:srgbClr val="F7F7F7"/>
              </a:clrFrom>
              <a:clrTo>
                <a:srgbClr val="F7F7F7">
                  <a:alpha val="0"/>
                </a:srgbClr>
              </a:clrTo>
            </a:clrChange>
          </a:blip>
          <a:stretch>
            <a:fillRect/>
          </a:stretch>
        </p:blipFill>
        <p:spPr>
          <a:xfrm>
            <a:off x="4217893" y="3410443"/>
            <a:ext cx="4544192" cy="3057592"/>
          </a:xfrm>
          <a:prstGeom prst="rect">
            <a:avLst/>
          </a:prstGeom>
        </p:spPr>
      </p:pic>
    </p:spTree>
    <p:extLst>
      <p:ext uri="{BB962C8B-B14F-4D97-AF65-F5344CB8AC3E}">
        <p14:creationId xmlns:p14="http://schemas.microsoft.com/office/powerpoint/2010/main" val="785987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Cómo </a:t>
            </a:r>
            <a:r>
              <a:rPr lang="es-CO" dirty="0" smtClean="0"/>
              <a:t>migrar a </a:t>
            </a:r>
            <a:r>
              <a:rPr lang="es-CO" dirty="0" smtClean="0"/>
              <a:t>Micro-Servicios?</a:t>
            </a:r>
            <a:endParaRPr lang="es-CO" dirty="0"/>
          </a:p>
        </p:txBody>
      </p:sp>
      <p:sp>
        <p:nvSpPr>
          <p:cNvPr id="3" name="Content Placeholder 2"/>
          <p:cNvSpPr>
            <a:spLocks noGrp="1"/>
          </p:cNvSpPr>
          <p:nvPr>
            <p:ph idx="1"/>
          </p:nvPr>
        </p:nvSpPr>
        <p:spPr/>
        <p:txBody>
          <a:bodyPr>
            <a:normAutofit fontScale="85000" lnSpcReduction="20000"/>
          </a:bodyPr>
          <a:lstStyle/>
          <a:p>
            <a:r>
              <a:rPr lang="es-CO" dirty="0" smtClean="0"/>
              <a:t>Identifique</a:t>
            </a:r>
          </a:p>
          <a:p>
            <a:r>
              <a:rPr lang="es-CO" dirty="0"/>
              <a:t>A</a:t>
            </a:r>
            <a:r>
              <a:rPr lang="es-CO" dirty="0" smtClean="0"/>
              <a:t>grupe y separe</a:t>
            </a:r>
          </a:p>
          <a:p>
            <a:r>
              <a:rPr lang="es-CO" dirty="0" smtClean="0"/>
              <a:t>Nueva Tabla</a:t>
            </a:r>
          </a:p>
          <a:p>
            <a:r>
              <a:rPr lang="es-CO" dirty="0" smtClean="0"/>
              <a:t>Nuevo Servicio</a:t>
            </a:r>
          </a:p>
          <a:p>
            <a:r>
              <a:rPr lang="es-CO" dirty="0" smtClean="0"/>
              <a:t>Socializar</a:t>
            </a:r>
          </a:p>
          <a:p>
            <a:r>
              <a:rPr lang="es-CO" dirty="0" smtClean="0"/>
              <a:t>Nueva Base de datos</a:t>
            </a:r>
          </a:p>
          <a:p>
            <a:r>
              <a:rPr lang="es-CO" dirty="0" smtClean="0"/>
              <a:t>Sincronizar</a:t>
            </a:r>
          </a:p>
          <a:p>
            <a:r>
              <a:rPr lang="es-CO" dirty="0" err="1" smtClean="0"/>
              <a:t>Redireccionar</a:t>
            </a:r>
            <a:endParaRPr lang="es-CO" dirty="0" smtClean="0"/>
          </a:p>
          <a:p>
            <a:r>
              <a:rPr lang="es-CO" dirty="0" smtClean="0"/>
              <a:t>Limpiar</a:t>
            </a:r>
          </a:p>
          <a:p>
            <a:r>
              <a:rPr lang="es-CO" dirty="0" smtClean="0"/>
              <a:t>Pruebe y Automatice</a:t>
            </a:r>
            <a:endParaRPr lang="es-CO" dirty="0"/>
          </a:p>
        </p:txBody>
      </p:sp>
      <p:pic>
        <p:nvPicPr>
          <p:cNvPr id="4" name="Picture 2" descr="D:\Documents\Mis Docs\Images\Presentaciones\Persons\puzzle_house_guy.jpg"/>
          <p:cNvPicPr>
            <a:picLocks noChangeAspect="1" noChangeArrowheads="1"/>
          </p:cNvPicPr>
          <p:nvPr/>
        </p:nvPicPr>
        <p:blipFill>
          <a:blip r:embed="rId3" cstate="print">
            <a:clrChange>
              <a:clrFrom>
                <a:srgbClr val="FBFBFB"/>
              </a:clrFrom>
              <a:clrTo>
                <a:srgbClr val="FBFBFB">
                  <a:alpha val="0"/>
                </a:srgbClr>
              </a:clrTo>
            </a:clrChange>
          </a:blip>
          <a:srcRect/>
          <a:stretch>
            <a:fillRect/>
          </a:stretch>
        </p:blipFill>
        <p:spPr bwMode="auto">
          <a:xfrm>
            <a:off x="4737100" y="2463800"/>
            <a:ext cx="4406900" cy="4394200"/>
          </a:xfrm>
          <a:prstGeom prst="rect">
            <a:avLst/>
          </a:prstGeom>
          <a:noFill/>
        </p:spPr>
      </p:pic>
    </p:spTree>
    <p:extLst>
      <p:ext uri="{BB962C8B-B14F-4D97-AF65-F5344CB8AC3E}">
        <p14:creationId xmlns:p14="http://schemas.microsoft.com/office/powerpoint/2010/main" val="413775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Retroalimentación</a:t>
            </a:r>
            <a:endParaRPr lang="es-CO" dirty="0"/>
          </a:p>
        </p:txBody>
      </p:sp>
      <p:sp>
        <p:nvSpPr>
          <p:cNvPr id="3" name="Content Placeholder 2"/>
          <p:cNvSpPr>
            <a:spLocks noGrp="1"/>
          </p:cNvSpPr>
          <p:nvPr>
            <p:ph idx="1"/>
          </p:nvPr>
        </p:nvSpPr>
        <p:spPr>
          <a:xfrm>
            <a:off x="0" y="1196752"/>
            <a:ext cx="9144000" cy="5661248"/>
          </a:xfrm>
        </p:spPr>
        <p:txBody>
          <a:bodyPr>
            <a:normAutofit fontScale="55000" lnSpcReduction="20000"/>
          </a:bodyPr>
          <a:lstStyle/>
          <a:p>
            <a:pPr lvl="0">
              <a:buNone/>
            </a:pPr>
            <a:r>
              <a:rPr lang="es-CO" b="1" dirty="0" smtClean="0"/>
              <a:t>Verdadero o Falso?</a:t>
            </a:r>
          </a:p>
          <a:p>
            <a:pPr lvl="0"/>
            <a:r>
              <a:rPr lang="es-CO" dirty="0" smtClean="0"/>
              <a:t>Los </a:t>
            </a:r>
            <a:r>
              <a:rPr lang="es-CO" dirty="0" err="1" smtClean="0"/>
              <a:t>microservicios</a:t>
            </a:r>
            <a:r>
              <a:rPr lang="es-CO" dirty="0" smtClean="0"/>
              <a:t> son pequeñas </a:t>
            </a:r>
            <a:r>
              <a:rPr lang="es-CO" dirty="0" err="1" smtClean="0"/>
              <a:t>APIs</a:t>
            </a:r>
            <a:r>
              <a:rPr lang="es-CO" dirty="0" smtClean="0"/>
              <a:t> que se comunican entre si.</a:t>
            </a:r>
            <a:endParaRPr lang="es-CO" dirty="0" smtClean="0"/>
          </a:p>
          <a:p>
            <a:pPr lvl="1"/>
            <a:r>
              <a:rPr lang="es-CO" b="1" dirty="0" smtClean="0"/>
              <a:t>R/ </a:t>
            </a:r>
            <a:r>
              <a:rPr lang="es-CO" b="1" dirty="0" smtClean="0">
                <a:solidFill>
                  <a:srgbClr val="C00000"/>
                </a:solidFill>
              </a:rPr>
              <a:t>Falso</a:t>
            </a:r>
            <a:r>
              <a:rPr lang="es-CO" b="1" dirty="0" smtClean="0"/>
              <a:t>:</a:t>
            </a:r>
            <a:r>
              <a:rPr lang="es-CO" dirty="0" smtClean="0"/>
              <a:t> Deben ser servicios independientes que se comunican por medio de </a:t>
            </a:r>
            <a:r>
              <a:rPr lang="es-CO" dirty="0" err="1" smtClean="0"/>
              <a:t>APIs</a:t>
            </a:r>
            <a:r>
              <a:rPr lang="es-CO" dirty="0" smtClean="0"/>
              <a:t> bien definidas, ya que puedo tener </a:t>
            </a:r>
            <a:r>
              <a:rPr lang="es-CO" dirty="0" err="1" smtClean="0"/>
              <a:t>multiples</a:t>
            </a:r>
            <a:r>
              <a:rPr lang="es-CO" dirty="0" smtClean="0"/>
              <a:t> APIS en diferentes partes pero no necesariamente se comportan como </a:t>
            </a:r>
            <a:r>
              <a:rPr lang="es-CO" dirty="0" smtClean="0"/>
              <a:t>un servicio independiente.</a:t>
            </a:r>
          </a:p>
          <a:p>
            <a:pPr marL="914400" lvl="2" indent="0">
              <a:buNone/>
            </a:pPr>
            <a:endParaRPr lang="es-CO" dirty="0" smtClean="0"/>
          </a:p>
          <a:p>
            <a:pPr lvl="0"/>
            <a:r>
              <a:rPr lang="es-CO" dirty="0" smtClean="0"/>
              <a:t>Inicialmente los monolitos son mas fáciles de desarrollar que los </a:t>
            </a:r>
            <a:r>
              <a:rPr lang="es-CO" dirty="0" err="1" smtClean="0"/>
              <a:t>microservicios</a:t>
            </a:r>
            <a:endParaRPr lang="es-CO" dirty="0" smtClean="0"/>
          </a:p>
          <a:p>
            <a:pPr lvl="1"/>
            <a:r>
              <a:rPr lang="es-CO" b="1" dirty="0" smtClean="0"/>
              <a:t>R </a:t>
            </a:r>
            <a:r>
              <a:rPr lang="es-CO" b="1" dirty="0" smtClean="0"/>
              <a:t>/</a:t>
            </a:r>
            <a:r>
              <a:rPr lang="es-CO" b="1" dirty="0" smtClean="0">
                <a:solidFill>
                  <a:srgbClr val="00B050"/>
                </a:solidFill>
              </a:rPr>
              <a:t>Verdadero</a:t>
            </a:r>
            <a:r>
              <a:rPr lang="es-CO" b="1" dirty="0" smtClean="0"/>
              <a:t>: </a:t>
            </a:r>
            <a:r>
              <a:rPr lang="es-CO" dirty="0" err="1" smtClean="0"/>
              <a:t>Inicial,emmente</a:t>
            </a:r>
            <a:r>
              <a:rPr lang="es-CO" dirty="0" smtClean="0"/>
              <a:t> y </a:t>
            </a:r>
            <a:r>
              <a:rPr lang="es-CO" dirty="0" smtClean="0"/>
              <a:t>cuando son funcionalidades pequeñas un monolito puede ser mas fácil de desarrollar, el problema se da cuando la funcionalidad crece y se requiere escalar.</a:t>
            </a:r>
          </a:p>
          <a:p>
            <a:pPr lvl="1"/>
            <a:endParaRPr lang="es-CO" dirty="0" smtClean="0"/>
          </a:p>
          <a:p>
            <a:pPr lvl="0"/>
            <a:r>
              <a:rPr lang="es-CO" dirty="0" smtClean="0"/>
              <a:t>El uso de los </a:t>
            </a:r>
            <a:r>
              <a:rPr lang="es-CO" dirty="0" err="1" smtClean="0"/>
              <a:t>microservicios</a:t>
            </a:r>
            <a:r>
              <a:rPr lang="es-CO" dirty="0" smtClean="0"/>
              <a:t> facilitan las actualizaciones</a:t>
            </a:r>
            <a:endParaRPr lang="es-CO" dirty="0" smtClean="0"/>
          </a:p>
          <a:p>
            <a:pPr lvl="1"/>
            <a:r>
              <a:rPr lang="es-CO" b="1" dirty="0" smtClean="0"/>
              <a:t>R/ </a:t>
            </a:r>
            <a:r>
              <a:rPr lang="es-CO" b="1" dirty="0" smtClean="0">
                <a:solidFill>
                  <a:srgbClr val="00B050"/>
                </a:solidFill>
              </a:rPr>
              <a:t>Verdadero</a:t>
            </a:r>
            <a:r>
              <a:rPr lang="es-CO" b="1" dirty="0" smtClean="0"/>
              <a:t>: </a:t>
            </a:r>
            <a:r>
              <a:rPr lang="es-CO" dirty="0" smtClean="0"/>
              <a:t>al tener los </a:t>
            </a:r>
            <a:r>
              <a:rPr lang="es-CO" dirty="0" err="1" smtClean="0"/>
              <a:t>modulos</a:t>
            </a:r>
            <a:r>
              <a:rPr lang="es-CO" dirty="0" smtClean="0"/>
              <a:t> independientes no es necesario para toda la aplicación para actualizar un solo modulo..</a:t>
            </a:r>
            <a:endParaRPr lang="es-CO" dirty="0" smtClean="0"/>
          </a:p>
          <a:p>
            <a:pPr lvl="1"/>
            <a:endParaRPr lang="es-CO" dirty="0" smtClean="0"/>
          </a:p>
          <a:p>
            <a:pPr lvl="0"/>
            <a:r>
              <a:rPr lang="es-CO" dirty="0" smtClean="0"/>
              <a:t>Las aplicaciones monolíticas tiene un arranque más rápido por tener todo integrado</a:t>
            </a:r>
          </a:p>
          <a:p>
            <a:pPr lvl="1"/>
            <a:r>
              <a:rPr lang="es-CO" b="1" dirty="0" smtClean="0"/>
              <a:t>R/ </a:t>
            </a:r>
            <a:r>
              <a:rPr lang="es-CO" b="1" dirty="0" smtClean="0">
                <a:solidFill>
                  <a:srgbClr val="FF0000"/>
                </a:solidFill>
              </a:rPr>
              <a:t>Falso</a:t>
            </a:r>
            <a:r>
              <a:rPr lang="es-CO" b="1" dirty="0" smtClean="0"/>
              <a:t>: </a:t>
            </a:r>
            <a:r>
              <a:rPr lang="es-CO" dirty="0" smtClean="0"/>
              <a:t>El tener demasiados componentes internos hace que se requiera inicializarlos antes de tener a punto toda la aplicación, lo que puede </a:t>
            </a:r>
            <a:r>
              <a:rPr lang="es-CO" dirty="0" err="1" smtClean="0"/>
              <a:t>relentizar</a:t>
            </a:r>
            <a:r>
              <a:rPr lang="es-CO" dirty="0" smtClean="0"/>
              <a:t> su carga inicial.</a:t>
            </a:r>
          </a:p>
          <a:p>
            <a:pPr lvl="1"/>
            <a:endParaRPr lang="es-CO" dirty="0" smtClean="0"/>
          </a:p>
          <a:p>
            <a:pPr lvl="0"/>
            <a:r>
              <a:rPr lang="es-CO" dirty="0" smtClean="0"/>
              <a:t>Los </a:t>
            </a:r>
            <a:r>
              <a:rPr lang="es-CO" dirty="0" err="1" smtClean="0"/>
              <a:t>microservicios</a:t>
            </a:r>
            <a:r>
              <a:rPr lang="es-CO" dirty="0" smtClean="0"/>
              <a:t> requieren bases de datos independientes.</a:t>
            </a:r>
            <a:endParaRPr lang="es-CO" dirty="0" smtClean="0"/>
          </a:p>
          <a:p>
            <a:pPr lvl="1"/>
            <a:r>
              <a:rPr lang="es-CO" b="1" dirty="0" smtClean="0"/>
              <a:t>R/ </a:t>
            </a:r>
            <a:r>
              <a:rPr lang="es-CO" b="1" dirty="0" smtClean="0">
                <a:solidFill>
                  <a:srgbClr val="00B050"/>
                </a:solidFill>
              </a:rPr>
              <a:t>Verdadero</a:t>
            </a:r>
            <a:r>
              <a:rPr lang="es-CO" b="1" dirty="0" smtClean="0"/>
              <a:t>: </a:t>
            </a:r>
            <a:r>
              <a:rPr lang="es-CO" dirty="0" smtClean="0"/>
              <a:t>Parte del proceso de </a:t>
            </a:r>
            <a:r>
              <a:rPr lang="es-CO" dirty="0" err="1" smtClean="0"/>
              <a:t>tner</a:t>
            </a:r>
            <a:r>
              <a:rPr lang="es-CO" dirty="0" smtClean="0"/>
              <a:t> un </a:t>
            </a:r>
            <a:r>
              <a:rPr lang="es-CO" dirty="0" err="1" smtClean="0"/>
              <a:t>microservicio</a:t>
            </a:r>
            <a:r>
              <a:rPr lang="es-CO" dirty="0" smtClean="0"/>
              <a:t> es ser autónomo, tanto en procesamiento como en datos.</a:t>
            </a:r>
            <a:endParaRPr lang="es-CO"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Retroalimentación</a:t>
            </a:r>
            <a:endParaRPr lang="es-CO" dirty="0"/>
          </a:p>
        </p:txBody>
      </p:sp>
      <p:sp>
        <p:nvSpPr>
          <p:cNvPr id="3" name="Content Placeholder 2"/>
          <p:cNvSpPr>
            <a:spLocks noGrp="1"/>
          </p:cNvSpPr>
          <p:nvPr>
            <p:ph idx="1"/>
          </p:nvPr>
        </p:nvSpPr>
        <p:spPr>
          <a:xfrm>
            <a:off x="0" y="1196752"/>
            <a:ext cx="9144000" cy="5661248"/>
          </a:xfrm>
        </p:spPr>
        <p:txBody>
          <a:bodyPr>
            <a:normAutofit fontScale="55000" lnSpcReduction="20000"/>
          </a:bodyPr>
          <a:lstStyle/>
          <a:p>
            <a:pPr lvl="0">
              <a:buNone/>
            </a:pPr>
            <a:r>
              <a:rPr lang="es-CO" b="1" dirty="0" smtClean="0"/>
              <a:t>Verdadero o Falso?</a:t>
            </a:r>
          </a:p>
          <a:p>
            <a:pPr lvl="0"/>
            <a:r>
              <a:rPr lang="es-CO" dirty="0" smtClean="0"/>
              <a:t>Los </a:t>
            </a:r>
            <a:r>
              <a:rPr lang="es-CO" dirty="0" smtClean="0"/>
              <a:t>monolitos </a:t>
            </a:r>
            <a:r>
              <a:rPr lang="es-CO" dirty="0" smtClean="0"/>
              <a:t>tiene un lenguaje unificado</a:t>
            </a:r>
            <a:r>
              <a:rPr lang="es-CO" dirty="0" smtClean="0"/>
              <a:t>.</a:t>
            </a:r>
            <a:endParaRPr lang="es-CO" dirty="0" smtClean="0"/>
          </a:p>
          <a:p>
            <a:pPr lvl="1"/>
            <a:r>
              <a:rPr lang="es-CO" b="1" dirty="0" smtClean="0"/>
              <a:t>R/ </a:t>
            </a:r>
            <a:r>
              <a:rPr lang="es-CO" b="1" dirty="0" smtClean="0">
                <a:solidFill>
                  <a:srgbClr val="00B050"/>
                </a:solidFill>
              </a:rPr>
              <a:t>Verdadero</a:t>
            </a:r>
            <a:r>
              <a:rPr lang="es-CO" b="1" dirty="0" smtClean="0"/>
              <a:t>:</a:t>
            </a:r>
            <a:r>
              <a:rPr lang="es-CO" dirty="0" smtClean="0"/>
              <a:t> </a:t>
            </a:r>
            <a:r>
              <a:rPr lang="es-CO" dirty="0" smtClean="0"/>
              <a:t>Los </a:t>
            </a:r>
            <a:r>
              <a:rPr lang="es-CO" dirty="0" smtClean="0"/>
              <a:t>monolitos se desarrollan, básicamente, bajo la misma </a:t>
            </a:r>
            <a:r>
              <a:rPr lang="es-CO" dirty="0" err="1" smtClean="0"/>
              <a:t>aquitectura</a:t>
            </a:r>
            <a:r>
              <a:rPr lang="es-CO" dirty="0" smtClean="0"/>
              <a:t> y bajo el mismo lenguaje unificado.</a:t>
            </a:r>
          </a:p>
          <a:p>
            <a:pPr lvl="1"/>
            <a:endParaRPr lang="es-CO" dirty="0" smtClean="0"/>
          </a:p>
          <a:p>
            <a:pPr lvl="0"/>
            <a:r>
              <a:rPr lang="es-CO" dirty="0" smtClean="0"/>
              <a:t>Los </a:t>
            </a:r>
            <a:r>
              <a:rPr lang="es-CO" dirty="0" err="1" smtClean="0"/>
              <a:t>microservicios</a:t>
            </a:r>
            <a:r>
              <a:rPr lang="es-CO" dirty="0" smtClean="0"/>
              <a:t> son mas fáciles de </a:t>
            </a:r>
            <a:r>
              <a:rPr lang="es-CO" dirty="0" err="1" smtClean="0"/>
              <a:t>probrar</a:t>
            </a:r>
            <a:endParaRPr lang="es-CO" dirty="0" smtClean="0"/>
          </a:p>
          <a:p>
            <a:pPr lvl="1"/>
            <a:r>
              <a:rPr lang="es-CO" b="1" dirty="0" smtClean="0"/>
              <a:t>R/ </a:t>
            </a:r>
            <a:r>
              <a:rPr lang="es-CO" b="1" dirty="0" smtClean="0">
                <a:solidFill>
                  <a:srgbClr val="00B050"/>
                </a:solidFill>
              </a:rPr>
              <a:t>Verdadero</a:t>
            </a:r>
            <a:r>
              <a:rPr lang="es-CO" b="1" dirty="0" smtClean="0"/>
              <a:t>: </a:t>
            </a:r>
            <a:r>
              <a:rPr lang="es-CO" dirty="0" smtClean="0"/>
              <a:t>Al tener funcionalidades especificas son mas fáciles de </a:t>
            </a:r>
            <a:r>
              <a:rPr lang="es-CO" dirty="0" err="1" smtClean="0"/>
              <a:t>probrar</a:t>
            </a:r>
            <a:r>
              <a:rPr lang="es-CO" dirty="0" smtClean="0"/>
              <a:t> de </a:t>
            </a:r>
            <a:r>
              <a:rPr lang="es-CO" dirty="0" err="1" smtClean="0"/>
              <a:t>ofrma</a:t>
            </a:r>
            <a:r>
              <a:rPr lang="es-CO" dirty="0" smtClean="0"/>
              <a:t> unitaria, pero no en el contexto general de la aplicación global.</a:t>
            </a:r>
          </a:p>
          <a:p>
            <a:pPr lvl="1"/>
            <a:endParaRPr lang="es-CO" dirty="0" smtClean="0"/>
          </a:p>
          <a:p>
            <a:pPr lvl="0"/>
            <a:r>
              <a:rPr lang="es-CO" dirty="0" smtClean="0"/>
              <a:t>Los </a:t>
            </a:r>
            <a:r>
              <a:rPr lang="es-CO" dirty="0" smtClean="0"/>
              <a:t>monolitos se escalan mas fácilmente que los </a:t>
            </a:r>
            <a:r>
              <a:rPr lang="es-CO" dirty="0" err="1" smtClean="0"/>
              <a:t>microservicios</a:t>
            </a:r>
            <a:r>
              <a:rPr lang="es-CO" dirty="0" smtClean="0"/>
              <a:t>.</a:t>
            </a:r>
            <a:endParaRPr lang="es-CO" dirty="0" smtClean="0"/>
          </a:p>
          <a:p>
            <a:pPr lvl="1"/>
            <a:r>
              <a:rPr lang="es-CO" b="1" dirty="0" smtClean="0"/>
              <a:t>R/ </a:t>
            </a:r>
            <a:r>
              <a:rPr lang="es-CO" b="1" dirty="0" smtClean="0">
                <a:solidFill>
                  <a:srgbClr val="FF0000"/>
                </a:solidFill>
              </a:rPr>
              <a:t>Falso</a:t>
            </a:r>
            <a:r>
              <a:rPr lang="es-CO" b="1" dirty="0" smtClean="0"/>
              <a:t>: </a:t>
            </a:r>
            <a:r>
              <a:rPr lang="es-CO" dirty="0" smtClean="0"/>
              <a:t>Aunque escalar un monolito es solo instanciar una nueva </a:t>
            </a:r>
            <a:r>
              <a:rPr lang="es-CO" dirty="0" err="1" smtClean="0"/>
              <a:t>maquna</a:t>
            </a:r>
            <a:r>
              <a:rPr lang="es-CO" dirty="0" smtClean="0"/>
              <a:t>, se debe garantizar que el nuevo usuario </a:t>
            </a:r>
            <a:r>
              <a:rPr lang="es-CO" dirty="0" err="1" smtClean="0"/>
              <a:t>continue</a:t>
            </a:r>
            <a:r>
              <a:rPr lang="es-CO" dirty="0" smtClean="0"/>
              <a:t> su sesión en la nueva instancia.</a:t>
            </a:r>
          </a:p>
          <a:p>
            <a:pPr lvl="1"/>
            <a:endParaRPr lang="es-CO" dirty="0" smtClean="0"/>
          </a:p>
          <a:p>
            <a:pPr lvl="0"/>
            <a:r>
              <a:rPr lang="es-CO" dirty="0" smtClean="0"/>
              <a:t>Los </a:t>
            </a:r>
            <a:r>
              <a:rPr lang="es-CO" dirty="0" err="1" smtClean="0"/>
              <a:t>microservicios</a:t>
            </a:r>
            <a:r>
              <a:rPr lang="es-CO" dirty="0" smtClean="0"/>
              <a:t> hacen mas complejo la pruebas funcionales de la </a:t>
            </a:r>
            <a:r>
              <a:rPr lang="es-CO" dirty="0" err="1" smtClean="0"/>
              <a:t>apliación</a:t>
            </a:r>
            <a:r>
              <a:rPr lang="es-CO" dirty="0" smtClean="0"/>
              <a:t>.</a:t>
            </a:r>
            <a:endParaRPr lang="es-CO" dirty="0" smtClean="0"/>
          </a:p>
          <a:p>
            <a:pPr lvl="1"/>
            <a:r>
              <a:rPr lang="es-CO" b="1" dirty="0" smtClean="0"/>
              <a:t>R/ </a:t>
            </a:r>
            <a:r>
              <a:rPr lang="es-CO" b="1" dirty="0" smtClean="0">
                <a:solidFill>
                  <a:srgbClr val="00B050"/>
                </a:solidFill>
              </a:rPr>
              <a:t>Verdadero</a:t>
            </a:r>
            <a:r>
              <a:rPr lang="es-CO" b="1" dirty="0" smtClean="0"/>
              <a:t>: </a:t>
            </a:r>
            <a:r>
              <a:rPr lang="es-CO" b="1" dirty="0" smtClean="0"/>
              <a:t>E</a:t>
            </a:r>
            <a:r>
              <a:rPr lang="es-CO" dirty="0" smtClean="0"/>
              <a:t>l </a:t>
            </a:r>
            <a:r>
              <a:rPr lang="es-CO" dirty="0" err="1" smtClean="0"/>
              <a:t>tner</a:t>
            </a:r>
            <a:r>
              <a:rPr lang="es-CO" dirty="0" smtClean="0"/>
              <a:t> </a:t>
            </a:r>
            <a:r>
              <a:rPr lang="es-CO" dirty="0" err="1" smtClean="0"/>
              <a:t>multiples</a:t>
            </a:r>
            <a:r>
              <a:rPr lang="es-CO" dirty="0" smtClean="0"/>
              <a:t> </a:t>
            </a:r>
            <a:r>
              <a:rPr lang="es-CO" dirty="0" err="1" smtClean="0"/>
              <a:t>microservicios</a:t>
            </a:r>
            <a:r>
              <a:rPr lang="es-CO" dirty="0" smtClean="0"/>
              <a:t> que </a:t>
            </a:r>
            <a:r>
              <a:rPr lang="es-CO" dirty="0" err="1" smtClean="0"/>
              <a:t>componene</a:t>
            </a:r>
            <a:r>
              <a:rPr lang="es-CO" dirty="0" smtClean="0"/>
              <a:t> toda la aplicación, realizar una prueba funcional que involucre muchos </a:t>
            </a:r>
            <a:r>
              <a:rPr lang="es-CO" dirty="0" err="1" smtClean="0"/>
              <a:t>microservicios</a:t>
            </a:r>
            <a:r>
              <a:rPr lang="es-CO" dirty="0" smtClean="0"/>
              <a:t> puede ser mas complejo que hacerlo en </a:t>
            </a:r>
            <a:r>
              <a:rPr lang="es-CO" dirty="0" err="1" smtClean="0"/>
              <a:t>unmonolito</a:t>
            </a:r>
            <a:r>
              <a:rPr lang="es-CO" dirty="0" smtClean="0"/>
              <a:t>.</a:t>
            </a:r>
          </a:p>
          <a:p>
            <a:pPr lvl="1"/>
            <a:endParaRPr lang="es-CO" dirty="0" smtClean="0"/>
          </a:p>
          <a:p>
            <a:pPr lvl="0"/>
            <a:r>
              <a:rPr lang="es-CO" dirty="0" smtClean="0"/>
              <a:t>El </a:t>
            </a:r>
            <a:r>
              <a:rPr lang="es-CO" dirty="0" err="1" smtClean="0"/>
              <a:t>versionamiento</a:t>
            </a:r>
            <a:r>
              <a:rPr lang="es-CO" dirty="0" smtClean="0"/>
              <a:t> de </a:t>
            </a:r>
            <a:r>
              <a:rPr lang="es-CO" dirty="0" err="1" smtClean="0"/>
              <a:t>microservicios</a:t>
            </a:r>
            <a:r>
              <a:rPr lang="es-CO" dirty="0" smtClean="0"/>
              <a:t> es más sencillo que el de una aplicación </a:t>
            </a:r>
            <a:r>
              <a:rPr lang="es-CO" dirty="0" err="1" smtClean="0"/>
              <a:t>monolitica</a:t>
            </a:r>
            <a:endParaRPr lang="es-CO" dirty="0" smtClean="0"/>
          </a:p>
          <a:p>
            <a:pPr lvl="1"/>
            <a:r>
              <a:rPr lang="es-CO" b="1" dirty="0" smtClean="0"/>
              <a:t>R/ </a:t>
            </a:r>
            <a:r>
              <a:rPr lang="es-CO" b="1" dirty="0" smtClean="0">
                <a:solidFill>
                  <a:srgbClr val="FF0000"/>
                </a:solidFill>
              </a:rPr>
              <a:t>Falso</a:t>
            </a:r>
            <a:r>
              <a:rPr lang="es-CO" b="1" dirty="0" smtClean="0"/>
              <a:t>: </a:t>
            </a:r>
            <a:r>
              <a:rPr lang="es-CO" dirty="0" smtClean="0"/>
              <a:t>El uso de </a:t>
            </a:r>
            <a:r>
              <a:rPr lang="es-CO" dirty="0" err="1" smtClean="0"/>
              <a:t>microservicios</a:t>
            </a:r>
            <a:r>
              <a:rPr lang="es-CO" dirty="0" smtClean="0"/>
              <a:t>, puede hacer mas complejo el </a:t>
            </a:r>
            <a:r>
              <a:rPr lang="es-CO" dirty="0" err="1" smtClean="0"/>
              <a:t>versionamiento</a:t>
            </a:r>
            <a:r>
              <a:rPr lang="es-CO" dirty="0" smtClean="0"/>
              <a:t> de toda la aplicación pues cada servicio cambia o se versiona de manera independiente y en algunos casos sin afectar la funcionalidad de la aplicación general.</a:t>
            </a:r>
          </a:p>
          <a:p>
            <a:pPr lvl="1"/>
            <a:endParaRPr lang="es-CO" dirty="0"/>
          </a:p>
          <a:p>
            <a:pPr lvl="0"/>
            <a:r>
              <a:rPr lang="es-CO" dirty="0" smtClean="0"/>
              <a:t>Pasarse a </a:t>
            </a:r>
            <a:r>
              <a:rPr lang="es-CO" dirty="0" err="1" smtClean="0"/>
              <a:t>microservicios</a:t>
            </a:r>
            <a:r>
              <a:rPr lang="es-CO" dirty="0" smtClean="0"/>
              <a:t> es tan sencillo como encender un </a:t>
            </a:r>
            <a:r>
              <a:rPr lang="es-CO" dirty="0" err="1" smtClean="0"/>
              <a:t>bombilo</a:t>
            </a:r>
            <a:endParaRPr lang="es-CO" dirty="0" smtClean="0"/>
          </a:p>
          <a:p>
            <a:pPr lvl="1"/>
            <a:r>
              <a:rPr lang="es-CO" b="1" dirty="0" smtClean="0"/>
              <a:t>R/ </a:t>
            </a:r>
            <a:r>
              <a:rPr lang="es-CO" b="1" dirty="0" smtClean="0">
                <a:solidFill>
                  <a:srgbClr val="FF0000"/>
                </a:solidFill>
              </a:rPr>
              <a:t>Falso</a:t>
            </a:r>
            <a:r>
              <a:rPr lang="es-CO" b="1" dirty="0" smtClean="0"/>
              <a:t>: </a:t>
            </a:r>
            <a:r>
              <a:rPr lang="es-CO" dirty="0" smtClean="0"/>
              <a:t>en algunos casos puede ser mas costoso que desarrollar una nueva aplicación.</a:t>
            </a:r>
            <a:endParaRPr lang="es-CO"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s-CO" dirty="0" smtClean="0"/>
              <a:t>Preguntas?</a:t>
            </a:r>
            <a:endParaRPr lang="es-CO" dirty="0"/>
          </a:p>
        </p:txBody>
      </p:sp>
      <p:pic>
        <p:nvPicPr>
          <p:cNvPr id="4098" name="Picture 2" descr="D:\Proyectos\Framework\Supports\Images\icono_ayuda_general.gif"/>
          <p:cNvPicPr>
            <a:picLocks noChangeAspect="1" noChangeArrowheads="1"/>
          </p:cNvPicPr>
          <p:nvPr/>
        </p:nvPicPr>
        <p:blipFill>
          <a:blip r:embed="rId2" cstate="print"/>
          <a:srcRect/>
          <a:stretch>
            <a:fillRect/>
          </a:stretch>
        </p:blipFill>
        <p:spPr bwMode="auto">
          <a:xfrm>
            <a:off x="2987824" y="3284984"/>
            <a:ext cx="3240360" cy="324036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2743200"/>
            <a:ext cx="6019800" cy="1107996"/>
          </a:xfrm>
          <a:prstGeom prst="rect">
            <a:avLst/>
          </a:prstGeom>
          <a:noFill/>
        </p:spPr>
        <p:txBody>
          <a:bodyPr wrap="square" lIns="91440" tIns="45720" rIns="91440" bIns="45720">
            <a:spAutoFit/>
            <a:scene3d>
              <a:camera prst="perspectiveHeroicExtremeRightFacing"/>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600" b="1" cap="all" dirty="0" smtClean="0">
                <a:ln w="0"/>
                <a:solidFill>
                  <a:srgbClr val="0066CC">
                    <a:alpha val="74000"/>
                  </a:srgbClr>
                </a:solidFill>
                <a:effectLst>
                  <a:reflection blurRad="12700" stA="50000" endPos="50000" dist="5000" dir="5400000" sy="-100000" rotWithShape="0"/>
                </a:effectLst>
                <a:latin typeface="Berlin Sans FB Demi" pitchFamily="34" charset="0"/>
              </a:rPr>
              <a:t>Gracias!!!</a:t>
            </a:r>
            <a:endParaRPr lang="en-US" sz="6600" b="1" cap="all" dirty="0">
              <a:ln w="0"/>
              <a:solidFill>
                <a:srgbClr val="0066CC">
                  <a:alpha val="74000"/>
                </a:srgbClr>
              </a:solidFill>
              <a:effectLst>
                <a:reflection blurRad="12700" stA="50000" endPos="50000" dist="5000" dir="5400000" sy="-100000" rotWithShape="0"/>
              </a:effectLst>
              <a:latin typeface="Berlin Sans FB Dem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Evolución de la Arquitectura</a:t>
            </a:r>
            <a:endParaRPr lang="es-CO" dirty="0"/>
          </a:p>
        </p:txBody>
      </p:sp>
      <p:grpSp>
        <p:nvGrpSpPr>
          <p:cNvPr id="15" name="Group 14"/>
          <p:cNvGrpSpPr/>
          <p:nvPr/>
        </p:nvGrpSpPr>
        <p:grpSpPr>
          <a:xfrm>
            <a:off x="1475656" y="1216451"/>
            <a:ext cx="5506060" cy="1706745"/>
            <a:chOff x="1475656" y="1216451"/>
            <a:chExt cx="5506060" cy="1706745"/>
          </a:xfrm>
        </p:grpSpPr>
        <p:pic>
          <p:nvPicPr>
            <p:cNvPr id="4" name="Picture 3"/>
            <p:cNvPicPr>
              <a:picLocks noChangeAspect="1"/>
            </p:cNvPicPr>
            <p:nvPr/>
          </p:nvPicPr>
          <p:blipFill>
            <a:blip r:embed="rId3">
              <a:clrChange>
                <a:clrFrom>
                  <a:srgbClr val="FFFFFF"/>
                </a:clrFrom>
                <a:clrTo>
                  <a:srgbClr val="FFFFFF">
                    <a:alpha val="0"/>
                  </a:srgbClr>
                </a:clrTo>
              </a:clrChange>
            </a:blip>
            <a:stretch>
              <a:fillRect/>
            </a:stretch>
          </p:blipFill>
          <p:spPr>
            <a:xfrm>
              <a:off x="4046753" y="1216451"/>
              <a:ext cx="2934963" cy="1706745"/>
            </a:xfrm>
            <a:prstGeom prst="rect">
              <a:avLst/>
            </a:prstGeom>
          </p:spPr>
        </p:pic>
        <p:sp>
          <p:nvSpPr>
            <p:cNvPr id="5" name="TextBox 4"/>
            <p:cNvSpPr txBox="1"/>
            <p:nvPr/>
          </p:nvSpPr>
          <p:spPr>
            <a:xfrm>
              <a:off x="1475656" y="1223438"/>
              <a:ext cx="2234394" cy="1692771"/>
            </a:xfrm>
            <a:prstGeom prst="rect">
              <a:avLst/>
            </a:prstGeom>
            <a:noFill/>
          </p:spPr>
          <p:txBody>
            <a:bodyPr wrap="none" rtlCol="0">
              <a:spAutoFit/>
            </a:bodyPr>
            <a:lstStyle/>
            <a:p>
              <a:pPr algn="ctr"/>
              <a:r>
                <a:rPr lang="es-CO" sz="4000" b="1" dirty="0"/>
                <a:t>1990’s</a:t>
              </a:r>
              <a:r>
                <a:rPr lang="es-CO" sz="4400" b="1" dirty="0"/>
                <a:t> </a:t>
              </a:r>
            </a:p>
            <a:p>
              <a:pPr algn="ctr"/>
              <a:r>
                <a:rPr lang="es-CO" sz="2000" dirty="0"/>
                <a:t>Spaghetti-</a:t>
              </a:r>
              <a:r>
                <a:rPr lang="es-CO" sz="2000" dirty="0" err="1"/>
                <a:t>Oriented</a:t>
              </a:r>
              <a:r>
                <a:rPr lang="es-CO" sz="2000" dirty="0"/>
                <a:t> </a:t>
              </a:r>
            </a:p>
            <a:p>
              <a:pPr algn="ctr"/>
              <a:r>
                <a:rPr lang="es-CO" sz="2000" dirty="0" err="1" smtClean="0"/>
                <a:t>Architecture</a:t>
              </a:r>
              <a:endParaRPr lang="es-CO" sz="2000" dirty="0" smtClean="0"/>
            </a:p>
            <a:p>
              <a:pPr algn="ctr"/>
              <a:r>
                <a:rPr lang="es-CO" sz="1600" dirty="0" smtClean="0"/>
                <a:t>(</a:t>
              </a:r>
              <a:r>
                <a:rPr lang="es-CO" sz="1600" dirty="0" err="1" smtClean="0"/>
                <a:t>Copy</a:t>
              </a:r>
              <a:r>
                <a:rPr lang="es-CO" sz="1600" dirty="0" smtClean="0"/>
                <a:t> &amp; Paste)</a:t>
              </a:r>
              <a:endParaRPr lang="es-CO" sz="1200" dirty="0"/>
            </a:p>
          </p:txBody>
        </p:sp>
      </p:grpSp>
      <p:grpSp>
        <p:nvGrpSpPr>
          <p:cNvPr id="16" name="Group 15"/>
          <p:cNvGrpSpPr/>
          <p:nvPr/>
        </p:nvGrpSpPr>
        <p:grpSpPr>
          <a:xfrm>
            <a:off x="1557621" y="3051069"/>
            <a:ext cx="5523978" cy="1750780"/>
            <a:chOff x="1557621" y="3051069"/>
            <a:chExt cx="5523978" cy="1750780"/>
          </a:xfrm>
        </p:grpSpPr>
        <p:pic>
          <p:nvPicPr>
            <p:cNvPr id="8" name="Picture 7"/>
            <p:cNvPicPr>
              <a:picLocks noChangeAspect="1"/>
            </p:cNvPicPr>
            <p:nvPr/>
          </p:nvPicPr>
          <p:blipFill>
            <a:blip r:embed="rId4">
              <a:clrChange>
                <a:clrFrom>
                  <a:srgbClr val="FFFFFF"/>
                </a:clrFrom>
                <a:clrTo>
                  <a:srgbClr val="FFFFFF">
                    <a:alpha val="0"/>
                  </a:srgbClr>
                </a:clrTo>
              </a:clrChange>
            </a:blip>
            <a:stretch>
              <a:fillRect/>
            </a:stretch>
          </p:blipFill>
          <p:spPr>
            <a:xfrm>
              <a:off x="3946869" y="3051069"/>
              <a:ext cx="3134730" cy="1750780"/>
            </a:xfrm>
            <a:prstGeom prst="rect">
              <a:avLst/>
            </a:prstGeom>
          </p:spPr>
        </p:pic>
        <p:sp>
          <p:nvSpPr>
            <p:cNvPr id="10" name="TextBox 9"/>
            <p:cNvSpPr txBox="1"/>
            <p:nvPr/>
          </p:nvSpPr>
          <p:spPr>
            <a:xfrm>
              <a:off x="1557621" y="3080074"/>
              <a:ext cx="2080698" cy="1692771"/>
            </a:xfrm>
            <a:prstGeom prst="rect">
              <a:avLst/>
            </a:prstGeom>
            <a:noFill/>
          </p:spPr>
          <p:txBody>
            <a:bodyPr wrap="none" rtlCol="0">
              <a:spAutoFit/>
            </a:bodyPr>
            <a:lstStyle/>
            <a:p>
              <a:pPr algn="ctr"/>
              <a:r>
                <a:rPr lang="es-CO" sz="4000" b="1" dirty="0" smtClean="0"/>
                <a:t>2000’s</a:t>
              </a:r>
              <a:r>
                <a:rPr lang="es-CO" sz="4400" b="1" dirty="0" smtClean="0"/>
                <a:t> </a:t>
              </a:r>
              <a:endParaRPr lang="es-CO" sz="4400" b="1" dirty="0"/>
            </a:p>
            <a:p>
              <a:pPr algn="ctr"/>
              <a:r>
                <a:rPr lang="es-CO" sz="2000" dirty="0" err="1" smtClean="0"/>
                <a:t>Lasagna-Oriented</a:t>
              </a:r>
              <a:r>
                <a:rPr lang="es-CO" sz="2000" dirty="0" smtClean="0"/>
                <a:t> </a:t>
              </a:r>
              <a:endParaRPr lang="es-CO" sz="2000" dirty="0"/>
            </a:p>
            <a:p>
              <a:pPr algn="ctr"/>
              <a:r>
                <a:rPr lang="es-CO" sz="2000" dirty="0" err="1" smtClean="0"/>
                <a:t>Architecture</a:t>
              </a:r>
              <a:endParaRPr lang="es-CO" sz="2000" dirty="0" smtClean="0"/>
            </a:p>
            <a:p>
              <a:pPr algn="ctr"/>
              <a:r>
                <a:rPr lang="es-CO" sz="1600" dirty="0" smtClean="0"/>
                <a:t>(</a:t>
              </a:r>
              <a:r>
                <a:rPr lang="es-CO" sz="1600" dirty="0" err="1" smtClean="0"/>
                <a:t>Layers</a:t>
              </a:r>
              <a:r>
                <a:rPr lang="es-CO" sz="1600" dirty="0" smtClean="0"/>
                <a:t>)</a:t>
              </a:r>
              <a:endParaRPr lang="es-CO" sz="1200" dirty="0"/>
            </a:p>
          </p:txBody>
        </p:sp>
      </p:grpSp>
      <p:grpSp>
        <p:nvGrpSpPr>
          <p:cNvPr id="17" name="Group 16"/>
          <p:cNvGrpSpPr/>
          <p:nvPr/>
        </p:nvGrpSpPr>
        <p:grpSpPr>
          <a:xfrm>
            <a:off x="1702801" y="4807692"/>
            <a:ext cx="5250718" cy="1979969"/>
            <a:chOff x="1702801" y="4807692"/>
            <a:chExt cx="5250718" cy="1979969"/>
          </a:xfrm>
        </p:grpSpPr>
        <p:pic>
          <p:nvPicPr>
            <p:cNvPr id="9" name="Picture 8"/>
            <p:cNvPicPr>
              <a:picLocks noChangeAspect="1"/>
            </p:cNvPicPr>
            <p:nvPr/>
          </p:nvPicPr>
          <p:blipFill>
            <a:blip r:embed="rId5">
              <a:clrChange>
                <a:clrFrom>
                  <a:srgbClr val="FFFFFF"/>
                </a:clrFrom>
                <a:clrTo>
                  <a:srgbClr val="FFFFFF">
                    <a:alpha val="0"/>
                  </a:srgbClr>
                </a:clrTo>
              </a:clrChange>
            </a:blip>
            <a:stretch>
              <a:fillRect/>
            </a:stretch>
          </p:blipFill>
          <p:spPr>
            <a:xfrm>
              <a:off x="4074949" y="4807692"/>
              <a:ext cx="2878570" cy="1979969"/>
            </a:xfrm>
            <a:prstGeom prst="rect">
              <a:avLst/>
            </a:prstGeom>
          </p:spPr>
        </p:pic>
        <p:sp>
          <p:nvSpPr>
            <p:cNvPr id="11" name="TextBox 10"/>
            <p:cNvSpPr txBox="1"/>
            <p:nvPr/>
          </p:nvSpPr>
          <p:spPr>
            <a:xfrm>
              <a:off x="1702801" y="4982068"/>
              <a:ext cx="1933799" cy="1631216"/>
            </a:xfrm>
            <a:prstGeom prst="rect">
              <a:avLst/>
            </a:prstGeom>
            <a:noFill/>
          </p:spPr>
          <p:txBody>
            <a:bodyPr wrap="none" rtlCol="0">
              <a:spAutoFit/>
            </a:bodyPr>
            <a:lstStyle/>
            <a:p>
              <a:pPr algn="ctr"/>
              <a:r>
                <a:rPr lang="es-CO" sz="4000" b="1" dirty="0" smtClean="0"/>
                <a:t>2010’s</a:t>
              </a:r>
              <a:r>
                <a:rPr lang="es-CO" sz="4400" b="1" dirty="0" smtClean="0"/>
                <a:t> </a:t>
              </a:r>
              <a:endParaRPr lang="es-CO" sz="4400" b="1" dirty="0"/>
            </a:p>
            <a:p>
              <a:pPr algn="ctr"/>
              <a:r>
                <a:rPr lang="es-CO" sz="2000" dirty="0" smtClean="0"/>
                <a:t>Ravioli-</a:t>
              </a:r>
              <a:r>
                <a:rPr lang="es-CO" sz="2000" dirty="0" err="1" smtClean="0"/>
                <a:t>Oriented</a:t>
              </a:r>
              <a:r>
                <a:rPr lang="es-CO" sz="2000" dirty="0" smtClean="0"/>
                <a:t> </a:t>
              </a:r>
              <a:endParaRPr lang="es-CO" sz="2000" dirty="0"/>
            </a:p>
            <a:p>
              <a:pPr algn="ctr"/>
              <a:r>
                <a:rPr lang="es-CO" sz="2000" dirty="0" err="1" smtClean="0"/>
                <a:t>Architecture</a:t>
              </a:r>
              <a:endParaRPr lang="es-CO" sz="2000" dirty="0" smtClean="0"/>
            </a:p>
            <a:p>
              <a:pPr algn="ctr"/>
              <a:r>
                <a:rPr lang="es-CO" sz="1600" dirty="0" smtClean="0"/>
                <a:t>(</a:t>
              </a:r>
              <a:r>
                <a:rPr lang="es-CO" sz="1600" dirty="0" err="1" smtClean="0"/>
                <a:t>Microservices</a:t>
              </a:r>
              <a:r>
                <a:rPr lang="es-CO" sz="1600" dirty="0" smtClean="0"/>
                <a:t>)</a:t>
              </a:r>
              <a:endParaRPr lang="es-CO" sz="1200" dirty="0"/>
            </a:p>
          </p:txBody>
        </p:sp>
      </p:grpSp>
    </p:spTree>
    <p:extLst>
      <p:ext uri="{BB962C8B-B14F-4D97-AF65-F5344CB8AC3E}">
        <p14:creationId xmlns:p14="http://schemas.microsoft.com/office/powerpoint/2010/main" val="2953249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Qué</a:t>
            </a:r>
            <a:r>
              <a:rPr lang="en-US" dirty="0" smtClean="0"/>
              <a:t> </a:t>
            </a:r>
            <a:r>
              <a:rPr lang="en-US" dirty="0" err="1" smtClean="0"/>
              <a:t>es</a:t>
            </a:r>
            <a:r>
              <a:rPr lang="en-US" dirty="0" smtClean="0"/>
              <a:t> un </a:t>
            </a:r>
            <a:r>
              <a:rPr lang="en-US" dirty="0" err="1" smtClean="0"/>
              <a:t>Microservicio</a:t>
            </a:r>
            <a:r>
              <a:rPr lang="en-US" dirty="0" smtClean="0"/>
              <a:t>?</a:t>
            </a:r>
            <a:endParaRPr lang="es-CO" dirty="0"/>
          </a:p>
        </p:txBody>
      </p:sp>
      <p:sp>
        <p:nvSpPr>
          <p:cNvPr id="3" name="Content Placeholder 2"/>
          <p:cNvSpPr>
            <a:spLocks noGrp="1"/>
          </p:cNvSpPr>
          <p:nvPr>
            <p:ph idx="1"/>
          </p:nvPr>
        </p:nvSpPr>
        <p:spPr/>
        <p:txBody>
          <a:bodyPr>
            <a:normAutofit/>
          </a:bodyPr>
          <a:lstStyle/>
          <a:p>
            <a:pPr algn="just"/>
            <a:r>
              <a:rPr lang="es-CO" dirty="0"/>
              <a:t>Los </a:t>
            </a:r>
            <a:r>
              <a:rPr lang="es-CO" b="1" dirty="0" err="1">
                <a:solidFill>
                  <a:srgbClr val="7030A0"/>
                </a:solidFill>
              </a:rPr>
              <a:t>microservicios</a:t>
            </a:r>
            <a:r>
              <a:rPr lang="es-CO" dirty="0">
                <a:solidFill>
                  <a:srgbClr val="7030A0"/>
                </a:solidFill>
              </a:rPr>
              <a:t> </a:t>
            </a:r>
            <a:r>
              <a:rPr lang="es-CO" dirty="0"/>
              <a:t>son un </a:t>
            </a:r>
            <a:r>
              <a:rPr lang="es-CO" b="1" dirty="0">
                <a:solidFill>
                  <a:schemeClr val="accent1"/>
                </a:solidFill>
              </a:rPr>
              <a:t>enfoque</a:t>
            </a:r>
            <a:r>
              <a:rPr lang="es-CO" dirty="0">
                <a:solidFill>
                  <a:schemeClr val="accent1"/>
                </a:solidFill>
              </a:rPr>
              <a:t> </a:t>
            </a:r>
            <a:r>
              <a:rPr lang="es-CO" b="1" dirty="0">
                <a:solidFill>
                  <a:schemeClr val="accent1"/>
                </a:solidFill>
              </a:rPr>
              <a:t>arquitectónico</a:t>
            </a:r>
            <a:r>
              <a:rPr lang="es-CO" dirty="0">
                <a:solidFill>
                  <a:schemeClr val="accent1"/>
                </a:solidFill>
              </a:rPr>
              <a:t> </a:t>
            </a:r>
            <a:r>
              <a:rPr lang="es-CO" dirty="0"/>
              <a:t>y organizativo para el </a:t>
            </a:r>
            <a:r>
              <a:rPr lang="es-CO" b="1" dirty="0">
                <a:solidFill>
                  <a:schemeClr val="accent3"/>
                </a:solidFill>
              </a:rPr>
              <a:t>desarrollo de software </a:t>
            </a:r>
            <a:r>
              <a:rPr lang="es-CO" dirty="0"/>
              <a:t>donde el software está compuesto por </a:t>
            </a:r>
            <a:r>
              <a:rPr lang="es-CO" b="1" dirty="0">
                <a:solidFill>
                  <a:schemeClr val="accent6"/>
                </a:solidFill>
              </a:rPr>
              <a:t>pequeños servicios independientes</a:t>
            </a:r>
            <a:r>
              <a:rPr lang="es-CO" dirty="0"/>
              <a:t> que se </a:t>
            </a:r>
            <a:r>
              <a:rPr lang="es-CO" b="1" dirty="0">
                <a:solidFill>
                  <a:schemeClr val="accent5"/>
                </a:solidFill>
              </a:rPr>
              <a:t>comunican</a:t>
            </a:r>
            <a:r>
              <a:rPr lang="es-CO" dirty="0">
                <a:solidFill>
                  <a:schemeClr val="accent5"/>
                </a:solidFill>
              </a:rPr>
              <a:t> </a:t>
            </a:r>
            <a:r>
              <a:rPr lang="es-CO" dirty="0"/>
              <a:t>a través de </a:t>
            </a:r>
            <a:r>
              <a:rPr lang="es-CO" b="1" dirty="0">
                <a:solidFill>
                  <a:srgbClr val="C00000"/>
                </a:solidFill>
              </a:rPr>
              <a:t>API</a:t>
            </a:r>
            <a:r>
              <a:rPr lang="es-CO" dirty="0">
                <a:solidFill>
                  <a:srgbClr val="C00000"/>
                </a:solidFill>
              </a:rPr>
              <a:t> </a:t>
            </a:r>
            <a:r>
              <a:rPr lang="es-CO" dirty="0"/>
              <a:t>bien definidas. </a:t>
            </a:r>
            <a:endParaRPr lang="es-CO" dirty="0" smtClean="0"/>
          </a:p>
        </p:txBody>
      </p:sp>
      <p:pic>
        <p:nvPicPr>
          <p:cNvPr id="2050" name="Picture 2" descr="Big Building Blocks,Toy Connecting Blocks;interlocking Blocks/educational  Toys Kids/plastic Building Blocks - Buy Interlocking Blocks,Educational Toys  Kids,Plastic Building Blocks Product on Alibaba.com"/>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36096" y="3150096"/>
            <a:ext cx="3707904" cy="3707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781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Microservicios</a:t>
            </a:r>
            <a:r>
              <a:rPr lang="en-US" dirty="0" smtClean="0"/>
              <a:t> - </a:t>
            </a:r>
            <a:r>
              <a:rPr lang="en-US" dirty="0" err="1"/>
              <a:t>Características</a:t>
            </a:r>
            <a:r>
              <a:rPr lang="en-US" dirty="0"/>
              <a:t> </a:t>
            </a:r>
            <a:endParaRPr lang="es-CO" dirty="0"/>
          </a:p>
        </p:txBody>
      </p:sp>
      <p:sp>
        <p:nvSpPr>
          <p:cNvPr id="3" name="Content Placeholder 2"/>
          <p:cNvSpPr>
            <a:spLocks noGrp="1"/>
          </p:cNvSpPr>
          <p:nvPr>
            <p:ph idx="1"/>
          </p:nvPr>
        </p:nvSpPr>
        <p:spPr/>
        <p:txBody>
          <a:bodyPr>
            <a:normAutofit/>
          </a:bodyPr>
          <a:lstStyle/>
          <a:p>
            <a:r>
              <a:rPr lang="es-CO" dirty="0" smtClean="0"/>
              <a:t>Pequeños y Especializados en el negocio</a:t>
            </a:r>
          </a:p>
          <a:p>
            <a:r>
              <a:rPr lang="es-CO" dirty="0" smtClean="0"/>
              <a:t>Autónomos </a:t>
            </a:r>
          </a:p>
          <a:p>
            <a:r>
              <a:rPr lang="es-CO" dirty="0" smtClean="0"/>
              <a:t>Despliegue Independiente</a:t>
            </a:r>
          </a:p>
          <a:p>
            <a:r>
              <a:rPr lang="es-CO" dirty="0" smtClean="0"/>
              <a:t>Alto nivel de desacoplamiento</a:t>
            </a:r>
            <a:endParaRPr lang="es-CO" dirty="0"/>
          </a:p>
          <a:p>
            <a:endParaRPr lang="es-CO" dirty="0"/>
          </a:p>
        </p:txBody>
      </p:sp>
    </p:spTree>
    <p:extLst>
      <p:ext uri="{BB962C8B-B14F-4D97-AF65-F5344CB8AC3E}">
        <p14:creationId xmlns:p14="http://schemas.microsoft.com/office/powerpoint/2010/main" val="1000753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Monolito</a:t>
            </a:r>
            <a:r>
              <a:rPr lang="en-US" dirty="0" smtClean="0"/>
              <a:t> vs </a:t>
            </a:r>
            <a:r>
              <a:rPr lang="en-US" dirty="0" err="1" smtClean="0"/>
              <a:t>Microservicios</a:t>
            </a:r>
            <a:endParaRPr lang="es-CO" dirty="0"/>
          </a:p>
        </p:txBody>
      </p:sp>
      <p:pic>
        <p:nvPicPr>
          <p:cNvPr id="4098" name="Picture 2" descr="aplicaci&amp;oacute;n monol&amp;iacute;tica en comparaci&amp;oacute;n con microservicios"/>
          <p:cNvPicPr>
            <a:picLocks noChangeAspect="1" noChangeArrowheads="1"/>
          </p:cNvPicPr>
          <p:nvPr/>
        </p:nvPicPr>
        <p:blipFill>
          <a:blip r:embed="rId3">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27231" y="1143000"/>
            <a:ext cx="8889537" cy="5449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606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Arquitectura Monolítica</a:t>
            </a:r>
            <a:endParaRPr lang="es-CO" dirty="0"/>
          </a:p>
        </p:txBody>
      </p:sp>
      <p:sp>
        <p:nvSpPr>
          <p:cNvPr id="3" name="Content Placeholder 2"/>
          <p:cNvSpPr>
            <a:spLocks noGrp="1"/>
          </p:cNvSpPr>
          <p:nvPr>
            <p:ph idx="1"/>
          </p:nvPr>
        </p:nvSpPr>
        <p:spPr>
          <a:xfrm>
            <a:off x="467544" y="1196752"/>
            <a:ext cx="8676456" cy="4525963"/>
          </a:xfrm>
        </p:spPr>
        <p:txBody>
          <a:bodyPr/>
          <a:lstStyle/>
          <a:p>
            <a:r>
              <a:rPr lang="es-CO" dirty="0" smtClean="0"/>
              <a:t>Agrupa todo lo relacionado con el sistema en un mismo proyecto separado la lógica  por paquetes o capas que interactúan entre si</a:t>
            </a:r>
            <a:endParaRPr lang="es-CO" dirty="0"/>
          </a:p>
        </p:txBody>
      </p: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3116969" y="2928596"/>
            <a:ext cx="2910061" cy="3929404"/>
          </a:xfrm>
          <a:prstGeom prst="rect">
            <a:avLst/>
          </a:prstGeom>
        </p:spPr>
      </p:pic>
    </p:spTree>
    <p:extLst>
      <p:ext uri="{BB962C8B-B14F-4D97-AF65-F5344CB8AC3E}">
        <p14:creationId xmlns:p14="http://schemas.microsoft.com/office/powerpoint/2010/main" val="86518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Arquitectura Monolítica</a:t>
            </a:r>
          </a:p>
        </p:txBody>
      </p:sp>
      <p:sp>
        <p:nvSpPr>
          <p:cNvPr id="3" name="Content Placeholder 2"/>
          <p:cNvSpPr>
            <a:spLocks noGrp="1"/>
          </p:cNvSpPr>
          <p:nvPr>
            <p:ph idx="1"/>
          </p:nvPr>
        </p:nvSpPr>
        <p:spPr>
          <a:xfrm>
            <a:off x="467544" y="1196752"/>
            <a:ext cx="4104456" cy="4525963"/>
          </a:xfrm>
        </p:spPr>
        <p:txBody>
          <a:bodyPr>
            <a:normAutofit/>
          </a:bodyPr>
          <a:lstStyle/>
          <a:p>
            <a:pPr marL="0" indent="0">
              <a:buNone/>
            </a:pPr>
            <a:r>
              <a:rPr lang="es-CO" b="1" dirty="0" smtClean="0">
                <a:solidFill>
                  <a:srgbClr val="00B050"/>
                </a:solidFill>
              </a:rPr>
              <a:t>Ventajas</a:t>
            </a:r>
          </a:p>
          <a:p>
            <a:r>
              <a:rPr lang="es-CO" sz="2400" dirty="0" smtClean="0"/>
              <a:t>Fácil de desarrollar</a:t>
            </a:r>
          </a:p>
          <a:p>
            <a:r>
              <a:rPr lang="es-CO" sz="2400" dirty="0" smtClean="0"/>
              <a:t>Fácil despliegue e instalación</a:t>
            </a:r>
          </a:p>
          <a:p>
            <a:r>
              <a:rPr lang="es-CO" sz="2400" dirty="0" smtClean="0"/>
              <a:t>Sencilla de Escalar</a:t>
            </a:r>
          </a:p>
          <a:p>
            <a:r>
              <a:rPr lang="es-CO" sz="2400" dirty="0" smtClean="0"/>
              <a:t>Fácil de Monitorear</a:t>
            </a:r>
          </a:p>
          <a:p>
            <a:r>
              <a:rPr lang="es-CO" sz="2400" dirty="0" smtClean="0"/>
              <a:t>Testeo funcional más fácil</a:t>
            </a:r>
          </a:p>
          <a:p>
            <a:r>
              <a:rPr lang="es-CO" sz="2400" dirty="0" smtClean="0"/>
              <a:t>Bajo costo de desarrollo</a:t>
            </a:r>
          </a:p>
          <a:p>
            <a:r>
              <a:rPr lang="es-CO" sz="2400" dirty="0" smtClean="0"/>
              <a:t>Tecnología única</a:t>
            </a:r>
          </a:p>
        </p:txBody>
      </p:sp>
      <p:sp>
        <p:nvSpPr>
          <p:cNvPr id="6" name="Content Placeholder 2"/>
          <p:cNvSpPr txBox="1">
            <a:spLocks/>
          </p:cNvSpPr>
          <p:nvPr/>
        </p:nvSpPr>
        <p:spPr>
          <a:xfrm>
            <a:off x="4572000" y="1196752"/>
            <a:ext cx="4104456"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0000"/>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0070C0"/>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00B050"/>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FFC000"/>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7030A0"/>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s-CO" b="1" dirty="0" smtClean="0">
                <a:solidFill>
                  <a:srgbClr val="C00000"/>
                </a:solidFill>
              </a:rPr>
              <a:t>Desventajas</a:t>
            </a:r>
          </a:p>
          <a:p>
            <a:r>
              <a:rPr lang="es-CO" sz="2400" dirty="0" smtClean="0"/>
              <a:t>Tamaño y complejidad limitadas</a:t>
            </a:r>
          </a:p>
          <a:p>
            <a:r>
              <a:rPr lang="es-CO" sz="2400" dirty="0" smtClean="0"/>
              <a:t>Arranque lento</a:t>
            </a:r>
          </a:p>
          <a:p>
            <a:r>
              <a:rPr lang="es-CO" sz="2400" dirty="0" smtClean="0"/>
              <a:t>Fiabilidad de la aplicación</a:t>
            </a:r>
          </a:p>
          <a:p>
            <a:r>
              <a:rPr lang="es-CO" sz="2400" dirty="0" smtClean="0"/>
              <a:t>Escalabilidad modular deficiente</a:t>
            </a:r>
          </a:p>
        </p:txBody>
      </p:sp>
    </p:spTree>
    <p:extLst>
      <p:ext uri="{BB962C8B-B14F-4D97-AF65-F5344CB8AC3E}">
        <p14:creationId xmlns:p14="http://schemas.microsoft.com/office/powerpoint/2010/main" val="24545575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Arquitectura de Micro-Servicios</a:t>
            </a:r>
            <a:endParaRPr lang="es-CO" dirty="0"/>
          </a:p>
        </p:txBody>
      </p:sp>
      <p:sp>
        <p:nvSpPr>
          <p:cNvPr id="3" name="Content Placeholder 2"/>
          <p:cNvSpPr>
            <a:spLocks noGrp="1"/>
          </p:cNvSpPr>
          <p:nvPr>
            <p:ph idx="1"/>
          </p:nvPr>
        </p:nvSpPr>
        <p:spPr>
          <a:xfrm>
            <a:off x="467544" y="1196752"/>
            <a:ext cx="8424936" cy="4525963"/>
          </a:xfrm>
        </p:spPr>
        <p:txBody>
          <a:bodyPr/>
          <a:lstStyle/>
          <a:p>
            <a:pPr algn="just"/>
            <a:r>
              <a:rPr lang="es-CO" dirty="0" smtClean="0"/>
              <a:t>Es una aplicación distribuida, donde cada componente debe ser independiente de los demás y comunicarse de manera liviana (API </a:t>
            </a:r>
            <a:r>
              <a:rPr lang="es-CO" dirty="0" err="1" smtClean="0"/>
              <a:t>Rest</a:t>
            </a:r>
            <a:r>
              <a:rPr lang="es-CO" dirty="0" smtClean="0"/>
              <a:t>)</a:t>
            </a:r>
            <a:endParaRPr lang="es-CO" dirty="0"/>
          </a:p>
        </p:txBody>
      </p:sp>
      <p:pic>
        <p:nvPicPr>
          <p:cNvPr id="5" name="Picture 4"/>
          <p:cNvPicPr>
            <a:picLocks noChangeAspect="1"/>
          </p:cNvPicPr>
          <p:nvPr/>
        </p:nvPicPr>
        <p:blipFill>
          <a:blip r:embed="rId2">
            <a:clrChange>
              <a:clrFrom>
                <a:srgbClr val="FFFFFF"/>
              </a:clrFrom>
              <a:clrTo>
                <a:srgbClr val="FFFFFF">
                  <a:alpha val="0"/>
                </a:srgbClr>
              </a:clrTo>
            </a:clrChange>
          </a:blip>
          <a:stretch>
            <a:fillRect/>
          </a:stretch>
        </p:blipFill>
        <p:spPr>
          <a:xfrm>
            <a:off x="1993025" y="2996952"/>
            <a:ext cx="5373973" cy="3861048"/>
          </a:xfrm>
          <a:prstGeom prst="rect">
            <a:avLst/>
          </a:prstGeom>
        </p:spPr>
      </p:pic>
    </p:spTree>
    <p:extLst>
      <p:ext uri="{BB962C8B-B14F-4D97-AF65-F5344CB8AC3E}">
        <p14:creationId xmlns:p14="http://schemas.microsoft.com/office/powerpoint/2010/main" val="29327870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Arquitectura de Micro-Servicios</a:t>
            </a:r>
          </a:p>
        </p:txBody>
      </p:sp>
      <p:sp>
        <p:nvSpPr>
          <p:cNvPr id="3" name="Content Placeholder 2"/>
          <p:cNvSpPr>
            <a:spLocks noGrp="1"/>
          </p:cNvSpPr>
          <p:nvPr>
            <p:ph idx="1"/>
          </p:nvPr>
        </p:nvSpPr>
        <p:spPr>
          <a:xfrm>
            <a:off x="467544" y="1196752"/>
            <a:ext cx="4104456" cy="4525963"/>
          </a:xfrm>
        </p:spPr>
        <p:txBody>
          <a:bodyPr>
            <a:normAutofit/>
          </a:bodyPr>
          <a:lstStyle/>
          <a:p>
            <a:pPr marL="0" indent="0">
              <a:buNone/>
            </a:pPr>
            <a:r>
              <a:rPr lang="es-CO" b="1" dirty="0" smtClean="0">
                <a:solidFill>
                  <a:srgbClr val="00B050"/>
                </a:solidFill>
              </a:rPr>
              <a:t>Ventajas</a:t>
            </a:r>
          </a:p>
          <a:p>
            <a:r>
              <a:rPr lang="es-CO" sz="2400" dirty="0" smtClean="0"/>
              <a:t>Fácil de desarrollar y mantener</a:t>
            </a:r>
          </a:p>
          <a:p>
            <a:r>
              <a:rPr lang="es-CO" sz="2400" dirty="0" smtClean="0"/>
              <a:t>Fácil despliegue e instalación</a:t>
            </a:r>
          </a:p>
          <a:p>
            <a:r>
              <a:rPr lang="es-CO" sz="2400" dirty="0" smtClean="0"/>
              <a:t>Múltiples lenguajes</a:t>
            </a:r>
          </a:p>
          <a:p>
            <a:r>
              <a:rPr lang="es-CO" sz="2400" dirty="0" smtClean="0"/>
              <a:t>Escalabilidad por Módulos</a:t>
            </a:r>
            <a:endParaRPr lang="es-CO" sz="2400" dirty="0" smtClean="0"/>
          </a:p>
          <a:p>
            <a:r>
              <a:rPr lang="es-CO" sz="2400" dirty="0" smtClean="0"/>
              <a:t>Entrega Continua.</a:t>
            </a:r>
          </a:p>
          <a:p>
            <a:r>
              <a:rPr lang="es-CO" sz="2400" dirty="0" smtClean="0"/>
              <a:t>Fácil </a:t>
            </a:r>
            <a:r>
              <a:rPr lang="es-CO" sz="2400" dirty="0" smtClean="0"/>
              <a:t>de </a:t>
            </a:r>
            <a:r>
              <a:rPr lang="es-CO" sz="2400" dirty="0" smtClean="0"/>
              <a:t>Probar por unidad</a:t>
            </a:r>
            <a:endParaRPr lang="es-CO" sz="2400" dirty="0" smtClean="0"/>
          </a:p>
        </p:txBody>
      </p:sp>
      <p:sp>
        <p:nvSpPr>
          <p:cNvPr id="6" name="Content Placeholder 2"/>
          <p:cNvSpPr txBox="1">
            <a:spLocks/>
          </p:cNvSpPr>
          <p:nvPr/>
        </p:nvSpPr>
        <p:spPr>
          <a:xfrm>
            <a:off x="4572000" y="1196752"/>
            <a:ext cx="4104456"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0000"/>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0070C0"/>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00B050"/>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FFC000"/>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7030A0"/>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s-CO" b="1" dirty="0" smtClean="0">
                <a:solidFill>
                  <a:srgbClr val="C00000"/>
                </a:solidFill>
              </a:rPr>
              <a:t>Desventajas</a:t>
            </a:r>
          </a:p>
          <a:p>
            <a:r>
              <a:rPr lang="es-CO" sz="2400" dirty="0" smtClean="0"/>
              <a:t>Complejidad de la arquitectura general</a:t>
            </a:r>
            <a:endParaRPr lang="es-CO" sz="2400" dirty="0" smtClean="0"/>
          </a:p>
          <a:p>
            <a:r>
              <a:rPr lang="es-CO" sz="2400" dirty="0" err="1" smtClean="0"/>
              <a:t>Multiples</a:t>
            </a:r>
            <a:r>
              <a:rPr lang="es-CO" sz="2400" dirty="0" smtClean="0"/>
              <a:t> bases de datos</a:t>
            </a:r>
            <a:endParaRPr lang="es-CO" sz="2400" dirty="0" smtClean="0"/>
          </a:p>
          <a:p>
            <a:r>
              <a:rPr lang="es-CO" sz="2400" dirty="0" smtClean="0"/>
              <a:t>Complejo de probar para la aplicación</a:t>
            </a:r>
            <a:endParaRPr lang="es-CO" sz="2400" dirty="0" smtClean="0"/>
          </a:p>
          <a:p>
            <a:r>
              <a:rPr lang="es-CO" sz="2400" dirty="0" smtClean="0"/>
              <a:t>Cambios Coordinados</a:t>
            </a:r>
          </a:p>
          <a:p>
            <a:r>
              <a:rPr lang="es-CO" sz="2400" dirty="0" smtClean="0"/>
              <a:t>Instalación y </a:t>
            </a:r>
            <a:r>
              <a:rPr lang="es-CO" sz="2400" dirty="0" err="1" smtClean="0"/>
              <a:t>versionamiento</a:t>
            </a:r>
            <a:r>
              <a:rPr lang="es-CO" sz="2400" dirty="0" smtClean="0"/>
              <a:t> mas complejos para la aplicación.</a:t>
            </a:r>
            <a:endParaRPr lang="es-CO" sz="2400" dirty="0" smtClean="0"/>
          </a:p>
        </p:txBody>
      </p:sp>
    </p:spTree>
    <p:extLst>
      <p:ext uri="{BB962C8B-B14F-4D97-AF65-F5344CB8AC3E}">
        <p14:creationId xmlns:p14="http://schemas.microsoft.com/office/powerpoint/2010/main" val="4031843059"/>
      </p:ext>
    </p:extLst>
  </p:cSld>
  <p:clrMapOvr>
    <a:masterClrMapping/>
  </p:clrMapOvr>
  <p:timing>
    <p:tnLst>
      <p:par>
        <p:cTn id="1" dur="indefinite" restart="never" nodeType="tmRoot"/>
      </p:par>
    </p:tnLst>
  </p:timing>
</p:sld>
</file>

<file path=ppt/theme/theme1.xml><?xml version="1.0" encoding="utf-8"?>
<a:theme xmlns:a="http://schemas.openxmlformats.org/drawingml/2006/main" name="Business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Presentation</Template>
  <TotalTime>1288</TotalTime>
  <Words>1637</Words>
  <Application>Microsoft Office PowerPoint</Application>
  <PresentationFormat>On-screen Show (4:3)</PresentationFormat>
  <Paragraphs>193</Paragraphs>
  <Slides>16</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Berlin Sans FB Demi</vt:lpstr>
      <vt:lpstr>Calibri</vt:lpstr>
      <vt:lpstr>Wingdings</vt:lpstr>
      <vt:lpstr>Business Presentation</vt:lpstr>
      <vt:lpstr>Micro-Services</vt:lpstr>
      <vt:lpstr>Evolución de la Arquitectura</vt:lpstr>
      <vt:lpstr>Qué es un Microservicio?</vt:lpstr>
      <vt:lpstr>Microservicios - Características </vt:lpstr>
      <vt:lpstr>Monolito vs Microservicios</vt:lpstr>
      <vt:lpstr>Arquitectura Monolítica</vt:lpstr>
      <vt:lpstr>Arquitectura Monolítica</vt:lpstr>
      <vt:lpstr>Arquitectura de Micro-Servicios</vt:lpstr>
      <vt:lpstr>Arquitectura de Micro-Servicios</vt:lpstr>
      <vt:lpstr>Cuando usar Micro-Servicios</vt:lpstr>
      <vt:lpstr>Cuando usar Micro-Servicios</vt:lpstr>
      <vt:lpstr>Cómo migrar a Micro-Servicios?</vt:lpstr>
      <vt:lpstr>Retroalimentación</vt:lpstr>
      <vt:lpstr>Retroalimentación</vt:lpstr>
      <vt:lpstr>Preguntas?</vt:lpstr>
      <vt:lpstr>PowerPoint Presentation</vt:lpstr>
    </vt:vector>
  </TitlesOfParts>
  <Company>Jucer Co.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en .Net</dc:title>
  <dc:creator>Julio Cesar Robles Uribe</dc:creator>
  <cp:lastModifiedBy>Julio Robles</cp:lastModifiedBy>
  <cp:revision>207</cp:revision>
  <dcterms:created xsi:type="dcterms:W3CDTF">2011-09-11T16:53:06Z</dcterms:created>
  <dcterms:modified xsi:type="dcterms:W3CDTF">2022-03-15T07:11:55Z</dcterms:modified>
</cp:coreProperties>
</file>