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312" r:id="rId3"/>
    <p:sldId id="313" r:id="rId4"/>
    <p:sldId id="314" r:id="rId5"/>
    <p:sldId id="315" r:id="rId6"/>
    <p:sldId id="316" r:id="rId7"/>
    <p:sldId id="317" r:id="rId8"/>
    <p:sldId id="318" r:id="rId9"/>
    <p:sldId id="320" r:id="rId10"/>
    <p:sldId id="319" r:id="rId11"/>
    <p:sldId id="321" r:id="rId12"/>
    <p:sldId id="322" r:id="rId13"/>
    <p:sldId id="323" r:id="rId14"/>
    <p:sldId id="324" r:id="rId15"/>
    <p:sldId id="325" r:id="rId16"/>
    <p:sldId id="276" r:id="rId17"/>
    <p:sldId id="277" r:id="rId18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9365" autoAdjust="0"/>
  </p:normalViewPr>
  <p:slideViewPr>
    <p:cSldViewPr>
      <p:cViewPr varScale="1">
        <p:scale>
          <a:sx n="90" d="100"/>
          <a:sy n="90" d="100"/>
        </p:scale>
        <p:origin x="1638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5F02C1-A2C2-45D1-8D60-D454C04B5E27}" type="datetimeFigureOut">
              <a:rPr lang="es-CO" smtClean="0"/>
              <a:pPr/>
              <a:t>8/04/2022</a:t>
            </a:fld>
            <a:endParaRPr lang="es-CO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61A6AF-5C91-4279-A2A9-5DA981759015}" type="slidenum">
              <a:rPr lang="es-CO" smtClean="0"/>
              <a:pPr/>
              <a:t>‹#›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18700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1A6AF-5C91-4279-A2A9-5DA981759015}" type="slidenum">
              <a:rPr lang="es-CO" smtClean="0"/>
              <a:pPr/>
              <a:t>1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930737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dirty="0"/>
              <a:t>Cuando recopilan, categorizan y analizan los datos y registros generados por las aplicaciones y la infraestructura, las organizaciones pueden entender cómo los cambios y actualizaciones afectan a los usuarios, esto les aporta información sobre la causa raíz de los problemas o cambios inesperados. </a:t>
            </a:r>
          </a:p>
          <a:p>
            <a:endParaRPr lang="es-ES" dirty="0"/>
          </a:p>
          <a:p>
            <a:r>
              <a:rPr lang="es-ES" dirty="0"/>
              <a:t>El monitoreo activa se vuelve cada vez más importante, ya que los servicios deben estar disponibles las 24 horas del día, los 7 días de la semana, a medida que la frecuencia de actualizaciones de las aplicaciones e infraestructura incrementa. La creación de alertas y el análisis en tiempo real de los datos también ayuda a las organizaciones a monitorear sus servicios de forma proactiva.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CACF9-7D05-4F71-AAB3-EDF63B90FAC5}" type="slidenum">
              <a:rPr lang="es-CO" smtClean="0"/>
              <a:t>13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1559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dirty="0"/>
              <a:t>. El uso de las herramientas de DevOps y la automatización del proceso de entrega de software establece la colaboración al reunir físicamente los flujos de trabajo y las responsabilidades de los equipos de desarrollo y operaciones. </a:t>
            </a:r>
            <a:endParaRPr lang="es-ES" dirty="0"/>
          </a:p>
          <a:p>
            <a:endParaRPr lang="es-ES" dirty="0"/>
          </a:p>
          <a:p>
            <a:r>
              <a:rPr lang="es-ES" dirty="0"/>
              <a:t>Además, estos equipos establecen normas culturales sólidas que giran en torno a compartir información y facilitar la comunicación mediante el uso de aplicaciones de chat, sistemas de seguimiento de proyectos o problemas y wikis. De este modo, se acelera la comunicación entre los equipos de desarrollo y operaciones e incluso con otros equipos, como marketing y ventas, lo que permite que todos los departamentos de la organización se alineen mejor con los objetivos y proyectos.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CACF9-7D05-4F71-AAB3-EDF63B90FAC5}" type="slidenum">
              <a:rPr lang="es-CO" smtClean="0"/>
              <a:t>14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19468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/>
              <a:t>https://azure.microsoft.com/es-es/overview/what-is-devops/#culture</a:t>
            </a:r>
          </a:p>
          <a:p>
            <a:endParaRPr lang="es-CO" dirty="0" smtClean="0"/>
          </a:p>
          <a:p>
            <a:pPr algn="l"/>
            <a:r>
              <a:rPr lang="es-ES" b="0" i="0" dirty="0" smtClean="0">
                <a:solidFill>
                  <a:srgbClr val="4C4C51"/>
                </a:solidFill>
                <a:effectLst/>
                <a:latin typeface="Segoe UI" panose="020B0502040204020203" pitchFamily="34" charset="0"/>
              </a:rPr>
              <a:t>El término </a:t>
            </a:r>
            <a:r>
              <a:rPr lang="es-ES" b="0" i="0" dirty="0" err="1" smtClean="0">
                <a:solidFill>
                  <a:srgbClr val="4C4C51"/>
                </a:solidFill>
                <a:effectLst/>
                <a:latin typeface="Segoe UI" panose="020B0502040204020203" pitchFamily="34" charset="0"/>
              </a:rPr>
              <a:t>DevOps</a:t>
            </a:r>
            <a:r>
              <a:rPr lang="es-ES" b="0" i="0" dirty="0" smtClean="0">
                <a:solidFill>
                  <a:srgbClr val="4C4C51"/>
                </a:solidFill>
                <a:effectLst/>
                <a:latin typeface="Segoe UI" panose="020B0502040204020203" pitchFamily="34" charset="0"/>
              </a:rPr>
              <a:t>, que es una combinación de los términos ingleses </a:t>
            </a:r>
            <a:r>
              <a:rPr lang="es-ES" b="0" i="0" dirty="0" err="1" smtClean="0">
                <a:solidFill>
                  <a:srgbClr val="4C4C51"/>
                </a:solidFill>
                <a:effectLst/>
                <a:latin typeface="Segoe UI" panose="020B0502040204020203" pitchFamily="34" charset="0"/>
              </a:rPr>
              <a:t>development</a:t>
            </a:r>
            <a:r>
              <a:rPr lang="es-ES" b="0" i="0" dirty="0" smtClean="0">
                <a:solidFill>
                  <a:srgbClr val="4C4C51"/>
                </a:solidFill>
                <a:effectLst/>
                <a:latin typeface="Segoe UI" panose="020B0502040204020203" pitchFamily="34" charset="0"/>
              </a:rPr>
              <a:t> (desarrollo) y </a:t>
            </a:r>
            <a:r>
              <a:rPr lang="es-ES" b="0" i="0" dirty="0" err="1" smtClean="0">
                <a:solidFill>
                  <a:srgbClr val="4C4C51"/>
                </a:solidFill>
                <a:effectLst/>
                <a:latin typeface="Segoe UI" panose="020B0502040204020203" pitchFamily="34" charset="0"/>
              </a:rPr>
              <a:t>operations</a:t>
            </a:r>
            <a:r>
              <a:rPr lang="es-ES" b="0" i="0" dirty="0" smtClean="0">
                <a:solidFill>
                  <a:srgbClr val="4C4C51"/>
                </a:solidFill>
                <a:effectLst/>
                <a:latin typeface="Segoe UI" panose="020B0502040204020203" pitchFamily="34" charset="0"/>
              </a:rPr>
              <a:t> (operaciones), designa la unión de personas, procesos y tecnología para ofrecer valor a los clientes de forma constante.</a:t>
            </a:r>
          </a:p>
          <a:p>
            <a:pPr algn="l"/>
            <a:r>
              <a:rPr lang="es-ES" b="0" i="0" dirty="0" smtClean="0">
                <a:solidFill>
                  <a:srgbClr val="4C4C51"/>
                </a:solidFill>
                <a:effectLst/>
                <a:latin typeface="Segoe UI" panose="020B0502040204020203" pitchFamily="34" charset="0"/>
              </a:rPr>
              <a:t>¿Qué significa </a:t>
            </a:r>
            <a:r>
              <a:rPr lang="es-ES" b="0" i="0" dirty="0" err="1" smtClean="0">
                <a:solidFill>
                  <a:srgbClr val="4C4C51"/>
                </a:solidFill>
                <a:effectLst/>
                <a:latin typeface="Segoe UI" panose="020B0502040204020203" pitchFamily="34" charset="0"/>
              </a:rPr>
              <a:t>DevOps</a:t>
            </a:r>
            <a:r>
              <a:rPr lang="es-ES" b="0" i="0" dirty="0" smtClean="0">
                <a:solidFill>
                  <a:srgbClr val="4C4C51"/>
                </a:solidFill>
                <a:effectLst/>
                <a:latin typeface="Segoe UI" panose="020B0502040204020203" pitchFamily="34" charset="0"/>
              </a:rPr>
              <a:t> para los equipos? </a:t>
            </a:r>
            <a:r>
              <a:rPr lang="es-ES" b="0" i="0" dirty="0" err="1" smtClean="0">
                <a:solidFill>
                  <a:srgbClr val="4C4C51"/>
                </a:solidFill>
                <a:effectLst/>
                <a:latin typeface="Segoe UI" panose="020B0502040204020203" pitchFamily="34" charset="0"/>
              </a:rPr>
              <a:t>DevOps</a:t>
            </a:r>
            <a:r>
              <a:rPr lang="es-ES" b="0" i="0" dirty="0" smtClean="0">
                <a:solidFill>
                  <a:srgbClr val="4C4C51"/>
                </a:solidFill>
                <a:effectLst/>
                <a:latin typeface="Segoe UI" panose="020B0502040204020203" pitchFamily="34" charset="0"/>
              </a:rPr>
              <a:t> permite que los roles que antes estaban aislados (desarrollo, operaciones de TI, ingeniería de la calidad y seguridad) se coordinen y colaboren para producir productos mejores y más confiables. Al adoptar una cultura de </a:t>
            </a:r>
            <a:r>
              <a:rPr lang="es-ES" b="0" i="0" dirty="0" err="1" smtClean="0">
                <a:solidFill>
                  <a:srgbClr val="4C4C51"/>
                </a:solidFill>
                <a:effectLst/>
                <a:latin typeface="Segoe UI" panose="020B0502040204020203" pitchFamily="34" charset="0"/>
              </a:rPr>
              <a:t>DevOps</a:t>
            </a:r>
            <a:r>
              <a:rPr lang="es-ES" b="0" i="0" dirty="0" smtClean="0">
                <a:solidFill>
                  <a:srgbClr val="4C4C51"/>
                </a:solidFill>
                <a:effectLst/>
                <a:latin typeface="Segoe UI" panose="020B0502040204020203" pitchFamily="34" charset="0"/>
              </a:rPr>
              <a:t> junto con prácticas y herramientas de </a:t>
            </a:r>
            <a:r>
              <a:rPr lang="es-ES" b="0" i="0" dirty="0" err="1" smtClean="0">
                <a:solidFill>
                  <a:srgbClr val="4C4C51"/>
                </a:solidFill>
                <a:effectLst/>
                <a:latin typeface="Segoe UI" panose="020B0502040204020203" pitchFamily="34" charset="0"/>
              </a:rPr>
              <a:t>DevOps</a:t>
            </a:r>
            <a:r>
              <a:rPr lang="es-ES" b="0" i="0" dirty="0" smtClean="0">
                <a:solidFill>
                  <a:srgbClr val="4C4C51"/>
                </a:solidFill>
                <a:effectLst/>
                <a:latin typeface="Segoe UI" panose="020B0502040204020203" pitchFamily="34" charset="0"/>
              </a:rPr>
              <a:t>, los equipos adquieren la capacidad de responder mejor a las necesidades de los clientes, aumentar la confianza en las aplicaciones que crean y alcanzar los objetivos empresariales en menos tiempo.</a:t>
            </a:r>
          </a:p>
          <a:p>
            <a:endParaRPr lang="es-CO" dirty="0" smtClean="0"/>
          </a:p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1A6AF-5C91-4279-A2A9-5DA981759015}" type="slidenum">
              <a:rPr lang="es-CO" smtClean="0"/>
              <a:pPr/>
              <a:t>2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67822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s-CO" dirty="0" smtClean="0"/>
              <a:t>https://www.paradigmadigital.com/techbiz/el-legendario-origen-del-movimiento-devops/</a:t>
            </a:r>
          </a:p>
          <a:p>
            <a:r>
              <a:rPr lang="es-CO" dirty="0" smtClean="0"/>
              <a:t>https://danielvillahermosa.wordpress.com/2019/11/27/la-evolucion-de-devops/</a:t>
            </a:r>
          </a:p>
          <a:p>
            <a:endParaRPr lang="es-CO" dirty="0" smtClean="0"/>
          </a:p>
          <a:p>
            <a:r>
              <a:rPr lang="es-CO" dirty="0" smtClean="0"/>
              <a:t>En la conferencia de Agile’08 en el </a:t>
            </a:r>
            <a:r>
              <a:rPr lang="es-CO" b="1" dirty="0" smtClean="0"/>
              <a:t>2008</a:t>
            </a:r>
            <a:r>
              <a:rPr lang="es-CO" dirty="0" smtClean="0"/>
              <a:t> , en Toronto </a:t>
            </a:r>
            <a:r>
              <a:rPr lang="es-CO" b="1" dirty="0" err="1" smtClean="0"/>
              <a:t>Canada</a:t>
            </a:r>
            <a:r>
              <a:rPr lang="es-CO" dirty="0" smtClean="0"/>
              <a:t>, </a:t>
            </a:r>
            <a:r>
              <a:rPr lang="es-ES" b="1" dirty="0" smtClean="0"/>
              <a:t>Andrew </a:t>
            </a:r>
            <a:r>
              <a:rPr lang="es-ES" b="1" dirty="0" err="1" smtClean="0"/>
              <a:t>Clay</a:t>
            </a:r>
            <a:r>
              <a:rPr lang="es-ES" b="1" dirty="0" smtClean="0"/>
              <a:t> </a:t>
            </a:r>
            <a:r>
              <a:rPr lang="es-ES" b="1" dirty="0" err="1" smtClean="0"/>
              <a:t>Shafer</a:t>
            </a:r>
            <a:r>
              <a:rPr lang="es-ES" b="1" dirty="0" smtClean="0"/>
              <a:t> </a:t>
            </a:r>
            <a:r>
              <a:rPr lang="es-ES" dirty="0" smtClean="0"/>
              <a:t>(creador de </a:t>
            </a:r>
            <a:r>
              <a:rPr lang="es-ES" b="1" dirty="0" err="1" smtClean="0"/>
              <a:t>Puppet</a:t>
            </a:r>
            <a:r>
              <a:rPr lang="es-ES" dirty="0" smtClean="0"/>
              <a:t> </a:t>
            </a:r>
            <a:r>
              <a:rPr lang="es-ES" dirty="0" err="1" smtClean="0"/>
              <a:t>Labs</a:t>
            </a:r>
            <a:r>
              <a:rPr lang="es-ES" dirty="0" smtClean="0"/>
              <a:t>) tenia una charla pero sólo había acudido una persona, un belga llamado Patrick </a:t>
            </a:r>
            <a:r>
              <a:rPr lang="es-ES" dirty="0" err="1" smtClean="0"/>
              <a:t>Debois</a:t>
            </a:r>
            <a:r>
              <a:rPr lang="es-ES" dirty="0" smtClean="0"/>
              <a:t>, así que decidió ahorrársela. Pero el chico lo abordo para intercambiar ideas, ya que ese mismo joven, que había ido a contar su caso de no-éxito ("Infraestructura Agile y operaciones: ¿cómo de infra-ágil eres?"), así que, comenzaron a discutir cómo se podría llevar el </a:t>
            </a:r>
            <a:r>
              <a:rPr lang="es-ES" dirty="0" err="1" smtClean="0"/>
              <a:t>agilismo</a:t>
            </a:r>
            <a:r>
              <a:rPr lang="es-ES" dirty="0" smtClean="0"/>
              <a:t> al mundo de la infraestructura y la administración de sistemas. Animados por este intercambio de ideas, acordaron crear un grupo en </a:t>
            </a:r>
            <a:r>
              <a:rPr lang="es-ES" b="1" dirty="0" smtClean="0"/>
              <a:t>Google</a:t>
            </a:r>
            <a:r>
              <a:rPr lang="es-ES" dirty="0" smtClean="0"/>
              <a:t> para abrir la discusión a la comunidad, el </a:t>
            </a:r>
            <a:r>
              <a:rPr lang="es-ES" b="1" dirty="0" smtClean="0"/>
              <a:t>Agile </a:t>
            </a:r>
            <a:r>
              <a:rPr lang="es-ES" b="1" dirty="0" err="1" smtClean="0"/>
              <a:t>System</a:t>
            </a:r>
            <a:r>
              <a:rPr lang="es-ES" b="1" dirty="0" smtClean="0"/>
              <a:t> </a:t>
            </a:r>
            <a:r>
              <a:rPr lang="es-ES" b="1" dirty="0" err="1" smtClean="0"/>
              <a:t>Administrators</a:t>
            </a:r>
            <a:r>
              <a:rPr lang="es-ES" b="1" dirty="0" smtClean="0"/>
              <a:t> </a:t>
            </a:r>
            <a:r>
              <a:rPr lang="es-ES" b="1" dirty="0" err="1" smtClean="0"/>
              <a:t>Group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r>
              <a:rPr lang="es-CO" dirty="0" smtClean="0"/>
              <a:t>Un año después, </a:t>
            </a:r>
            <a:r>
              <a:rPr lang="es-CO" dirty="0" err="1" smtClean="0"/>
              <a:t>O'Reilly</a:t>
            </a:r>
            <a:r>
              <a:rPr lang="es-CO" dirty="0" smtClean="0"/>
              <a:t> organizaba en junio en San José (California) el evento </a:t>
            </a:r>
            <a:r>
              <a:rPr lang="es-CO" b="1" dirty="0" smtClean="0"/>
              <a:t>Velocity'09</a:t>
            </a:r>
            <a:r>
              <a:rPr lang="es-CO" dirty="0" smtClean="0"/>
              <a:t>, transmitido en </a:t>
            </a:r>
            <a:r>
              <a:rPr lang="es-CO" dirty="0" err="1" smtClean="0"/>
              <a:t>streaming</a:t>
            </a:r>
            <a:r>
              <a:rPr lang="es-CO" dirty="0" smtClean="0"/>
              <a:t>. Tras la exposición de la ahora muy citada “</a:t>
            </a:r>
            <a:r>
              <a:rPr lang="es-CO" b="1" dirty="0" smtClean="0"/>
              <a:t>10+ </a:t>
            </a:r>
            <a:r>
              <a:rPr lang="es-CO" b="1" dirty="0" err="1" smtClean="0"/>
              <a:t>Deploys</a:t>
            </a:r>
            <a:r>
              <a:rPr lang="es-CO" b="1" dirty="0" smtClean="0"/>
              <a:t> a Day: </a:t>
            </a:r>
            <a:r>
              <a:rPr lang="es-CO" b="1" dirty="0" err="1" smtClean="0"/>
              <a:t>Dev</a:t>
            </a:r>
            <a:r>
              <a:rPr lang="es-CO" b="1" dirty="0" smtClean="0"/>
              <a:t> and </a:t>
            </a:r>
            <a:r>
              <a:rPr lang="es-CO" b="1" dirty="0" err="1" smtClean="0"/>
              <a:t>Ops</a:t>
            </a:r>
            <a:r>
              <a:rPr lang="es-CO" b="1" dirty="0" smtClean="0"/>
              <a:t> </a:t>
            </a:r>
            <a:r>
              <a:rPr lang="es-CO" b="1" dirty="0" err="1" smtClean="0"/>
              <a:t>Cooperation</a:t>
            </a:r>
            <a:r>
              <a:rPr lang="es-CO" b="1" dirty="0" smtClean="0"/>
              <a:t> at </a:t>
            </a:r>
            <a:r>
              <a:rPr lang="es-CO" b="1" dirty="0" err="1" smtClean="0"/>
              <a:t>Flickr</a:t>
            </a:r>
            <a:r>
              <a:rPr lang="es-CO" dirty="0" smtClean="0"/>
              <a:t>" por John </a:t>
            </a:r>
            <a:r>
              <a:rPr lang="es-CO" dirty="0" err="1" smtClean="0"/>
              <a:t>Allspaw</a:t>
            </a:r>
            <a:r>
              <a:rPr lang="es-CO" dirty="0" smtClean="0"/>
              <a:t> y Paul </a:t>
            </a:r>
            <a:r>
              <a:rPr lang="es-CO" dirty="0" err="1" smtClean="0"/>
              <a:t>Hammond</a:t>
            </a:r>
            <a:r>
              <a:rPr lang="es-CO" dirty="0" smtClean="0"/>
              <a:t>, Patrick se lamentaba en Twitter de no haber podido asistir en persona,  </a:t>
            </a:r>
            <a:r>
              <a:rPr lang="es-ES" b="0" i="0" dirty="0" smtClean="0">
                <a:solidFill>
                  <a:srgbClr val="585858"/>
                </a:solidFill>
                <a:effectLst/>
                <a:latin typeface="Graphik"/>
              </a:rPr>
              <a:t>Entonces Paul </a:t>
            </a:r>
            <a:r>
              <a:rPr lang="es-ES" b="0" i="0" dirty="0" err="1" smtClean="0">
                <a:solidFill>
                  <a:srgbClr val="585858"/>
                </a:solidFill>
                <a:effectLst/>
                <a:latin typeface="Graphik"/>
              </a:rPr>
              <a:t>Nasrat</a:t>
            </a:r>
            <a:r>
              <a:rPr lang="es-ES" b="0" i="0" dirty="0" smtClean="0">
                <a:solidFill>
                  <a:srgbClr val="585858"/>
                </a:solidFill>
                <a:effectLst/>
                <a:latin typeface="Graphik"/>
              </a:rPr>
              <a:t>, responsable del CMS del periódico británico </a:t>
            </a:r>
            <a:r>
              <a:rPr lang="es-ES" b="0" i="0" dirty="0" err="1" smtClean="0">
                <a:solidFill>
                  <a:srgbClr val="585858"/>
                </a:solidFill>
                <a:effectLst/>
                <a:latin typeface="Graphik"/>
              </a:rPr>
              <a:t>The</a:t>
            </a:r>
            <a:r>
              <a:rPr lang="es-ES" b="0" i="0" dirty="0" smtClean="0">
                <a:solidFill>
                  <a:srgbClr val="585858"/>
                </a:solidFill>
                <a:effectLst/>
                <a:latin typeface="Graphik"/>
              </a:rPr>
              <a:t> </a:t>
            </a:r>
            <a:r>
              <a:rPr lang="es-ES" b="0" i="0" dirty="0" err="1" smtClean="0">
                <a:solidFill>
                  <a:srgbClr val="585858"/>
                </a:solidFill>
                <a:effectLst/>
                <a:latin typeface="Graphik"/>
              </a:rPr>
              <a:t>Guardian</a:t>
            </a:r>
            <a:r>
              <a:rPr lang="es-ES" b="0" i="0" dirty="0" smtClean="0">
                <a:solidFill>
                  <a:srgbClr val="585858"/>
                </a:solidFill>
                <a:effectLst/>
                <a:latin typeface="Graphik"/>
              </a:rPr>
              <a:t> y desde 2010 en Google, respondió a su tuit proponiéndole que organizara un evento similar en Europa.</a:t>
            </a:r>
          </a:p>
          <a:p>
            <a:endParaRPr lang="es-CO" dirty="0" smtClean="0"/>
          </a:p>
          <a:p>
            <a:r>
              <a:rPr lang="es-ES" dirty="0" smtClean="0"/>
              <a:t>Patrick recogió el guante y sólo cuatro meses después estaba convocado su primer </a:t>
            </a:r>
            <a:r>
              <a:rPr lang="es-ES" b="1" dirty="0" err="1" smtClean="0"/>
              <a:t>DevOps</a:t>
            </a:r>
            <a:r>
              <a:rPr lang="es-ES" b="1" dirty="0" smtClean="0"/>
              <a:t> Day.</a:t>
            </a:r>
            <a:r>
              <a:rPr lang="es-ES" dirty="0" smtClean="0"/>
              <a:t> La repercusión fue enorme, y el hashtag creado para la ocasión, </a:t>
            </a:r>
            <a:r>
              <a:rPr lang="es-ES" b="1" dirty="0" smtClean="0"/>
              <a:t>#</a:t>
            </a:r>
            <a:r>
              <a:rPr lang="es-ES" b="1" dirty="0" err="1" smtClean="0"/>
              <a:t>DevOps</a:t>
            </a:r>
            <a:r>
              <a:rPr lang="es-ES" dirty="0" smtClean="0"/>
              <a:t>, triunfó en las redes sociales de forma viral, dando nombre a todo un movimiento.</a:t>
            </a:r>
            <a:endParaRPr lang="es-CO" dirty="0" smtClean="0"/>
          </a:p>
          <a:p>
            <a:endParaRPr lang="es-CO" dirty="0" smtClean="0"/>
          </a:p>
          <a:p>
            <a:endParaRPr lang="es-CO" dirty="0" smtClean="0"/>
          </a:p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1A6AF-5C91-4279-A2A9-5DA981759015}" type="slidenum">
              <a:rPr lang="es-CO" smtClean="0"/>
              <a:pPr/>
              <a:t>4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90058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CO" b="0" dirty="0" smtClean="0"/>
              <a:t>https://www.atlassian.com/devops</a:t>
            </a:r>
          </a:p>
          <a:p>
            <a:endParaRPr lang="es-CO" b="0" dirty="0" smtClean="0"/>
          </a:p>
          <a:p>
            <a:r>
              <a:rPr lang="es-CO" b="1" dirty="0" smtClean="0"/>
              <a:t>Velocidad: </a:t>
            </a:r>
            <a:r>
              <a:rPr lang="es-ES" b="0" dirty="0" smtClean="0"/>
              <a:t>Los equipos que practican </a:t>
            </a:r>
            <a:r>
              <a:rPr lang="es-ES" b="0" dirty="0" err="1" smtClean="0"/>
              <a:t>DevOps</a:t>
            </a:r>
            <a:r>
              <a:rPr lang="es-ES" b="0" dirty="0" smtClean="0"/>
              <a:t> lanzan entregables con mayor frecuencia, con mayor calidad y estabilidad. De hecho, el informe </a:t>
            </a:r>
            <a:r>
              <a:rPr lang="es-ES" b="0" dirty="0" err="1" smtClean="0"/>
              <a:t>State</a:t>
            </a:r>
            <a:r>
              <a:rPr lang="es-ES" b="0" dirty="0" smtClean="0"/>
              <a:t> of </a:t>
            </a:r>
            <a:r>
              <a:rPr lang="es-ES" b="0" dirty="0" err="1" smtClean="0"/>
              <a:t>DevOps</a:t>
            </a:r>
            <a:r>
              <a:rPr lang="es-ES" b="0" dirty="0" smtClean="0"/>
              <a:t> de DORA 2019 encontró que los equipos de élite se despliegan 208 veces con más frecuencia y 106 veces más rápido que los equipos de bajo rendimiento. La entrega continua permite a los equipos crear, probar y entregar software con herramientas automatizadas.</a:t>
            </a:r>
          </a:p>
          <a:p>
            <a:endParaRPr lang="es-CO" b="0" dirty="0" smtClean="0"/>
          </a:p>
          <a:p>
            <a:r>
              <a:rPr lang="es-CO" b="1" dirty="0" smtClean="0"/>
              <a:t>Colaboración Mejorada: </a:t>
            </a:r>
            <a:r>
              <a:rPr lang="es-ES" b="0" dirty="0" smtClean="0"/>
              <a:t>La base de </a:t>
            </a:r>
            <a:r>
              <a:rPr lang="es-ES" b="0" dirty="0" err="1" smtClean="0"/>
              <a:t>DevOps</a:t>
            </a:r>
            <a:r>
              <a:rPr lang="es-ES" b="0" dirty="0" smtClean="0"/>
              <a:t> es una cultura de colaboración entre desarrolladores y equipos de operaciones, que comparten responsabilidades y combinan el trabajo. Esto hace que los equipos sean más eficientes y ahorra tiempo relacionado con las transferencias de trabajo y la creación de código diseñado para el entorno en el que se ejecuta.</a:t>
            </a:r>
          </a:p>
          <a:p>
            <a:endParaRPr lang="es-ES" b="0" dirty="0" smtClean="0"/>
          </a:p>
          <a:p>
            <a:r>
              <a:rPr lang="es-ES" b="1" dirty="0" smtClean="0"/>
              <a:t>Entrega Rápida: </a:t>
            </a:r>
            <a:r>
              <a:rPr lang="es-ES" b="0" dirty="0" smtClean="0"/>
              <a:t>Al aumentar la frecuencia y la velocidad de los lanzamientos, los equipos de </a:t>
            </a:r>
            <a:r>
              <a:rPr lang="es-ES" b="0" dirty="0" err="1" smtClean="0"/>
              <a:t>DevOps</a:t>
            </a:r>
            <a:r>
              <a:rPr lang="es-ES" b="0" dirty="0" smtClean="0"/>
              <a:t> mejoran los productos rápidamente. Se puede obtener una ventaja competitiva lanzando rápidamente nuevas funciones y reparando errores.</a:t>
            </a:r>
          </a:p>
          <a:p>
            <a:endParaRPr lang="es-ES" b="0" dirty="0" smtClean="0"/>
          </a:p>
          <a:p>
            <a:r>
              <a:rPr lang="es-ES" b="1" dirty="0" smtClean="0"/>
              <a:t>Confiabilidad: </a:t>
            </a:r>
            <a:r>
              <a:rPr lang="es-ES" b="0" dirty="0" smtClean="0"/>
              <a:t>Prácticas como la integración continua y la entrega continua garantizan que los cambios sean funcionales y seguros, lo que mejora la calidad de un producto de software. El monitoreo ayuda a los equipos a mantenerse informados sobre el desempeño en tiempo real.</a:t>
            </a:r>
          </a:p>
          <a:p>
            <a:endParaRPr lang="es-ES" b="0" dirty="0" smtClean="0"/>
          </a:p>
          <a:p>
            <a:r>
              <a:rPr lang="es-ES" b="1" dirty="0" smtClean="0"/>
              <a:t>Seguridad: </a:t>
            </a:r>
            <a:r>
              <a:rPr lang="es-ES" b="0" dirty="0" smtClean="0"/>
              <a:t>Al integrar la seguridad en una integración continua, entrega continua y canalización de implementación continua, </a:t>
            </a:r>
            <a:r>
              <a:rPr lang="es-ES" b="0" dirty="0" err="1" smtClean="0"/>
              <a:t>DevSecOps</a:t>
            </a:r>
            <a:r>
              <a:rPr lang="es-ES" b="0" dirty="0" smtClean="0"/>
              <a:t> es una parte activa e integrada del proceso de desarrollo. La seguridad está integrada en el producto mediante la integración de auditorías de seguridad activas y pruebas de seguridad en el desarrollo ágil y los flujos de trabajo de </a:t>
            </a:r>
            <a:r>
              <a:rPr lang="es-ES" b="0" dirty="0" err="1" smtClean="0"/>
              <a:t>DevOps</a:t>
            </a:r>
            <a:r>
              <a:rPr lang="es-ES" b="0" dirty="0" smtClean="0"/>
              <a:t>.</a:t>
            </a:r>
          </a:p>
          <a:p>
            <a:endParaRPr lang="es-CO" b="0" dirty="0" smtClean="0"/>
          </a:p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1A6AF-5C91-4279-A2A9-5DA981759015}" type="slidenum">
              <a:rPr lang="es-CO" smtClean="0"/>
              <a:pPr/>
              <a:t>5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54738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/>
              <a:t>https://skywell.software/blog/what-is-devops-and-why-do-we-need-it/</a:t>
            </a:r>
          </a:p>
          <a:p>
            <a:r>
              <a:rPr lang="es-CO" dirty="0" smtClean="0"/>
              <a:t>https://www.netapp.com/devops-solutions/what-is-devops/</a:t>
            </a:r>
          </a:p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1A6AF-5C91-4279-A2A9-5DA981759015}" type="slidenum">
              <a:rPr lang="es-CO" smtClean="0"/>
              <a:pPr/>
              <a:t>6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94166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Los objetivos clave de la integración continua consisten en encontrar y arreglar errores con mayor rapidez, mejorar la calidad del software y reducir el tiempo que se tarda en validar y publicar nuevas actualizaciones de software.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CACF9-7D05-4F71-AAB3-EDF63B90FAC5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2701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dirty="0"/>
              <a:t>Amplía la integración continua al implementar todos los cambios en el código en un entorno de pruebas o de producción después de la fase de creación. </a:t>
            </a:r>
            <a:endParaRPr lang="es-ES" dirty="0"/>
          </a:p>
          <a:p>
            <a:r>
              <a:rPr lang="es-ES" dirty="0"/>
              <a:t>Cuando la entrega continua se implementa de manera adecuada, los desarrolladores dispondrán siempre de un artefacto listo para su implementación que se ha sometido a un proceso de pruebas estandarizado.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CACF9-7D05-4F71-AAB3-EDF63B90FAC5}" type="slidenum">
              <a:rPr lang="es-CO" smtClean="0"/>
              <a:t>10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91545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dirty="0">
                <a:effectLst/>
                <a:latin typeface="AmazonEmber"/>
              </a:rPr>
              <a:t>Cada servicio se ejecuta en su propio proceso y se comunica con otros servicios mediante una interfaz bien definida utilizando un mecanismo ligero, normalmente una interfaz de programación de aplicaciones basada en HTTP (API). </a:t>
            </a:r>
          </a:p>
          <a:p>
            <a:endParaRPr lang="es-ES" b="0" i="0" dirty="0">
              <a:solidFill>
                <a:srgbClr val="333333"/>
              </a:solidFill>
              <a:effectLst/>
              <a:latin typeface="AmazonEmber"/>
            </a:endParaRPr>
          </a:p>
          <a:p>
            <a:r>
              <a:rPr lang="es-ES" b="0" i="0" dirty="0">
                <a:solidFill>
                  <a:srgbClr val="333333"/>
                </a:solidFill>
                <a:effectLst/>
                <a:latin typeface="AmazonEmber"/>
              </a:rPr>
              <a:t>Los microservicios se crean en torno a las capacidades empresariales. Cada servicio abarca un único propósito. Puede utilizar distintos marcos o lenguajes de programación para escribir microservicios e implementarlos independientemente, como servicio único, o como grupo de servicios.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CACF9-7D05-4F71-AAB3-EDF63B90FAC5}" type="slidenum">
              <a:rPr lang="es-CO" smtClean="0"/>
              <a:t>11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0455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dirty="0">
                <a:effectLst/>
                <a:latin typeface="AmazonEmber"/>
              </a:rPr>
              <a:t>El modelo orientado a la API de la nube permite a los desarrolladores y administradores de sistemas interactuar con la infraestructura mediante programación y a escala, en lugar de configurar y ajustar recursos manualmente. </a:t>
            </a:r>
          </a:p>
          <a:p>
            <a:endParaRPr lang="es-ES" b="0" i="0" dirty="0">
              <a:solidFill>
                <a:srgbClr val="333333"/>
              </a:solidFill>
              <a:effectLst/>
              <a:latin typeface="AmazonEmber"/>
            </a:endParaRPr>
          </a:p>
          <a:p>
            <a:r>
              <a:rPr lang="es-ES" b="0" i="0" dirty="0">
                <a:solidFill>
                  <a:srgbClr val="333333"/>
                </a:solidFill>
                <a:effectLst/>
                <a:latin typeface="AmazonEmber"/>
              </a:rPr>
              <a:t>Así, los ingenieros pueden interactuar con la infraestructura con herramientas basadas en código y tratar la infraestructura de un modo parecido a como tratan el código de la aplicación. Como están definidos por el código, la infraestructura y los servidores se pueden implementar con rapidez con patrones estandarizados, actualizar con las últimas revisiones y versiones o duplicar de forma repetible.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CACF9-7D05-4F71-AAB3-EDF63B90FAC5}" type="slidenum">
              <a:rPr lang="es-CO" smtClean="0"/>
              <a:t>12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4169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3383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886200"/>
            <a:ext cx="7776864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F1CB-57C8-46CD-A207-903DDF210919}" type="datetimeFigureOut">
              <a:rPr lang="es-CO" smtClean="0"/>
              <a:pPr/>
              <a:t>8/04/2022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89EF-5E01-46FC-80D7-6EE7692A75A6}" type="slidenum">
              <a:rPr lang="es-CO" smtClean="0"/>
              <a:pPr/>
              <a:t>‹#›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383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886200"/>
            <a:ext cx="7776864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F1CB-57C8-46CD-A207-903DDF210919}" type="datetimeFigureOut">
              <a:rPr lang="es-CO" smtClean="0"/>
              <a:pPr/>
              <a:t>8/04/2022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89EF-5E01-46FC-80D7-6EE7692A75A6}" type="slidenum">
              <a:rPr lang="es-CO" smtClean="0"/>
              <a:pPr/>
              <a:t>‹#›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4699000" y="1"/>
            <a:ext cx="4445000" cy="212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/>
          <a:lstStyle>
            <a:lvl4pPr>
              <a:buFont typeface="Arial" pitchFamily="34" charset="0"/>
              <a:buChar char="◘"/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F1CB-57C8-46CD-A207-903DDF210919}" type="datetimeFigureOut">
              <a:rPr lang="es-CO" smtClean="0"/>
              <a:pPr/>
              <a:t>8/04/2022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89EF-5E01-46FC-80D7-6EE7692A75A6}" type="slidenum">
              <a:rPr lang="es-CO" smtClean="0"/>
              <a:pPr/>
              <a:t>‹#›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9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F1CB-57C8-46CD-A207-903DDF210919}" type="datetimeFigureOut">
              <a:rPr lang="es-CO" smtClean="0"/>
              <a:pPr/>
              <a:t>8/04/2022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89EF-5E01-46FC-80D7-6EE7692A75A6}" type="slidenum">
              <a:rPr lang="es-CO" smtClean="0"/>
              <a:pPr/>
              <a:t>‹#›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4699000" y="1"/>
            <a:ext cx="4445000" cy="212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F1CB-57C8-46CD-A207-903DDF210919}" type="datetimeFigureOut">
              <a:rPr lang="es-CO" smtClean="0"/>
              <a:pPr/>
              <a:t>8/04/2022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89EF-5E01-46FC-80D7-6EE7692A75A6}" type="slidenum">
              <a:rPr lang="es-CO" smtClean="0"/>
              <a:pPr/>
              <a:t>‹#›</a:t>
            </a:fld>
            <a:endParaRPr lang="es-CO" dirty="0"/>
          </a:p>
        </p:txBody>
      </p:sp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9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19675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1F1CB-57C8-46CD-A207-903DDF210919}" type="datetimeFigureOut">
              <a:rPr lang="es-CO" smtClean="0"/>
              <a:pPr/>
              <a:t>8/04/2022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D89EF-5E01-46FC-80D7-6EE7692A75A6}" type="slidenum">
              <a:rPr lang="es-CO" smtClean="0"/>
              <a:pPr/>
              <a:t>‹#›</a:t>
            </a:fld>
            <a:endParaRPr lang="es-CO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4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0000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70C0"/>
        </a:buClr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B050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FFC000"/>
        </a:buClr>
        <a:buFont typeface="Arial" pitchFamily="34" charset="0"/>
        <a:buChar char="◘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7030A0"/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azure.com/" TargetMode="External"/><Relationship Id="rId2" Type="http://schemas.openxmlformats.org/officeDocument/2006/relationships/hyperlink" Target="https://portal.azure.com/#home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Jucer74/eShopWeb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-bOnV8FRMQ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9620" y="3429000"/>
            <a:ext cx="7776864" cy="1752600"/>
          </a:xfrm>
        </p:spPr>
        <p:txBody>
          <a:bodyPr>
            <a:normAutofit/>
          </a:bodyPr>
          <a:lstStyle/>
          <a:p>
            <a:r>
              <a:rPr lang="es-CO" dirty="0" err="1" smtClean="0"/>
              <a:t>Development</a:t>
            </a:r>
            <a:r>
              <a:rPr lang="es-CO" dirty="0" smtClean="0"/>
              <a:t> and </a:t>
            </a:r>
            <a:r>
              <a:rPr lang="es-CO" dirty="0" err="1" smtClean="0"/>
              <a:t>Operations</a:t>
            </a:r>
            <a:endParaRPr lang="es-CO" dirty="0" smtClean="0"/>
          </a:p>
          <a:p>
            <a:endParaRPr lang="es-CO" dirty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CO" sz="8000" dirty="0" err="1" smtClean="0"/>
              <a:t>DevOps</a:t>
            </a:r>
            <a:endParaRPr lang="es-CO" sz="80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949280"/>
            <a:ext cx="2425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Julio Cesar Robles Uribe</a:t>
            </a:r>
            <a:endParaRPr lang="es-CO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237312"/>
            <a:ext cx="2001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>
                <a:solidFill>
                  <a:srgbClr val="0070C0"/>
                </a:solidFill>
              </a:rPr>
              <a:t>Arquitecto de Soluciones</a:t>
            </a:r>
            <a:endParaRPr lang="es-CO" sz="1400" dirty="0">
              <a:solidFill>
                <a:srgbClr val="0070C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5107AC00-6643-4623-9B4C-D10190AA26B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25534" y="3600450"/>
            <a:ext cx="3818466" cy="31516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DE44F8-A02B-4172-A823-45EAC0AD0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20688"/>
            <a:ext cx="4572000" cy="1096334"/>
          </a:xfrm>
        </p:spPr>
        <p:txBody>
          <a:bodyPr>
            <a:normAutofit/>
          </a:bodyPr>
          <a:lstStyle/>
          <a:p>
            <a:pPr algn="ctr"/>
            <a:r>
              <a:rPr lang="es-CO" sz="3200" dirty="0"/>
              <a:t>Entrega Continua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E7D7625-5111-4B5C-8FBE-3A0933AC1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02911"/>
            <a:ext cx="4572000" cy="2652177"/>
          </a:xfrm>
        </p:spPr>
        <p:txBody>
          <a:bodyPr>
            <a:noAutofit/>
          </a:bodyPr>
          <a:lstStyle/>
          <a:p>
            <a:r>
              <a:rPr lang="es-ES" sz="2400" dirty="0"/>
              <a:t>La entrega continua es una práctica de desarrollo de software mediante la cual se </a:t>
            </a:r>
            <a:r>
              <a:rPr lang="es-ES" sz="2400" b="1" dirty="0">
                <a:solidFill>
                  <a:schemeClr val="accent1"/>
                </a:solidFill>
              </a:rPr>
              <a:t>compilan</a:t>
            </a:r>
            <a:r>
              <a:rPr lang="es-ES" sz="2400" dirty="0"/>
              <a:t>, </a:t>
            </a:r>
            <a:r>
              <a:rPr lang="es-ES" sz="2400" b="1" dirty="0">
                <a:solidFill>
                  <a:schemeClr val="accent2"/>
                </a:solidFill>
              </a:rPr>
              <a:t>prueban</a:t>
            </a:r>
            <a:r>
              <a:rPr lang="es-ES" sz="2400" dirty="0"/>
              <a:t> y </a:t>
            </a:r>
            <a:r>
              <a:rPr lang="es-ES" sz="2400" b="1" dirty="0">
                <a:solidFill>
                  <a:schemeClr val="accent4"/>
                </a:solidFill>
              </a:rPr>
              <a:t>preparan</a:t>
            </a:r>
            <a:r>
              <a:rPr lang="es-ES" sz="2400" dirty="0"/>
              <a:t> </a:t>
            </a:r>
            <a:r>
              <a:rPr lang="es-ES" sz="2400" b="1" dirty="0">
                <a:solidFill>
                  <a:schemeClr val="accent6"/>
                </a:solidFill>
              </a:rPr>
              <a:t>automáticamente</a:t>
            </a:r>
            <a:r>
              <a:rPr lang="es-ES" sz="2400" dirty="0"/>
              <a:t> los </a:t>
            </a:r>
            <a:r>
              <a:rPr lang="es-ES" sz="2400" b="1" dirty="0">
                <a:solidFill>
                  <a:srgbClr val="FF0000"/>
                </a:solidFill>
              </a:rPr>
              <a:t>cambios</a:t>
            </a:r>
            <a:r>
              <a:rPr lang="es-ES" sz="2400" dirty="0"/>
              <a:t> en el </a:t>
            </a:r>
            <a:r>
              <a:rPr lang="es-ES" sz="2400" b="1" dirty="0">
                <a:solidFill>
                  <a:schemeClr val="accent2">
                    <a:lumMod val="75000"/>
                  </a:schemeClr>
                </a:solidFill>
              </a:rPr>
              <a:t>código</a:t>
            </a:r>
            <a:r>
              <a:rPr lang="es-ES" sz="2400" dirty="0"/>
              <a:t> y se </a:t>
            </a:r>
            <a:r>
              <a:rPr lang="es-ES" sz="2400" b="1" dirty="0">
                <a:solidFill>
                  <a:schemeClr val="accent6"/>
                </a:solidFill>
              </a:rPr>
              <a:t>entregan</a:t>
            </a:r>
            <a:r>
              <a:rPr lang="es-ES" sz="2400" dirty="0"/>
              <a:t> a la fase de </a:t>
            </a:r>
            <a:r>
              <a:rPr lang="es-ES" sz="2400" b="1" dirty="0">
                <a:solidFill>
                  <a:srgbClr val="7030A0"/>
                </a:solidFill>
              </a:rPr>
              <a:t>producción</a:t>
            </a:r>
            <a:r>
              <a:rPr lang="es-ES" sz="2400" dirty="0"/>
              <a:t>. </a:t>
            </a:r>
            <a:endParaRPr lang="es-CO" sz="2400" dirty="0"/>
          </a:p>
        </p:txBody>
      </p:sp>
      <p:sp>
        <p:nvSpPr>
          <p:cNvPr id="73" name="Freeform: Shape 72">
            <a:extLst>
              <a:ext uri="{FF2B5EF4-FFF2-40B4-BE49-F238E27FC236}">
                <a16:creationId xmlns="" xmlns:a16="http://schemas.microsoft.com/office/drawing/2014/main" id="{62A38935-BB53-4DF7-A56E-48DD25B685D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132777" y="1495889"/>
            <a:ext cx="4638605" cy="3866225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7170" name="Picture 2" descr="Entrega continua">
            <a:extLst>
              <a:ext uri="{FF2B5EF4-FFF2-40B4-BE49-F238E27FC236}">
                <a16:creationId xmlns="" xmlns:a16="http://schemas.microsoft.com/office/drawing/2014/main" id="{2384B720-4ACB-4320-B9A1-856FFA95E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61073" y="2436353"/>
            <a:ext cx="2393849" cy="241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742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BC54E39-12B9-432B-BE96-B56B49A8A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28403"/>
            <a:ext cx="4572000" cy="928389"/>
          </a:xfrm>
        </p:spPr>
        <p:txBody>
          <a:bodyPr>
            <a:normAutofit/>
          </a:bodyPr>
          <a:lstStyle/>
          <a:p>
            <a:pPr algn="ctr"/>
            <a:r>
              <a:rPr lang="es-CO" sz="3000" dirty="0" err="1"/>
              <a:t>Microservicios</a:t>
            </a:r>
            <a:endParaRPr lang="es-CO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884564B-C72A-4392-8A29-DD8D9B11E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43520"/>
            <a:ext cx="4572000" cy="2652177"/>
          </a:xfrm>
        </p:spPr>
        <p:txBody>
          <a:bodyPr>
            <a:normAutofit/>
          </a:bodyPr>
          <a:lstStyle/>
          <a:p>
            <a:r>
              <a:rPr lang="es-ES" sz="2400" dirty="0"/>
              <a:t>La arquitectura de microservicios es un enfoque de diseño que sirve para crear una sola </a:t>
            </a:r>
            <a:r>
              <a:rPr lang="es-ES" sz="2400" b="1" dirty="0">
                <a:solidFill>
                  <a:srgbClr val="7030A0"/>
                </a:solidFill>
              </a:rPr>
              <a:t>aplicación</a:t>
            </a:r>
            <a:r>
              <a:rPr lang="es-ES" sz="2400" dirty="0"/>
              <a:t> como conjunto de </a:t>
            </a:r>
            <a:r>
              <a:rPr lang="es-ES" sz="2400" b="1" dirty="0">
                <a:solidFill>
                  <a:schemeClr val="accent4"/>
                </a:solidFill>
              </a:rPr>
              <a:t>servicios</a:t>
            </a:r>
            <a:r>
              <a:rPr lang="es-ES" sz="2400" dirty="0"/>
              <a:t> </a:t>
            </a:r>
            <a:r>
              <a:rPr lang="es-ES" sz="2400" b="1" dirty="0">
                <a:solidFill>
                  <a:schemeClr val="accent6"/>
                </a:solidFill>
              </a:rPr>
              <a:t>pequeños</a:t>
            </a:r>
            <a:r>
              <a:rPr lang="es-ES" sz="2400" dirty="0"/>
              <a:t>. </a:t>
            </a:r>
            <a:endParaRPr lang="es-CO" sz="2400" dirty="0"/>
          </a:p>
        </p:txBody>
      </p:sp>
      <p:sp>
        <p:nvSpPr>
          <p:cNvPr id="73" name="Freeform: Shape 72">
            <a:extLst>
              <a:ext uri="{FF2B5EF4-FFF2-40B4-BE49-F238E27FC236}">
                <a16:creationId xmlns="" xmlns:a16="http://schemas.microsoft.com/office/drawing/2014/main" id="{62A38935-BB53-4DF7-A56E-48DD25B685D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132777" y="1495889"/>
            <a:ext cx="4638605" cy="3866225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8194" name="Picture 2" descr="Microservicios">
            <a:extLst>
              <a:ext uri="{FF2B5EF4-FFF2-40B4-BE49-F238E27FC236}">
                <a16:creationId xmlns="" xmlns:a16="http://schemas.microsoft.com/office/drawing/2014/main" id="{54DD726D-26D3-4D5B-ADED-D6E4407AD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61073" y="2436353"/>
            <a:ext cx="2393849" cy="241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68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1667CD4-46BA-4C5E-835D-4B97A5C73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8" y="476672"/>
            <a:ext cx="4552052" cy="1096334"/>
          </a:xfrm>
        </p:spPr>
        <p:txBody>
          <a:bodyPr>
            <a:normAutofit/>
          </a:bodyPr>
          <a:lstStyle/>
          <a:p>
            <a:r>
              <a:rPr lang="es-CO" sz="3200" dirty="0"/>
              <a:t>Infraestructura como código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C602699-5A5D-4A9C-AC8C-6ED3C229A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48" y="2170986"/>
            <a:ext cx="4572000" cy="2652177"/>
          </a:xfrm>
        </p:spPr>
        <p:txBody>
          <a:bodyPr>
            <a:noAutofit/>
          </a:bodyPr>
          <a:lstStyle/>
          <a:p>
            <a:r>
              <a:rPr lang="es-ES" sz="2400" dirty="0"/>
              <a:t>La infraestructura como código es una práctica mediante la que se </a:t>
            </a:r>
            <a:r>
              <a:rPr lang="es-ES" sz="2400" b="1" dirty="0">
                <a:solidFill>
                  <a:schemeClr val="accent1"/>
                </a:solidFill>
              </a:rPr>
              <a:t>aprovisiona</a:t>
            </a:r>
            <a:r>
              <a:rPr lang="es-ES" sz="2400" dirty="0"/>
              <a:t> y </a:t>
            </a:r>
            <a:r>
              <a:rPr lang="es-ES" sz="2400" b="1" dirty="0">
                <a:solidFill>
                  <a:schemeClr val="accent2"/>
                </a:solidFill>
              </a:rPr>
              <a:t>administra</a:t>
            </a:r>
            <a:r>
              <a:rPr lang="es-ES" sz="2400" dirty="0"/>
              <a:t> </a:t>
            </a:r>
            <a:r>
              <a:rPr lang="es-ES" sz="2400" b="1" dirty="0">
                <a:solidFill>
                  <a:schemeClr val="accent4"/>
                </a:solidFill>
              </a:rPr>
              <a:t>infraestructura</a:t>
            </a:r>
            <a:r>
              <a:rPr lang="es-ES" sz="2400" dirty="0"/>
              <a:t> con </a:t>
            </a:r>
            <a:r>
              <a:rPr lang="es-ES" sz="2400" b="1" dirty="0">
                <a:solidFill>
                  <a:schemeClr val="accent6"/>
                </a:solidFill>
              </a:rPr>
              <a:t>técnicas</a:t>
            </a:r>
            <a:r>
              <a:rPr lang="es-ES" sz="2400" dirty="0">
                <a:solidFill>
                  <a:schemeClr val="accent6"/>
                </a:solidFill>
              </a:rPr>
              <a:t> </a:t>
            </a:r>
            <a:r>
              <a:rPr lang="es-ES" sz="2400" b="1" dirty="0">
                <a:solidFill>
                  <a:schemeClr val="accent6"/>
                </a:solidFill>
              </a:rPr>
              <a:t>de</a:t>
            </a:r>
            <a:r>
              <a:rPr lang="es-ES" sz="2400" dirty="0">
                <a:solidFill>
                  <a:schemeClr val="accent6"/>
                </a:solidFill>
              </a:rPr>
              <a:t> </a:t>
            </a:r>
            <a:r>
              <a:rPr lang="es-ES" sz="2400" b="1" dirty="0">
                <a:solidFill>
                  <a:schemeClr val="accent6"/>
                </a:solidFill>
              </a:rPr>
              <a:t>desarrollo</a:t>
            </a:r>
            <a:r>
              <a:rPr lang="es-ES" sz="2400" dirty="0"/>
              <a:t> de código y de software, como el </a:t>
            </a:r>
            <a:r>
              <a:rPr lang="es-ES" sz="2400" b="1" dirty="0">
                <a:solidFill>
                  <a:schemeClr val="accent2"/>
                </a:solidFill>
              </a:rPr>
              <a:t>control de versiones </a:t>
            </a:r>
            <a:r>
              <a:rPr lang="es-ES" sz="2400" dirty="0"/>
              <a:t>y la </a:t>
            </a:r>
            <a:r>
              <a:rPr lang="es-ES" sz="2400" b="1" dirty="0">
                <a:solidFill>
                  <a:srgbClr val="7030A0"/>
                </a:solidFill>
              </a:rPr>
              <a:t>integración continua</a:t>
            </a:r>
            <a:r>
              <a:rPr lang="es-ES" sz="2400" dirty="0">
                <a:solidFill>
                  <a:srgbClr val="7030A0"/>
                </a:solidFill>
              </a:rPr>
              <a:t>. </a:t>
            </a:r>
            <a:endParaRPr lang="es-CO" sz="2400" dirty="0">
              <a:solidFill>
                <a:srgbClr val="7030A0"/>
              </a:solidFill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="" xmlns:a16="http://schemas.microsoft.com/office/drawing/2014/main" id="{62A38935-BB53-4DF7-A56E-48DD25B685D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132777" y="1495889"/>
            <a:ext cx="4638605" cy="3866225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9218" name="Picture 2" descr="Infraestructura como código">
            <a:extLst>
              <a:ext uri="{FF2B5EF4-FFF2-40B4-BE49-F238E27FC236}">
                <a16:creationId xmlns="" xmlns:a16="http://schemas.microsoft.com/office/drawing/2014/main" id="{D989F428-4CD3-4DC4-9B63-99DE7B49C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61073" y="2436353"/>
            <a:ext cx="2393849" cy="241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59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C05CDE-521A-49BF-859E-EA37EEC29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28403"/>
            <a:ext cx="4572000" cy="1096334"/>
          </a:xfrm>
        </p:spPr>
        <p:txBody>
          <a:bodyPr>
            <a:normAutofit/>
          </a:bodyPr>
          <a:lstStyle/>
          <a:p>
            <a:pPr algn="ctr"/>
            <a:r>
              <a:rPr lang="es-CO" sz="3200" dirty="0"/>
              <a:t>Monitoreo y Registro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B53D29D-52D7-4633-807A-5951006E2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01" y="2102911"/>
            <a:ext cx="4572000" cy="2652177"/>
          </a:xfrm>
        </p:spPr>
        <p:txBody>
          <a:bodyPr>
            <a:noAutofit/>
          </a:bodyPr>
          <a:lstStyle/>
          <a:p>
            <a:r>
              <a:rPr lang="es-ES" sz="2400" dirty="0"/>
              <a:t>Las organizaciones </a:t>
            </a:r>
            <a:r>
              <a:rPr lang="es-ES" sz="2400" b="1" dirty="0">
                <a:solidFill>
                  <a:srgbClr val="7030A0"/>
                </a:solidFill>
              </a:rPr>
              <a:t>monitorean </a:t>
            </a:r>
            <a:r>
              <a:rPr lang="es-ES" sz="2400" b="1" dirty="0">
                <a:solidFill>
                  <a:schemeClr val="accent1"/>
                </a:solidFill>
              </a:rPr>
              <a:t>métricas</a:t>
            </a:r>
            <a:r>
              <a:rPr lang="es-ES" sz="2400" b="1" dirty="0">
                <a:solidFill>
                  <a:srgbClr val="7030A0"/>
                </a:solidFill>
              </a:rPr>
              <a:t> </a:t>
            </a:r>
            <a:r>
              <a:rPr lang="es-ES" sz="2400" dirty="0"/>
              <a:t>y </a:t>
            </a:r>
            <a:r>
              <a:rPr lang="es-ES" sz="2400" b="1" dirty="0">
                <a:solidFill>
                  <a:schemeClr val="accent3"/>
                </a:solidFill>
              </a:rPr>
              <a:t>registros</a:t>
            </a:r>
            <a:r>
              <a:rPr lang="es-ES" sz="2400" dirty="0"/>
              <a:t> para </a:t>
            </a:r>
            <a:r>
              <a:rPr lang="es-ES" sz="2400" b="1" dirty="0">
                <a:solidFill>
                  <a:schemeClr val="accent6"/>
                </a:solidFill>
              </a:rPr>
              <a:t>ver</a:t>
            </a:r>
            <a:r>
              <a:rPr lang="es-ES" sz="2400" dirty="0"/>
              <a:t> cómo el </a:t>
            </a:r>
            <a:r>
              <a:rPr lang="es-ES" sz="2400" b="1" dirty="0">
                <a:solidFill>
                  <a:schemeClr val="accent5"/>
                </a:solidFill>
              </a:rPr>
              <a:t>desempeño</a:t>
            </a:r>
            <a:r>
              <a:rPr lang="es-ES" sz="2400" dirty="0"/>
              <a:t> de las aplicaciones y la </a:t>
            </a:r>
            <a:r>
              <a:rPr lang="es-ES" sz="2400" b="1" dirty="0">
                <a:solidFill>
                  <a:schemeClr val="accent2"/>
                </a:solidFill>
              </a:rPr>
              <a:t>infraestructura</a:t>
            </a:r>
            <a:r>
              <a:rPr lang="es-ES" sz="2400" dirty="0"/>
              <a:t> </a:t>
            </a:r>
            <a:r>
              <a:rPr lang="es-ES" sz="2400" b="1" dirty="0">
                <a:solidFill>
                  <a:srgbClr val="FFC000"/>
                </a:solidFill>
              </a:rPr>
              <a:t>afecta</a:t>
            </a:r>
            <a:r>
              <a:rPr lang="es-ES" sz="2400" dirty="0"/>
              <a:t> a la </a:t>
            </a:r>
            <a:r>
              <a:rPr lang="es-ES" sz="2400" b="1" dirty="0">
                <a:solidFill>
                  <a:schemeClr val="accent5"/>
                </a:solidFill>
              </a:rPr>
              <a:t>experiencia</a:t>
            </a:r>
            <a:r>
              <a:rPr lang="es-ES" sz="2400" dirty="0"/>
              <a:t> que el </a:t>
            </a:r>
            <a:r>
              <a:rPr lang="es-ES" sz="2400" b="1" dirty="0">
                <a:solidFill>
                  <a:srgbClr val="92D050"/>
                </a:solidFill>
              </a:rPr>
              <a:t>usuario</a:t>
            </a:r>
            <a:r>
              <a:rPr lang="es-ES" sz="2400" dirty="0"/>
              <a:t> final tiene de su </a:t>
            </a:r>
            <a:r>
              <a:rPr lang="es-ES" sz="2400" b="1" dirty="0"/>
              <a:t>producto</a:t>
            </a:r>
            <a:r>
              <a:rPr lang="es-ES" sz="2400" dirty="0"/>
              <a:t>. </a:t>
            </a:r>
            <a:endParaRPr lang="es-CO" sz="2400" dirty="0"/>
          </a:p>
        </p:txBody>
      </p:sp>
      <p:sp>
        <p:nvSpPr>
          <p:cNvPr id="73" name="Freeform: Shape 72">
            <a:extLst>
              <a:ext uri="{FF2B5EF4-FFF2-40B4-BE49-F238E27FC236}">
                <a16:creationId xmlns="" xmlns:a16="http://schemas.microsoft.com/office/drawing/2014/main" id="{62A38935-BB53-4DF7-A56E-48DD25B685D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132777" y="1495889"/>
            <a:ext cx="4638605" cy="3866225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0242" name="Picture 2" descr="Monitoreo y registro">
            <a:extLst>
              <a:ext uri="{FF2B5EF4-FFF2-40B4-BE49-F238E27FC236}">
                <a16:creationId xmlns="" xmlns:a16="http://schemas.microsoft.com/office/drawing/2014/main" id="{224BDDE2-3EAE-4EC0-B90D-73614B9FF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61073" y="2436353"/>
            <a:ext cx="2393849" cy="241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404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4BE921-CFE4-4000-BA44-B987D085F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2" y="620688"/>
            <a:ext cx="4566057" cy="1096334"/>
          </a:xfrm>
        </p:spPr>
        <p:txBody>
          <a:bodyPr>
            <a:normAutofit/>
          </a:bodyPr>
          <a:lstStyle/>
          <a:p>
            <a:pPr algn="ctr"/>
            <a:r>
              <a:rPr lang="es-CO" sz="3200" dirty="0"/>
              <a:t>Comunicación y Colaboración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5885140-9ACF-4CE6-A178-E44E786F1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02911"/>
            <a:ext cx="4572000" cy="2652177"/>
          </a:xfrm>
        </p:spPr>
        <p:txBody>
          <a:bodyPr>
            <a:normAutofit/>
          </a:bodyPr>
          <a:lstStyle/>
          <a:p>
            <a:r>
              <a:rPr lang="es-ES" sz="2400" dirty="0"/>
              <a:t>El incremento en la comunicación y la colaboración en una organización es uno de los </a:t>
            </a:r>
            <a:r>
              <a:rPr lang="es-ES" sz="2400" b="1" dirty="0">
                <a:solidFill>
                  <a:srgbClr val="FF0000"/>
                </a:solidFill>
              </a:rPr>
              <a:t>aspectos culturales clave </a:t>
            </a:r>
            <a:r>
              <a:rPr lang="es-ES" sz="2400" dirty="0"/>
              <a:t>de DevOps.</a:t>
            </a:r>
            <a:endParaRPr lang="es-CO" sz="2400" dirty="0"/>
          </a:p>
        </p:txBody>
      </p:sp>
      <p:sp>
        <p:nvSpPr>
          <p:cNvPr id="73" name="Freeform: Shape 72">
            <a:extLst>
              <a:ext uri="{FF2B5EF4-FFF2-40B4-BE49-F238E27FC236}">
                <a16:creationId xmlns="" xmlns:a16="http://schemas.microsoft.com/office/drawing/2014/main" id="{62A38935-BB53-4DF7-A56E-48DD25B685D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132777" y="1495889"/>
            <a:ext cx="4638605" cy="3866225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1266" name="Picture 2" descr="Comunicación y colaboración">
            <a:extLst>
              <a:ext uri="{FF2B5EF4-FFF2-40B4-BE49-F238E27FC236}">
                <a16:creationId xmlns="" xmlns:a16="http://schemas.microsoft.com/office/drawing/2014/main" id="{237D1A8D-1A49-444B-BB01-65AB65B7B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61073" y="2436353"/>
            <a:ext cx="2393849" cy="241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906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2F6A11-3E22-4FD1-A58A-D2689C934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Práctica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9AE91FB-47B9-4F7D-A4A7-0E5262000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CO" dirty="0"/>
              <a:t>Cree una cuenta en Azure Portal (</a:t>
            </a:r>
            <a:r>
              <a:rPr lang="es-CO" dirty="0">
                <a:hlinkClick r:id="rId2"/>
              </a:rPr>
              <a:t>https://portal.azure.com/#home</a:t>
            </a:r>
            <a:r>
              <a:rPr lang="es-CO" dirty="0"/>
              <a:t> )</a:t>
            </a:r>
          </a:p>
          <a:p>
            <a:r>
              <a:rPr lang="es-CO" dirty="0"/>
              <a:t>Cree una cuenta en Azure DevOps ( </a:t>
            </a:r>
            <a:r>
              <a:rPr lang="es-CO" dirty="0">
                <a:hlinkClick r:id="rId3"/>
              </a:rPr>
              <a:t>https://dev.azure.com</a:t>
            </a:r>
            <a:r>
              <a:rPr lang="es-CO" dirty="0"/>
              <a:t> )</a:t>
            </a:r>
          </a:p>
          <a:p>
            <a:r>
              <a:rPr lang="es-CO" dirty="0"/>
              <a:t>Usando el repositorio de </a:t>
            </a:r>
            <a:r>
              <a:rPr lang="es-CO" b="1" dirty="0" err="1"/>
              <a:t>eShopWeb</a:t>
            </a:r>
            <a:r>
              <a:rPr lang="es-CO" dirty="0"/>
              <a:t> (</a:t>
            </a:r>
            <a:r>
              <a:rPr lang="es-CO" dirty="0">
                <a:hlinkClick r:id="rId4"/>
              </a:rPr>
              <a:t>https://github.com/Jucer74/eShopWeb</a:t>
            </a:r>
            <a:r>
              <a:rPr lang="es-CO" dirty="0"/>
              <a:t> ) Cree su rama a partir de la rama de desarrollo usando la notación </a:t>
            </a:r>
            <a:r>
              <a:rPr lang="es-CO" dirty="0" err="1"/>
              <a:t>students</a:t>
            </a:r>
            <a:r>
              <a:rPr lang="es-CO" dirty="0"/>
              <a:t>/</a:t>
            </a:r>
            <a:r>
              <a:rPr lang="es-CO" dirty="0" err="1"/>
              <a:t>username</a:t>
            </a:r>
            <a:endParaRPr lang="es-CO" dirty="0"/>
          </a:p>
          <a:p>
            <a:pPr lvl="1"/>
            <a:r>
              <a:rPr lang="es-CO" dirty="0" err="1"/>
              <a:t>Username</a:t>
            </a:r>
            <a:r>
              <a:rPr lang="es-CO" dirty="0"/>
              <a:t> = </a:t>
            </a:r>
          </a:p>
          <a:p>
            <a:pPr lvl="2"/>
            <a:r>
              <a:rPr lang="es-CO" dirty="0"/>
              <a:t>1 letra del primer Nombre</a:t>
            </a:r>
          </a:p>
          <a:p>
            <a:pPr lvl="2"/>
            <a:r>
              <a:rPr lang="es-CO" dirty="0"/>
              <a:t>Primer apellido completo</a:t>
            </a:r>
          </a:p>
          <a:p>
            <a:pPr lvl="2"/>
            <a:r>
              <a:rPr lang="es-CO" dirty="0"/>
              <a:t>1 letra del segundo apellido</a:t>
            </a:r>
          </a:p>
          <a:p>
            <a:pPr lvl="2"/>
            <a:r>
              <a:rPr lang="es-CO" dirty="0" err="1"/>
              <a:t>Ej</a:t>
            </a:r>
            <a:r>
              <a:rPr lang="es-CO" dirty="0"/>
              <a:t>: Julio Robles Uribe =&gt; </a:t>
            </a:r>
            <a:r>
              <a:rPr lang="es-CO" dirty="0" err="1"/>
              <a:t>jroblesu</a:t>
            </a:r>
            <a:endParaRPr lang="es-CO" dirty="0"/>
          </a:p>
          <a:p>
            <a:pPr lvl="1"/>
            <a:endParaRPr lang="es-CO" dirty="0"/>
          </a:p>
          <a:p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253659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CO" dirty="0" smtClean="0"/>
              <a:t>Preguntas?</a:t>
            </a:r>
            <a:endParaRPr lang="es-CO" dirty="0"/>
          </a:p>
        </p:txBody>
      </p:sp>
      <p:pic>
        <p:nvPicPr>
          <p:cNvPr id="4098" name="Picture 2" descr="D:\Proyectos\Framework\Supports\Images\icono_ayuda_general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3284984"/>
            <a:ext cx="3240360" cy="32403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52600" y="2743200"/>
            <a:ext cx="601980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perspectiveHeroicExtremeRightFacing"/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6600" b="1" cap="all" dirty="0" smtClean="0">
                <a:ln w="0"/>
                <a:solidFill>
                  <a:srgbClr val="0066CC">
                    <a:alpha val="74000"/>
                  </a:srgbClr>
                </a:solidFill>
                <a:effectLst>
                  <a:reflection blurRad="12700" stA="50000" endPos="50000" dist="5000" dir="5400000" sy="-100000" rotWithShape="0"/>
                </a:effectLst>
                <a:latin typeface="Berlin Sans FB Demi" pitchFamily="34" charset="0"/>
              </a:rPr>
              <a:t>Gracias!!!</a:t>
            </a:r>
            <a:endParaRPr lang="en-US" sz="6600" b="1" cap="all" dirty="0">
              <a:ln w="0"/>
              <a:solidFill>
                <a:srgbClr val="0066CC">
                  <a:alpha val="74000"/>
                </a:srgbClr>
              </a:solidFill>
              <a:effectLst>
                <a:reflection blurRad="12700" stA="50000" endPos="50000" dist="5000" dir="5400000" sy="-100000" rotWithShape="0"/>
              </a:effectLst>
              <a:latin typeface="Berlin Sans FB Dem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Introducción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3"/>
            <a:ext cx="8229600" cy="2448272"/>
          </a:xfrm>
        </p:spPr>
        <p:txBody>
          <a:bodyPr>
            <a:normAutofit/>
          </a:bodyPr>
          <a:lstStyle/>
          <a:p>
            <a:r>
              <a:rPr lang="es-ES" sz="2800" dirty="0"/>
              <a:t>El término </a:t>
            </a:r>
            <a:r>
              <a:rPr lang="es-ES" sz="2800" dirty="0" err="1"/>
              <a:t>DevOps</a:t>
            </a:r>
            <a:r>
              <a:rPr lang="es-ES" sz="2800" dirty="0"/>
              <a:t>, que es una combinación de los términos ingleses </a:t>
            </a:r>
            <a:r>
              <a:rPr lang="es-ES" sz="2800" dirty="0" err="1">
                <a:solidFill>
                  <a:schemeClr val="accent1"/>
                </a:solidFill>
              </a:rPr>
              <a:t>development</a:t>
            </a:r>
            <a:r>
              <a:rPr lang="es-ES" sz="2800" dirty="0"/>
              <a:t> (desarrollo) y </a:t>
            </a:r>
            <a:r>
              <a:rPr lang="es-ES" sz="2800" dirty="0" err="1">
                <a:solidFill>
                  <a:schemeClr val="accent4"/>
                </a:solidFill>
              </a:rPr>
              <a:t>operations</a:t>
            </a:r>
            <a:r>
              <a:rPr lang="es-ES" sz="2800" dirty="0"/>
              <a:t> (operaciones), designa la unión de personas, procesos y tecnología para ofrecer valor a los clientes de forma constante.</a:t>
            </a:r>
            <a:endParaRPr lang="es-CO" sz="2800" dirty="0"/>
          </a:p>
          <a:p>
            <a:pPr marL="0" indent="0">
              <a:buNone/>
            </a:pPr>
            <a:endParaRPr lang="es-CO" sz="2800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56E8564-586B-47A2-BCFE-A93E31DD9B21}"/>
              </a:ext>
            </a:extLst>
          </p:cNvPr>
          <p:cNvSpPr txBox="1"/>
          <p:nvPr/>
        </p:nvSpPr>
        <p:spPr>
          <a:xfrm>
            <a:off x="1306106" y="3645025"/>
            <a:ext cx="3265894" cy="2400657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5000" b="1" i="0" u="none" strike="noStrike" kern="0" cap="none" spc="0" normalizeH="0" baseline="0" noProof="0" dirty="0" smtClean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</a:rPr>
              <a:t>Dev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BE285D3-8B19-40F7-8936-A5208055693C}"/>
              </a:ext>
            </a:extLst>
          </p:cNvPr>
          <p:cNvSpPr txBox="1"/>
          <p:nvPr/>
        </p:nvSpPr>
        <p:spPr>
          <a:xfrm>
            <a:off x="4572000" y="3645025"/>
            <a:ext cx="3277116" cy="2400657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5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</a:rPr>
              <a:t>Ops</a:t>
            </a:r>
            <a:endParaRPr kumimoji="0" lang="es-CO" sz="15000" b="1" i="0" u="none" strike="noStrike" kern="0" cap="none" spc="0" normalizeH="0" baseline="0" noProof="0" dirty="0" smtClean="0">
              <a:ln>
                <a:noFill/>
              </a:ln>
              <a:solidFill>
                <a:srgbClr val="FFC000"/>
              </a:solidFill>
              <a:effectLst/>
              <a:uLnTx/>
              <a:uFillTx/>
            </a:endParaRPr>
          </a:p>
        </p:txBody>
      </p:sp>
      <p:sp>
        <p:nvSpPr>
          <p:cNvPr id="8" name="TextBox 7">
            <a:hlinkClick r:id="rId3"/>
            <a:extLst>
              <a:ext uri="{FF2B5EF4-FFF2-40B4-BE49-F238E27FC236}">
                <a16:creationId xmlns="" xmlns:a16="http://schemas.microsoft.com/office/drawing/2014/main" id="{8549E940-E0A5-4E11-8DD0-064A2FB41FB1}"/>
              </a:ext>
            </a:extLst>
          </p:cNvPr>
          <p:cNvSpPr txBox="1"/>
          <p:nvPr/>
        </p:nvSpPr>
        <p:spPr>
          <a:xfrm>
            <a:off x="6516216" y="6237312"/>
            <a:ext cx="2334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u="sng" dirty="0">
                <a:solidFill>
                  <a:schemeClr val="accent1"/>
                </a:solidFill>
              </a:rPr>
              <a:t>DevOps en 3 Minutos</a:t>
            </a:r>
          </a:p>
        </p:txBody>
      </p:sp>
    </p:spTree>
    <p:extLst>
      <p:ext uri="{BB962C8B-B14F-4D97-AF65-F5344CB8AC3E}">
        <p14:creationId xmlns:p14="http://schemas.microsoft.com/office/powerpoint/2010/main" val="232795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Definición de </a:t>
            </a:r>
            <a:r>
              <a:rPr lang="es-CO" dirty="0" err="1"/>
              <a:t>DevOps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3"/>
            <a:ext cx="8229600" cy="2736304"/>
          </a:xfrm>
        </p:spPr>
        <p:txBody>
          <a:bodyPr>
            <a:normAutofit/>
          </a:bodyPr>
          <a:lstStyle/>
          <a:p>
            <a:pPr algn="just"/>
            <a:r>
              <a:rPr lang="es-ES" sz="2800" dirty="0" err="1"/>
              <a:t>DevOps</a:t>
            </a:r>
            <a:r>
              <a:rPr lang="es-ES" sz="2800" dirty="0"/>
              <a:t> es un </a:t>
            </a:r>
            <a:r>
              <a:rPr lang="es-ES" sz="2800" dirty="0">
                <a:solidFill>
                  <a:schemeClr val="accent1"/>
                </a:solidFill>
              </a:rPr>
              <a:t>conjunto de prácticas</a:t>
            </a:r>
            <a:r>
              <a:rPr lang="es-ES" sz="2800" dirty="0"/>
              <a:t>, </a:t>
            </a:r>
            <a:r>
              <a:rPr lang="es-ES" sz="2800" dirty="0">
                <a:solidFill>
                  <a:srgbClr val="00B050"/>
                </a:solidFill>
              </a:rPr>
              <a:t>herramientas</a:t>
            </a:r>
            <a:r>
              <a:rPr lang="es-ES" sz="2800" dirty="0"/>
              <a:t> y una </a:t>
            </a:r>
            <a:r>
              <a:rPr lang="es-ES" sz="2800" dirty="0">
                <a:solidFill>
                  <a:srgbClr val="7030A0"/>
                </a:solidFill>
              </a:rPr>
              <a:t>filosofía cultural</a:t>
            </a:r>
            <a:r>
              <a:rPr lang="es-ES" sz="2800" dirty="0"/>
              <a:t> que </a:t>
            </a:r>
            <a:r>
              <a:rPr lang="es-ES" sz="2800" dirty="0">
                <a:solidFill>
                  <a:schemeClr val="accent2"/>
                </a:solidFill>
              </a:rPr>
              <a:t>automatizan</a:t>
            </a:r>
            <a:r>
              <a:rPr lang="es-ES" sz="2800" dirty="0"/>
              <a:t> e </a:t>
            </a:r>
            <a:r>
              <a:rPr lang="es-ES" sz="2800" dirty="0">
                <a:solidFill>
                  <a:schemeClr val="accent2"/>
                </a:solidFill>
              </a:rPr>
              <a:t>integran</a:t>
            </a:r>
            <a:r>
              <a:rPr lang="es-ES" sz="2800" dirty="0"/>
              <a:t> los </a:t>
            </a:r>
            <a:r>
              <a:rPr lang="es-ES" sz="2800" dirty="0">
                <a:solidFill>
                  <a:srgbClr val="92D050"/>
                </a:solidFill>
              </a:rPr>
              <a:t>procesos</a:t>
            </a:r>
            <a:r>
              <a:rPr lang="es-ES" sz="2800" dirty="0"/>
              <a:t> entre el </a:t>
            </a:r>
            <a:r>
              <a:rPr lang="es-ES" sz="2800" dirty="0">
                <a:solidFill>
                  <a:schemeClr val="accent5"/>
                </a:solidFill>
              </a:rPr>
              <a:t>desarrollo</a:t>
            </a:r>
            <a:r>
              <a:rPr lang="es-ES" sz="2800" dirty="0"/>
              <a:t> de software y los </a:t>
            </a:r>
            <a:r>
              <a:rPr lang="es-ES" sz="2800" dirty="0">
                <a:solidFill>
                  <a:srgbClr val="7030A0"/>
                </a:solidFill>
              </a:rPr>
              <a:t>equipos de TI</a:t>
            </a:r>
            <a:r>
              <a:rPr lang="es-ES" sz="2800" dirty="0"/>
              <a:t>. Enfatiza el empoderamiento del equipo, la comunicación y colaboración entre equipos y la automatización de la tecnología</a:t>
            </a:r>
            <a:r>
              <a:rPr lang="es-ES" sz="2800" dirty="0" smtClean="0"/>
              <a:t>.</a:t>
            </a:r>
            <a:endParaRPr lang="es-CO" sz="2800" dirty="0"/>
          </a:p>
        </p:txBody>
      </p:sp>
      <p:pic>
        <p:nvPicPr>
          <p:cNvPr id="4" name="Picture 4" descr="Devops Workshop illustration">
            <a:extLst>
              <a:ext uri="{FF2B5EF4-FFF2-40B4-BE49-F238E27FC236}">
                <a16:creationId xmlns="" xmlns:a16="http://schemas.microsoft.com/office/drawing/2014/main" id="{AA9386FC-F9CB-4083-93B3-553FF0819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738685"/>
            <a:ext cx="5148064" cy="3113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055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Algo de Historia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A </a:t>
            </a:r>
            <a:r>
              <a:rPr lang="es-ES" sz="2800" b="1" dirty="0">
                <a:solidFill>
                  <a:srgbClr val="7030A0"/>
                </a:solidFill>
              </a:rPr>
              <a:t>Patrick </a:t>
            </a:r>
            <a:r>
              <a:rPr lang="es-ES" sz="2800" b="1" dirty="0" err="1">
                <a:solidFill>
                  <a:srgbClr val="7030A0"/>
                </a:solidFill>
              </a:rPr>
              <a:t>Debois</a:t>
            </a:r>
            <a:r>
              <a:rPr lang="es-ES" sz="2800" dirty="0"/>
              <a:t>, consultor belga de desarrollo de software, se le atribuye la creación del término </a:t>
            </a:r>
            <a:r>
              <a:rPr lang="es-ES" sz="2800" dirty="0" err="1"/>
              <a:t>DevOps</a:t>
            </a:r>
            <a:r>
              <a:rPr lang="es-ES" sz="2800" dirty="0"/>
              <a:t> en 2009, al nombrar una conferencia como </a:t>
            </a:r>
            <a:r>
              <a:rPr lang="es-ES" sz="2800" dirty="0" err="1">
                <a:solidFill>
                  <a:schemeClr val="accent2"/>
                </a:solidFill>
              </a:rPr>
              <a:t>DevOps</a:t>
            </a:r>
            <a:r>
              <a:rPr lang="es-ES" sz="2800" dirty="0">
                <a:solidFill>
                  <a:schemeClr val="accent2"/>
                </a:solidFill>
              </a:rPr>
              <a:t> </a:t>
            </a:r>
            <a:r>
              <a:rPr lang="es-ES" sz="2800" dirty="0" err="1">
                <a:solidFill>
                  <a:schemeClr val="accent2"/>
                </a:solidFill>
              </a:rPr>
              <a:t>Days</a:t>
            </a:r>
            <a:r>
              <a:rPr lang="es-ES" sz="2800" dirty="0"/>
              <a:t>. </a:t>
            </a:r>
          </a:p>
          <a:p>
            <a:r>
              <a:rPr lang="es-ES" sz="2800" dirty="0" err="1"/>
              <a:t>DevOps</a:t>
            </a:r>
            <a:r>
              <a:rPr lang="es-ES" sz="2800" dirty="0"/>
              <a:t> abordó una deficiencia de la metodología de desarrollo de software ágil, que era que el desarrollo de código rápido e iterativo no conducía necesariamente a una implementación de código rápida e iterativa</a:t>
            </a:r>
            <a:r>
              <a:rPr lang="es-ES" sz="2800" dirty="0" smtClean="0"/>
              <a:t>.</a:t>
            </a:r>
            <a:endParaRPr lang="es-CO" sz="2800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301609C-2065-4C8B-BF62-D6D5C6FB419A}"/>
              </a:ext>
            </a:extLst>
          </p:cNvPr>
          <p:cNvSpPr txBox="1"/>
          <p:nvPr/>
        </p:nvSpPr>
        <p:spPr>
          <a:xfrm>
            <a:off x="3419872" y="4845443"/>
            <a:ext cx="554036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1500" dirty="0">
                <a:solidFill>
                  <a:schemeClr val="accent1"/>
                </a:solidFill>
              </a:rPr>
              <a:t>#DevOps</a:t>
            </a:r>
          </a:p>
        </p:txBody>
      </p:sp>
    </p:spTree>
    <p:extLst>
      <p:ext uri="{BB962C8B-B14F-4D97-AF65-F5344CB8AC3E}">
        <p14:creationId xmlns:p14="http://schemas.microsoft.com/office/powerpoint/2010/main" val="301701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Beneficios de </a:t>
            </a:r>
            <a:r>
              <a:rPr lang="es-CO" dirty="0" err="1"/>
              <a:t>DevOps</a:t>
            </a:r>
            <a:endParaRPr lang="es-CO" dirty="0"/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60EE8858-F87C-4996-A2EA-A97CA73A5658}"/>
              </a:ext>
            </a:extLst>
          </p:cNvPr>
          <p:cNvGrpSpPr/>
          <p:nvPr/>
        </p:nvGrpSpPr>
        <p:grpSpPr>
          <a:xfrm>
            <a:off x="179512" y="1052736"/>
            <a:ext cx="3960440" cy="1368152"/>
            <a:chOff x="838200" y="810055"/>
            <a:chExt cx="3960440" cy="1368152"/>
          </a:xfrm>
        </p:grpSpPr>
        <p:pic>
          <p:nvPicPr>
            <p:cNvPr id="5" name="Picture 2" descr="Speedometer">
              <a:extLst>
                <a:ext uri="{FF2B5EF4-FFF2-40B4-BE49-F238E27FC236}">
                  <a16:creationId xmlns="" xmlns:a16="http://schemas.microsoft.com/office/drawing/2014/main" id="{4A77F55B-6AF3-45CF-8A9B-BE265307563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816752"/>
              <a:ext cx="1408928" cy="13614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14CEC2F0-D0F1-4C41-81B0-5594D88EC04A}"/>
                </a:ext>
              </a:extLst>
            </p:cNvPr>
            <p:cNvSpPr txBox="1"/>
            <p:nvPr/>
          </p:nvSpPr>
          <p:spPr>
            <a:xfrm>
              <a:off x="2281868" y="810055"/>
              <a:ext cx="2516772" cy="1231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b="1" dirty="0">
                  <a:solidFill>
                    <a:schemeClr val="accent1"/>
                  </a:solidFill>
                </a:rPr>
                <a:t>Velocidad</a:t>
              </a:r>
              <a:endParaRPr lang="es-CO" sz="2000" b="1" dirty="0">
                <a:solidFill>
                  <a:schemeClr val="accent1"/>
                </a:solidFill>
              </a:endParaRPr>
            </a:p>
            <a:p>
              <a:pPr algn="just"/>
              <a:r>
                <a:rPr lang="es-ES" sz="1400" dirty="0"/>
                <a:t>Los equipos que practican DevOps lanzan entregables con mayor frecuencia, con mayor calidad y estabilidad.</a:t>
              </a:r>
              <a:endParaRPr lang="es-CO" sz="14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585E52CD-1E12-4474-9CE5-D1A6361A6BB6}"/>
              </a:ext>
            </a:extLst>
          </p:cNvPr>
          <p:cNvGrpSpPr/>
          <p:nvPr/>
        </p:nvGrpSpPr>
        <p:grpSpPr>
          <a:xfrm>
            <a:off x="4644008" y="837292"/>
            <a:ext cx="4248472" cy="1661993"/>
            <a:chOff x="6096000" y="855403"/>
            <a:chExt cx="4248472" cy="1661993"/>
          </a:xfrm>
        </p:grpSpPr>
        <p:pic>
          <p:nvPicPr>
            <p:cNvPr id="8" name="Picture 4" descr="Video Call">
              <a:extLst>
                <a:ext uri="{FF2B5EF4-FFF2-40B4-BE49-F238E27FC236}">
                  <a16:creationId xmlns="" xmlns:a16="http://schemas.microsoft.com/office/drawing/2014/main" id="{6D674C0D-83BC-40CA-B8E9-01B04019317E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985211"/>
              <a:ext cx="1730688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50C1514D-EDF1-40D2-AC98-7BD7F44872E9}"/>
                </a:ext>
              </a:extLst>
            </p:cNvPr>
            <p:cNvSpPr txBox="1"/>
            <p:nvPr/>
          </p:nvSpPr>
          <p:spPr>
            <a:xfrm>
              <a:off x="7861428" y="855403"/>
              <a:ext cx="2483044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b="1" dirty="0">
                  <a:solidFill>
                    <a:schemeClr val="accent1"/>
                  </a:solidFill>
                </a:rPr>
                <a:t>Colaboración Mejorada</a:t>
              </a:r>
            </a:p>
            <a:p>
              <a:pPr algn="just"/>
              <a:r>
                <a:rPr lang="es-ES" sz="1400" dirty="0"/>
                <a:t>La base de DevOps es una cultura de colaboración entre desarrolladores y equipos de operaciones, que comparten responsabilidades y combinan el trabajo.</a:t>
              </a:r>
              <a:endParaRPr lang="es-CO" sz="14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7D2E5528-13C6-4B4C-8FAA-8450B41E22B1}"/>
              </a:ext>
            </a:extLst>
          </p:cNvPr>
          <p:cNvGrpSpPr/>
          <p:nvPr/>
        </p:nvGrpSpPr>
        <p:grpSpPr>
          <a:xfrm>
            <a:off x="154510" y="2757046"/>
            <a:ext cx="4139953" cy="1446550"/>
            <a:chOff x="561626" y="3249759"/>
            <a:chExt cx="4139953" cy="1446550"/>
          </a:xfrm>
        </p:grpSpPr>
        <p:pic>
          <p:nvPicPr>
            <p:cNvPr id="11" name="Picture 6" descr="Code Release Rocket">
              <a:extLst>
                <a:ext uri="{FF2B5EF4-FFF2-40B4-BE49-F238E27FC236}">
                  <a16:creationId xmlns="" xmlns:a16="http://schemas.microsoft.com/office/drawing/2014/main" id="{D1F61B8E-A586-41B7-9C7C-54376B7117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626" y="3256456"/>
              <a:ext cx="2008682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DD00A04F-6BD1-4AB9-8DC4-A7C0D095F5E3}"/>
                </a:ext>
              </a:extLst>
            </p:cNvPr>
            <p:cNvSpPr txBox="1"/>
            <p:nvPr/>
          </p:nvSpPr>
          <p:spPr>
            <a:xfrm>
              <a:off x="2570309" y="3249759"/>
              <a:ext cx="213127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b="1" dirty="0">
                  <a:solidFill>
                    <a:schemeClr val="accent1"/>
                  </a:solidFill>
                </a:rPr>
                <a:t>Entrega Rápida</a:t>
              </a:r>
              <a:endParaRPr lang="es-CO" sz="2000" b="1" dirty="0">
                <a:solidFill>
                  <a:schemeClr val="accent1"/>
                </a:solidFill>
              </a:endParaRPr>
            </a:p>
            <a:p>
              <a:r>
                <a:rPr lang="es-ES" sz="1400" b="0" dirty="0"/>
                <a:t>Al aumentar la frecuencia y la velocidad de los lanzamientos, los equipos de DevOps mejoran los productos rápidamente. </a:t>
              </a:r>
              <a:endParaRPr lang="es-CO" sz="14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ADE85D88-2E04-47F3-AF5F-439E5A4E1435}"/>
              </a:ext>
            </a:extLst>
          </p:cNvPr>
          <p:cNvGrpSpPr/>
          <p:nvPr/>
        </p:nvGrpSpPr>
        <p:grpSpPr>
          <a:xfrm>
            <a:off x="4644008" y="2664713"/>
            <a:ext cx="4248472" cy="1661993"/>
            <a:chOff x="6343397" y="3042232"/>
            <a:chExt cx="4248472" cy="1661993"/>
          </a:xfrm>
        </p:grpSpPr>
        <p:pic>
          <p:nvPicPr>
            <p:cNvPr id="14" name="Picture 8" descr="Code Pipeline">
              <a:extLst>
                <a:ext uri="{FF2B5EF4-FFF2-40B4-BE49-F238E27FC236}">
                  <a16:creationId xmlns="" xmlns:a16="http://schemas.microsoft.com/office/drawing/2014/main" id="{4C5F68DB-13FE-436B-A076-30FDD0697A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3397" y="3172040"/>
              <a:ext cx="1789043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2BEC76AB-748A-4647-B713-D11E7A963B2C}"/>
                </a:ext>
              </a:extLst>
            </p:cNvPr>
            <p:cNvSpPr txBox="1"/>
            <p:nvPr/>
          </p:nvSpPr>
          <p:spPr>
            <a:xfrm>
              <a:off x="8132440" y="3042232"/>
              <a:ext cx="2459429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b="1" dirty="0">
                  <a:solidFill>
                    <a:schemeClr val="accent1"/>
                  </a:solidFill>
                </a:rPr>
                <a:t>Confiabilidad</a:t>
              </a:r>
            </a:p>
            <a:p>
              <a:r>
                <a:rPr lang="es-ES" sz="1400" b="0" dirty="0"/>
                <a:t>Prácticas como la integración continua y la entrega continua garantizan que los cambios sean funcionales y seguros, lo que mejora la calidad de un producto de software.</a:t>
              </a:r>
              <a:endParaRPr lang="es-CO" sz="20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7A8421A0-3B40-4C1A-AC18-6EB559AB858E}"/>
              </a:ext>
            </a:extLst>
          </p:cNvPr>
          <p:cNvGrpSpPr/>
          <p:nvPr/>
        </p:nvGrpSpPr>
        <p:grpSpPr>
          <a:xfrm>
            <a:off x="2380805" y="4676800"/>
            <a:ext cx="4114951" cy="1877437"/>
            <a:chOff x="4247738" y="5098965"/>
            <a:chExt cx="4114951" cy="1877437"/>
          </a:xfrm>
        </p:grpSpPr>
        <p:pic>
          <p:nvPicPr>
            <p:cNvPr id="17" name="Picture 10" descr="Security Shield">
              <a:extLst>
                <a:ext uri="{FF2B5EF4-FFF2-40B4-BE49-F238E27FC236}">
                  <a16:creationId xmlns="" xmlns:a16="http://schemas.microsoft.com/office/drawing/2014/main" id="{0E0F8FE2-F8A3-452F-BD4A-D387DFFB52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7738" y="5228773"/>
              <a:ext cx="1712686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A93F630A-B981-4685-95D5-702D7A89B51F}"/>
                </a:ext>
              </a:extLst>
            </p:cNvPr>
            <p:cNvSpPr txBox="1"/>
            <p:nvPr/>
          </p:nvSpPr>
          <p:spPr>
            <a:xfrm>
              <a:off x="5960424" y="5098965"/>
              <a:ext cx="2402265" cy="1877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b="1" dirty="0">
                  <a:solidFill>
                    <a:schemeClr val="accent1"/>
                  </a:solidFill>
                </a:rPr>
                <a:t>Seguridad</a:t>
              </a:r>
            </a:p>
            <a:p>
              <a:r>
                <a:rPr lang="es-ES" sz="1400" b="0" dirty="0"/>
                <a:t>La seguridad está integrada en el producto mediante la integración de auditorías de seguridad activas y pruebas de seguridad en el desarrollo ágil y los flujos de trabajo de DevOps.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5090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dirty="0" err="1"/>
              <a:t>DevOps</a:t>
            </a:r>
            <a:r>
              <a:rPr lang="es-ES" sz="3600" dirty="0"/>
              <a:t> y el Ciclo de Vida de las Aplicaciones</a:t>
            </a:r>
            <a:endParaRPr lang="es-CO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CO" b="1" dirty="0"/>
              <a:t>Plan:</a:t>
            </a:r>
            <a:r>
              <a:rPr lang="es-CO" dirty="0"/>
              <a:t> I</a:t>
            </a:r>
            <a:r>
              <a:rPr lang="es-ES" dirty="0" err="1"/>
              <a:t>ncluye</a:t>
            </a:r>
            <a:r>
              <a:rPr lang="es-ES" dirty="0"/>
              <a:t> la planificación inicial sobre cómo visualiza el proceso de desarrollo.</a:t>
            </a:r>
            <a:endParaRPr lang="es-CO" dirty="0"/>
          </a:p>
          <a:p>
            <a:r>
              <a:rPr lang="es-CO" b="1" dirty="0" err="1"/>
              <a:t>Code</a:t>
            </a:r>
            <a:r>
              <a:rPr lang="es-CO" b="1" dirty="0"/>
              <a:t>:</a:t>
            </a:r>
            <a:r>
              <a:rPr lang="es-CO" dirty="0"/>
              <a:t> C</a:t>
            </a:r>
            <a:r>
              <a:rPr lang="es-ES" dirty="0" err="1"/>
              <a:t>odificación</a:t>
            </a:r>
            <a:r>
              <a:rPr lang="es-ES" dirty="0"/>
              <a:t> de las aplicaciones de acuerdo con los requisitos del cliente</a:t>
            </a:r>
            <a:endParaRPr lang="es-CO" dirty="0"/>
          </a:p>
          <a:p>
            <a:r>
              <a:rPr lang="es-CO" b="1" dirty="0" err="1"/>
              <a:t>Build</a:t>
            </a:r>
            <a:r>
              <a:rPr lang="es-CO" b="1" dirty="0"/>
              <a:t>:</a:t>
            </a:r>
            <a:r>
              <a:rPr lang="es-CO" dirty="0"/>
              <a:t> Integra todos los diversos códigos que se han escrito</a:t>
            </a:r>
          </a:p>
          <a:p>
            <a:r>
              <a:rPr lang="es-CO" b="1" dirty="0"/>
              <a:t>Test:</a:t>
            </a:r>
            <a:r>
              <a:rPr lang="es-CO" dirty="0"/>
              <a:t> Esta fase implica pruebas continuas (manuales o automatizadas) para garantizar la calidad de código</a:t>
            </a:r>
          </a:p>
          <a:p>
            <a:r>
              <a:rPr lang="es-CO" b="1" dirty="0" err="1"/>
              <a:t>Release</a:t>
            </a:r>
            <a:r>
              <a:rPr lang="es-CO" b="1" dirty="0"/>
              <a:t>:</a:t>
            </a:r>
            <a:r>
              <a:rPr lang="es-CO" dirty="0"/>
              <a:t> S</a:t>
            </a:r>
            <a:r>
              <a:rPr lang="es-ES" dirty="0"/>
              <a:t>i la fase de prueba fue exitosa, la aplicación podría comenzar a funcionar</a:t>
            </a:r>
            <a:endParaRPr lang="es-CO" dirty="0"/>
          </a:p>
          <a:p>
            <a:r>
              <a:rPr lang="es-CO" b="1" dirty="0" err="1"/>
              <a:t>Deploy</a:t>
            </a:r>
            <a:r>
              <a:rPr lang="es-CO" b="1" dirty="0"/>
              <a:t>:</a:t>
            </a:r>
            <a:r>
              <a:rPr lang="es-CO" dirty="0"/>
              <a:t> El código es desplegado en un ambiente de nube para su uso adicional.</a:t>
            </a:r>
          </a:p>
          <a:p>
            <a:r>
              <a:rPr lang="es-CO" b="1" dirty="0" err="1"/>
              <a:t>Operate</a:t>
            </a:r>
            <a:r>
              <a:rPr lang="es-CO" b="1" dirty="0"/>
              <a:t>:</a:t>
            </a:r>
            <a:r>
              <a:rPr lang="es-CO" dirty="0"/>
              <a:t> E</a:t>
            </a:r>
            <a:r>
              <a:rPr lang="es-ES" dirty="0" err="1"/>
              <a:t>sta</a:t>
            </a:r>
            <a:r>
              <a:rPr lang="es-ES" dirty="0"/>
              <a:t> fase gestiona el software en el entorno de producción</a:t>
            </a:r>
            <a:endParaRPr lang="es-CO" dirty="0"/>
          </a:p>
          <a:p>
            <a:r>
              <a:rPr lang="es-CO" b="1" dirty="0"/>
              <a:t>Monitor:</a:t>
            </a:r>
            <a:r>
              <a:rPr lang="es-CO" dirty="0"/>
              <a:t> </a:t>
            </a:r>
            <a:r>
              <a:rPr lang="es-ES" dirty="0"/>
              <a:t>Controla el rendimiento de la aplicación y realice los cambios necesarios para satisfacer al </a:t>
            </a:r>
            <a:r>
              <a:rPr lang="es-ES" dirty="0" smtClean="0"/>
              <a:t>cliente</a:t>
            </a:r>
            <a:endParaRPr lang="es-CO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EEDEF70-C9CF-4F5F-923F-4C1B8718E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4981" y="4941168"/>
            <a:ext cx="3962400" cy="187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885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Cultura </a:t>
            </a:r>
            <a:r>
              <a:rPr lang="es-CO" dirty="0" err="1"/>
              <a:t>DevOps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3"/>
            <a:ext cx="8229600" cy="3168352"/>
          </a:xfrm>
        </p:spPr>
        <p:txBody>
          <a:bodyPr>
            <a:normAutofit fontScale="85000" lnSpcReduction="10000"/>
          </a:bodyPr>
          <a:lstStyle/>
          <a:p>
            <a:r>
              <a:rPr lang="es-ES" sz="2800" dirty="0"/>
              <a:t>Aunque la adopción de </a:t>
            </a:r>
            <a:r>
              <a:rPr lang="es-ES" sz="2800" b="1" dirty="0">
                <a:solidFill>
                  <a:schemeClr val="accent2"/>
                </a:solidFill>
              </a:rPr>
              <a:t>prácticas de </a:t>
            </a:r>
            <a:r>
              <a:rPr lang="es-ES" sz="2800" b="1" dirty="0" err="1">
                <a:solidFill>
                  <a:schemeClr val="accent2"/>
                </a:solidFill>
              </a:rPr>
              <a:t>DevOps</a:t>
            </a:r>
            <a:r>
              <a:rPr lang="es-ES" sz="2800" b="1" dirty="0">
                <a:solidFill>
                  <a:schemeClr val="accent2"/>
                </a:solidFill>
              </a:rPr>
              <a:t> </a:t>
            </a:r>
            <a:r>
              <a:rPr lang="es-ES" sz="2800" dirty="0"/>
              <a:t>automatiza y optimiza los procesos con tecnología, todo comienza con la </a:t>
            </a:r>
            <a:r>
              <a:rPr lang="es-ES" sz="2800" b="1" dirty="0">
                <a:solidFill>
                  <a:srgbClr val="7030A0"/>
                </a:solidFill>
              </a:rPr>
              <a:t>cultura interna </a:t>
            </a:r>
            <a:r>
              <a:rPr lang="es-ES" sz="2800" dirty="0"/>
              <a:t>de la organización y con las personas que participan en ella. El desafío de cultivar una cultura de </a:t>
            </a:r>
            <a:r>
              <a:rPr lang="es-ES" sz="2800" b="1" dirty="0" err="1">
                <a:solidFill>
                  <a:schemeClr val="accent1"/>
                </a:solidFill>
              </a:rPr>
              <a:t>DevOps</a:t>
            </a:r>
            <a:r>
              <a:rPr lang="es-ES" sz="2800" dirty="0"/>
              <a:t> requiere cambios profundos en la forma en la que las personas trabajan y colaboran. Pero cuando las organizaciones se comprometen a implementar una cultura de </a:t>
            </a:r>
            <a:r>
              <a:rPr lang="es-ES" sz="2800" dirty="0" err="1"/>
              <a:t>DevOps</a:t>
            </a:r>
            <a:r>
              <a:rPr lang="es-ES" sz="2800" dirty="0"/>
              <a:t>, pueden crear un entorno que facilite el desarrollo de equipos de alto rendimiento</a:t>
            </a:r>
            <a:endParaRPr lang="es-CO" sz="2800" dirty="0"/>
          </a:p>
          <a:p>
            <a:endParaRPr lang="es-CO" sz="2800" dirty="0"/>
          </a:p>
        </p:txBody>
      </p:sp>
      <p:pic>
        <p:nvPicPr>
          <p:cNvPr id="4" name="Picture 2" descr="DevOps es ante todo Cultura, nipollas* • Jeronimo Palacios &amp;amp; Associates">
            <a:extLst>
              <a:ext uri="{FF2B5EF4-FFF2-40B4-BE49-F238E27FC236}">
                <a16:creationId xmlns="" xmlns:a16="http://schemas.microsoft.com/office/drawing/2014/main" id="{04AA7277-E9C2-414F-A340-7BFF3AFD1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577" y="3754780"/>
            <a:ext cx="4856480" cy="3072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11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Prácticas de </a:t>
            </a:r>
            <a:r>
              <a:rPr lang="es-CO" dirty="0" err="1"/>
              <a:t>DevOps</a:t>
            </a:r>
            <a:endParaRPr lang="es-CO" dirty="0"/>
          </a:p>
        </p:txBody>
      </p:sp>
      <p:sp>
        <p:nvSpPr>
          <p:cNvPr id="10" name="Hexagon 9">
            <a:extLst>
              <a:ext uri="{FF2B5EF4-FFF2-40B4-BE49-F238E27FC236}">
                <a16:creationId xmlns="" xmlns:a16="http://schemas.microsoft.com/office/drawing/2014/main" id="{F3E906A0-726F-446C-B019-DE6D1DC1575D}"/>
              </a:ext>
            </a:extLst>
          </p:cNvPr>
          <p:cNvSpPr/>
          <p:nvPr/>
        </p:nvSpPr>
        <p:spPr>
          <a:xfrm>
            <a:off x="1107936" y="2133592"/>
            <a:ext cx="2663545" cy="2296160"/>
          </a:xfrm>
          <a:prstGeom prst="hexagon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Integración continua</a:t>
            </a:r>
          </a:p>
        </p:txBody>
      </p:sp>
      <p:sp>
        <p:nvSpPr>
          <p:cNvPr id="11" name="Hexagon 10">
            <a:extLst>
              <a:ext uri="{FF2B5EF4-FFF2-40B4-BE49-F238E27FC236}">
                <a16:creationId xmlns="" xmlns:a16="http://schemas.microsoft.com/office/drawing/2014/main" id="{DA7E900D-ECAF-4CD5-B6AA-FBC4E0DAB50F}"/>
              </a:ext>
            </a:extLst>
          </p:cNvPr>
          <p:cNvSpPr/>
          <p:nvPr/>
        </p:nvSpPr>
        <p:spPr>
          <a:xfrm>
            <a:off x="3272016" y="960112"/>
            <a:ext cx="2663545" cy="2296160"/>
          </a:xfrm>
          <a:prstGeom prst="hexagon">
            <a:avLst/>
          </a:prstGeom>
          <a:solidFill>
            <a:srgbClr val="ED7D31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Entrega continua</a:t>
            </a:r>
          </a:p>
        </p:txBody>
      </p:sp>
      <p:sp>
        <p:nvSpPr>
          <p:cNvPr id="12" name="Hexagon 11">
            <a:extLst>
              <a:ext uri="{FF2B5EF4-FFF2-40B4-BE49-F238E27FC236}">
                <a16:creationId xmlns="" xmlns:a16="http://schemas.microsoft.com/office/drawing/2014/main" id="{1F99FD80-EA86-4005-9410-BBB7CC29F795}"/>
              </a:ext>
            </a:extLst>
          </p:cNvPr>
          <p:cNvSpPr/>
          <p:nvPr/>
        </p:nvSpPr>
        <p:spPr>
          <a:xfrm>
            <a:off x="5436096" y="2132856"/>
            <a:ext cx="2663545" cy="2296160"/>
          </a:xfrm>
          <a:prstGeom prst="hexagon">
            <a:avLst/>
          </a:prstGeom>
          <a:solidFill>
            <a:srgbClr val="A5A5A5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Microservicios</a:t>
            </a:r>
          </a:p>
        </p:txBody>
      </p:sp>
      <p:sp>
        <p:nvSpPr>
          <p:cNvPr id="13" name="Hexagon 12">
            <a:extLst>
              <a:ext uri="{FF2B5EF4-FFF2-40B4-BE49-F238E27FC236}">
                <a16:creationId xmlns="" xmlns:a16="http://schemas.microsoft.com/office/drawing/2014/main" id="{6C59E6A4-637D-4652-9D3B-9FC555C8C73C}"/>
              </a:ext>
            </a:extLst>
          </p:cNvPr>
          <p:cNvSpPr/>
          <p:nvPr/>
        </p:nvSpPr>
        <p:spPr>
          <a:xfrm>
            <a:off x="3272016" y="3343801"/>
            <a:ext cx="2663545" cy="2296160"/>
          </a:xfrm>
          <a:prstGeom prst="hexagon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Infraestructura como código</a:t>
            </a:r>
          </a:p>
        </p:txBody>
      </p:sp>
      <p:sp>
        <p:nvSpPr>
          <p:cNvPr id="14" name="Hexagon 13">
            <a:extLst>
              <a:ext uri="{FF2B5EF4-FFF2-40B4-BE49-F238E27FC236}">
                <a16:creationId xmlns="" xmlns:a16="http://schemas.microsoft.com/office/drawing/2014/main" id="{0EA2856A-773F-4899-B092-69907586C197}"/>
              </a:ext>
            </a:extLst>
          </p:cNvPr>
          <p:cNvSpPr/>
          <p:nvPr/>
        </p:nvSpPr>
        <p:spPr>
          <a:xfrm>
            <a:off x="1107935" y="4491881"/>
            <a:ext cx="2663545" cy="2296160"/>
          </a:xfrm>
          <a:prstGeom prst="hexagon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Monitoreo y registro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="" xmlns:a16="http://schemas.microsoft.com/office/drawing/2014/main" id="{3F3EC26D-3EA0-41E5-8FA7-9B24400F7A6F}"/>
              </a:ext>
            </a:extLst>
          </p:cNvPr>
          <p:cNvSpPr/>
          <p:nvPr/>
        </p:nvSpPr>
        <p:spPr>
          <a:xfrm>
            <a:off x="5436096" y="4530413"/>
            <a:ext cx="2663545" cy="2296160"/>
          </a:xfrm>
          <a:prstGeom prst="hexagon">
            <a:avLst/>
          </a:prstGeom>
          <a:solidFill>
            <a:srgbClr val="70AD47"/>
          </a:solidFill>
          <a:ln w="12700" cap="flat" cmpd="sng" algn="ctr">
            <a:solidFill>
              <a:srgbClr val="70AD4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Comunicación y Colaboración</a:t>
            </a:r>
          </a:p>
        </p:txBody>
      </p:sp>
    </p:spTree>
    <p:extLst>
      <p:ext uri="{BB962C8B-B14F-4D97-AF65-F5344CB8AC3E}">
        <p14:creationId xmlns:p14="http://schemas.microsoft.com/office/powerpoint/2010/main" val="1696942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016BA0-66D5-41F5-967E-5E1075E9F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7" y="646031"/>
            <a:ext cx="4572000" cy="982769"/>
          </a:xfrm>
        </p:spPr>
        <p:txBody>
          <a:bodyPr>
            <a:noAutofit/>
          </a:bodyPr>
          <a:lstStyle/>
          <a:p>
            <a:pPr algn="ctr"/>
            <a:r>
              <a:rPr lang="es-CO" sz="3200" dirty="0"/>
              <a:t>Integración Continua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FB23465-5A0A-4D22-B863-F57AC2038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988840"/>
            <a:ext cx="4572000" cy="3373274"/>
          </a:xfrm>
        </p:spPr>
        <p:txBody>
          <a:bodyPr>
            <a:noAutofit/>
          </a:bodyPr>
          <a:lstStyle/>
          <a:p>
            <a:r>
              <a:rPr lang="es-ES" sz="2400" dirty="0"/>
              <a:t>La integración continua es una práctica de desarrollo de software mediante la cual los desarrolladores </a:t>
            </a:r>
            <a:r>
              <a:rPr lang="es-ES" sz="2400" b="1" dirty="0">
                <a:solidFill>
                  <a:schemeClr val="accent1"/>
                </a:solidFill>
              </a:rPr>
              <a:t>combinan</a:t>
            </a:r>
            <a:r>
              <a:rPr lang="es-ES" sz="2400" dirty="0"/>
              <a:t> los cambios en el </a:t>
            </a:r>
            <a:r>
              <a:rPr lang="es-ES" sz="2400" b="1" dirty="0">
                <a:solidFill>
                  <a:schemeClr val="accent2"/>
                </a:solidFill>
              </a:rPr>
              <a:t>código</a:t>
            </a:r>
            <a:r>
              <a:rPr lang="es-ES" sz="2400" dirty="0"/>
              <a:t> en un </a:t>
            </a:r>
            <a:r>
              <a:rPr lang="es-ES" sz="2400" b="1" dirty="0">
                <a:solidFill>
                  <a:schemeClr val="accent4"/>
                </a:solidFill>
              </a:rPr>
              <a:t>repositorio central </a:t>
            </a:r>
            <a:r>
              <a:rPr lang="es-ES" sz="2400" dirty="0"/>
              <a:t>de forma periódica, tras lo cual se </a:t>
            </a:r>
            <a:r>
              <a:rPr lang="es-ES" sz="2400" b="1" dirty="0">
                <a:solidFill>
                  <a:schemeClr val="accent6"/>
                </a:solidFill>
              </a:rPr>
              <a:t>ejecutan</a:t>
            </a:r>
            <a:r>
              <a:rPr lang="es-ES" sz="2400" dirty="0">
                <a:solidFill>
                  <a:schemeClr val="accent6"/>
                </a:solidFill>
              </a:rPr>
              <a:t> </a:t>
            </a:r>
            <a:r>
              <a:rPr lang="es-ES" sz="2400" b="1" dirty="0">
                <a:solidFill>
                  <a:schemeClr val="accent6"/>
                </a:solidFill>
              </a:rPr>
              <a:t>versiones</a:t>
            </a:r>
            <a:r>
              <a:rPr lang="es-ES" sz="2400" dirty="0">
                <a:solidFill>
                  <a:schemeClr val="accent6"/>
                </a:solidFill>
              </a:rPr>
              <a:t> </a:t>
            </a:r>
            <a:r>
              <a:rPr lang="es-ES" sz="2400" dirty="0"/>
              <a:t>y </a:t>
            </a:r>
            <a:r>
              <a:rPr lang="es-ES" sz="2400" b="1" dirty="0">
                <a:solidFill>
                  <a:schemeClr val="accent5"/>
                </a:solidFill>
              </a:rPr>
              <a:t>pruebas automáticas</a:t>
            </a:r>
            <a:r>
              <a:rPr lang="es-ES" sz="2400" dirty="0"/>
              <a:t>. </a:t>
            </a:r>
            <a:endParaRPr lang="es-CO" sz="2400" dirty="0"/>
          </a:p>
        </p:txBody>
      </p:sp>
      <p:sp>
        <p:nvSpPr>
          <p:cNvPr id="73" name="Freeform: Shape 72">
            <a:extLst>
              <a:ext uri="{FF2B5EF4-FFF2-40B4-BE49-F238E27FC236}">
                <a16:creationId xmlns="" xmlns:a16="http://schemas.microsoft.com/office/drawing/2014/main" id="{62A38935-BB53-4DF7-A56E-48DD25B685D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132777" y="1495889"/>
            <a:ext cx="4638605" cy="3866225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6146" name="Picture 2" descr="Integración continua">
            <a:extLst>
              <a:ext uri="{FF2B5EF4-FFF2-40B4-BE49-F238E27FC236}">
                <a16:creationId xmlns="" xmlns:a16="http://schemas.microsoft.com/office/drawing/2014/main" id="{BACD2A13-939B-4CA7-BE6F-7ED86130A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61073" y="2436353"/>
            <a:ext cx="2393849" cy="241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15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Presentation</Template>
  <TotalTime>1685</TotalTime>
  <Words>2039</Words>
  <Application>Microsoft Office PowerPoint</Application>
  <PresentationFormat>On-screen Show (4:3)</PresentationFormat>
  <Paragraphs>119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AmazonEmber</vt:lpstr>
      <vt:lpstr>Arial</vt:lpstr>
      <vt:lpstr>Berlin Sans FB Demi</vt:lpstr>
      <vt:lpstr>Calibri</vt:lpstr>
      <vt:lpstr>Graphik</vt:lpstr>
      <vt:lpstr>Segoe UI</vt:lpstr>
      <vt:lpstr>Wingdings</vt:lpstr>
      <vt:lpstr>Business Presentation</vt:lpstr>
      <vt:lpstr>DevOps</vt:lpstr>
      <vt:lpstr>Introducción</vt:lpstr>
      <vt:lpstr>Definición de DevOps</vt:lpstr>
      <vt:lpstr>Algo de Historia</vt:lpstr>
      <vt:lpstr>Beneficios de DevOps</vt:lpstr>
      <vt:lpstr>DevOps y el Ciclo de Vida de las Aplicaciones</vt:lpstr>
      <vt:lpstr>Cultura DevOps</vt:lpstr>
      <vt:lpstr>Prácticas de DevOps</vt:lpstr>
      <vt:lpstr>Integración Continua</vt:lpstr>
      <vt:lpstr>Entrega Continua</vt:lpstr>
      <vt:lpstr>Microservicios</vt:lpstr>
      <vt:lpstr>Infraestructura como código</vt:lpstr>
      <vt:lpstr>Monitoreo y Registro</vt:lpstr>
      <vt:lpstr>Comunicación y Colaboración</vt:lpstr>
      <vt:lpstr>Práctica</vt:lpstr>
      <vt:lpstr>Preguntas?</vt:lpstr>
      <vt:lpstr>PowerPoint Presentation</vt:lpstr>
    </vt:vector>
  </TitlesOfParts>
  <Company>Jucer Co.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en .Net</dc:title>
  <dc:creator>Julio Cesar Robles Uribe</dc:creator>
  <cp:lastModifiedBy>Julio Robles</cp:lastModifiedBy>
  <cp:revision>250</cp:revision>
  <dcterms:created xsi:type="dcterms:W3CDTF">2011-09-11T16:53:06Z</dcterms:created>
  <dcterms:modified xsi:type="dcterms:W3CDTF">2022-04-08T06:50:26Z</dcterms:modified>
</cp:coreProperties>
</file>