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309" r:id="rId3"/>
    <p:sldId id="310" r:id="rId4"/>
    <p:sldId id="311" r:id="rId5"/>
    <p:sldId id="312" r:id="rId6"/>
    <p:sldId id="313" r:id="rId7"/>
    <p:sldId id="314" r:id="rId8"/>
    <p:sldId id="276" r:id="rId9"/>
    <p:sldId id="277" r:id="rId10"/>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06023C-2764-43F7-8DEE-9918C0E0DCC4}">
          <p14:sldIdLst>
            <p14:sldId id="256"/>
            <p14:sldId id="309"/>
            <p14:sldId id="310"/>
          </p14:sldIdLst>
        </p14:section>
        <p14:section name="Untitled Section" id="{6DC64BEE-D340-465C-93F3-A2C8C82584D8}">
          <p14:sldIdLst>
            <p14:sldId id="311"/>
            <p14:sldId id="312"/>
            <p14:sldId id="313"/>
            <p14:sldId id="314"/>
            <p14:sldId id="276"/>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38" autoAdjust="0"/>
    <p:restoredTop sz="71025" autoAdjust="0"/>
  </p:normalViewPr>
  <p:slideViewPr>
    <p:cSldViewPr>
      <p:cViewPr varScale="1">
        <p:scale>
          <a:sx n="57" d="100"/>
          <a:sy n="57" d="100"/>
        </p:scale>
        <p:origin x="2194" y="53"/>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F02C1-A2C2-45D1-8D60-D454C04B5E27}" type="datetimeFigureOut">
              <a:rPr lang="es-CO" smtClean="0"/>
              <a:pPr/>
              <a:t>7/05/2025</a:t>
            </a:fld>
            <a:endParaRPr lang="es-CO"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61A6AF-5C91-4279-A2A9-5DA981759015}" type="slidenum">
              <a:rPr lang="es-CO" smtClean="0"/>
              <a:pPr/>
              <a:t>‹#›</a:t>
            </a:fld>
            <a:endParaRPr lang="es-CO" dirty="0"/>
          </a:p>
        </p:txBody>
      </p:sp>
    </p:spTree>
    <p:extLst>
      <p:ext uri="{BB962C8B-B14F-4D97-AF65-F5344CB8AC3E}">
        <p14:creationId xmlns:p14="http://schemas.microsoft.com/office/powerpoint/2010/main" val="181870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Hola a todos, Hoy exploraremos el mundo del iCloud Computing, uno de los avances mas importantes de nuestra era..</a:t>
            </a:r>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nube se ha convertido en el motor que impulsa desde pequeñas startups hasta corporaciones globales, permitiendo una innovación más rápida, escalabilidad bajo demanda y modelos de negocio completamente nuevos.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r>
              <a:rPr lang="es-CO" dirty="0"/>
              <a:t>En esta clase exploraremos, Los modelos fundamentales de servicio en la nube, así como los beneficios de utilizar Cloud Computing.</a:t>
            </a:r>
          </a:p>
        </p:txBody>
      </p:sp>
      <p:sp>
        <p:nvSpPr>
          <p:cNvPr id="4" name="Slide Number Placeholder 3"/>
          <p:cNvSpPr>
            <a:spLocks noGrp="1"/>
          </p:cNvSpPr>
          <p:nvPr>
            <p:ph type="sldNum" sz="quarter" idx="10"/>
          </p:nvPr>
        </p:nvSpPr>
        <p:spPr/>
        <p:txBody>
          <a:bodyPr/>
          <a:lstStyle/>
          <a:p>
            <a:fld id="{3461A6AF-5C91-4279-A2A9-5DA981759015}" type="slidenum">
              <a:rPr lang="es-CO" smtClean="0"/>
              <a:pPr/>
              <a:t>1</a:t>
            </a:fld>
            <a:endParaRPr lang="es-CO" dirty="0"/>
          </a:p>
        </p:txBody>
      </p:sp>
    </p:spTree>
    <p:extLst>
      <p:ext uri="{BB962C8B-B14F-4D97-AF65-F5344CB8AC3E}">
        <p14:creationId xmlns:p14="http://schemas.microsoft.com/office/powerpoint/2010/main" val="219307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Hoy en día, casi todo lo que usamos en internet —desde redes sociales hasta videojuegos en línea, plataformas educativas o apps bancarias— funciona gracias a una tecnología llamada </a:t>
            </a:r>
            <a:r>
              <a:rPr lang="es-CO" b="1" dirty="0"/>
              <a:t>computación en la nube</a:t>
            </a:r>
            <a:r>
              <a:rPr lang="es-CO" dirty="0"/>
              <a:t>, o </a:t>
            </a:r>
            <a:r>
              <a:rPr lang="es-CO" i="1" dirty="0"/>
              <a:t>Cloud Computing</a:t>
            </a:r>
            <a:r>
              <a:rPr lang="es-CO" dirty="0"/>
              <a:t>. Pero que es, Cloud Computing</a:t>
            </a:r>
            <a:r>
              <a:rPr lang="en-US" dirty="0"/>
              <a:t>?</a:t>
            </a:r>
          </a:p>
          <a:p>
            <a:r>
              <a:rPr lang="es-CO" dirty="0"/>
              <a:t>Cloud Computing se refiere al </a:t>
            </a:r>
            <a:r>
              <a:rPr lang="es-CO" b="1" dirty="0">
                <a:solidFill>
                  <a:schemeClr val="accent4"/>
                </a:solidFill>
              </a:rPr>
              <a:t>almacenamiento</a:t>
            </a:r>
            <a:r>
              <a:rPr lang="es-CO" dirty="0">
                <a:solidFill>
                  <a:schemeClr val="accent4"/>
                </a:solidFill>
              </a:rPr>
              <a:t> </a:t>
            </a:r>
            <a:r>
              <a:rPr lang="es-CO" dirty="0"/>
              <a:t>y </a:t>
            </a:r>
            <a:r>
              <a:rPr lang="es-CO" b="1" dirty="0">
                <a:solidFill>
                  <a:schemeClr val="accent3"/>
                </a:solidFill>
              </a:rPr>
              <a:t>acceso</a:t>
            </a:r>
            <a:r>
              <a:rPr lang="es-CO" dirty="0">
                <a:solidFill>
                  <a:schemeClr val="accent3"/>
                </a:solidFill>
              </a:rPr>
              <a:t> </a:t>
            </a:r>
            <a:r>
              <a:rPr lang="es-CO" dirty="0"/>
              <a:t>de los </a:t>
            </a:r>
            <a:r>
              <a:rPr lang="es-CO" b="1" dirty="0">
                <a:solidFill>
                  <a:schemeClr val="accent1"/>
                </a:solidFill>
              </a:rPr>
              <a:t>datos</a:t>
            </a:r>
            <a:r>
              <a:rPr lang="es-CO" dirty="0">
                <a:solidFill>
                  <a:schemeClr val="accent1"/>
                </a:solidFill>
              </a:rPr>
              <a:t> </a:t>
            </a:r>
            <a:r>
              <a:rPr lang="es-CO" dirty="0"/>
              <a:t>a través de </a:t>
            </a:r>
            <a:r>
              <a:rPr lang="es-CO" b="1" dirty="0">
                <a:solidFill>
                  <a:schemeClr val="accent5"/>
                </a:solidFill>
              </a:rPr>
              <a:t>internet</a:t>
            </a:r>
            <a:r>
              <a:rPr lang="es-CO" dirty="0"/>
              <a:t>, en lugar de </a:t>
            </a:r>
            <a:r>
              <a:rPr lang="es-CO" b="1" dirty="0">
                <a:solidFill>
                  <a:schemeClr val="accent2"/>
                </a:solidFill>
              </a:rPr>
              <a:t>almacenarlo</a:t>
            </a:r>
            <a:r>
              <a:rPr lang="es-CO" dirty="0">
                <a:solidFill>
                  <a:schemeClr val="accent2"/>
                </a:solidFill>
              </a:rPr>
              <a:t> </a:t>
            </a:r>
            <a:r>
              <a:rPr lang="es-CO" dirty="0"/>
              <a:t>en el disco duro </a:t>
            </a:r>
            <a:r>
              <a:rPr lang="es-CO" b="1" dirty="0">
                <a:solidFill>
                  <a:schemeClr val="accent6"/>
                </a:solidFill>
              </a:rPr>
              <a:t>local</a:t>
            </a:r>
            <a:r>
              <a:rPr lang="es-CO" b="0" dirty="0">
                <a:solidFill>
                  <a:schemeClr val="accent6"/>
                </a:solidFill>
              </a:rPr>
              <a:t>.</a:t>
            </a:r>
          </a:p>
          <a:p>
            <a:r>
              <a:rPr lang="es-CO" dirty="0"/>
              <a:t>No es algo mágico ni abstracto: son servidores reales, conectados entre sí, que permiten acceder a software, almacenar información o ejecutar procesos... todo </a:t>
            </a:r>
            <a:r>
              <a:rPr lang="es-CO" b="1" dirty="0"/>
              <a:t>desde cualquier lugar</a:t>
            </a:r>
            <a:r>
              <a:rPr lang="es-CO" dirty="0"/>
              <a:t>, sin necesidad de tener la infraestructura física en casa o en la oficina.</a:t>
            </a:r>
            <a:endParaRPr lang="es-CO" b="1" dirty="0">
              <a:solidFill>
                <a:schemeClr val="accent6"/>
              </a:solidFill>
            </a:endParaRPr>
          </a:p>
          <a:p>
            <a:pPr marL="0" indent="0">
              <a:buNone/>
            </a:pPr>
            <a:endParaRPr lang="es-CO" dirty="0"/>
          </a:p>
          <a:p>
            <a:pPr marL="0" indent="0">
              <a:buNone/>
            </a:pPr>
            <a:r>
              <a:rPr lang="es-CO" dirty="0"/>
              <a:t>Cloud Computing no es solo una tendencia: es el </a:t>
            </a:r>
            <a:r>
              <a:rPr lang="es-CO" b="1" dirty="0"/>
              <a:t>nuevo estándar tecnológico</a:t>
            </a:r>
            <a:r>
              <a:rPr lang="es-CO" dirty="0"/>
              <a:t>. Y aprenderlo te pondrá un paso en el futuro.</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2</a:t>
            </a:fld>
            <a:endParaRPr lang="es-CO" dirty="0"/>
          </a:p>
        </p:txBody>
      </p:sp>
    </p:spTree>
    <p:extLst>
      <p:ext uri="{BB962C8B-B14F-4D97-AF65-F5344CB8AC3E}">
        <p14:creationId xmlns:p14="http://schemas.microsoft.com/office/powerpoint/2010/main" val="567939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noProof="0" dirty="0"/>
              <a:t>Para entrar mas en materia veamos ahora los tipos de nube o las formas en las que Podemos desplegar y utilizar el Cloud Computing, </a:t>
            </a:r>
          </a:p>
          <a:p>
            <a:r>
              <a:rPr lang="es-CO" noProof="0" dirty="0"/>
              <a:t>El primero es,</a:t>
            </a:r>
          </a:p>
          <a:p>
            <a:pPr marL="171450" indent="-171450" algn="just">
              <a:buFont typeface="Arial" panose="020B0604020202020204" pitchFamily="34" charset="0"/>
              <a:buChar char="•"/>
            </a:pPr>
            <a:r>
              <a:rPr lang="es-CO" sz="1200" b="1" noProof="0" dirty="0">
                <a:solidFill>
                  <a:schemeClr val="accent6"/>
                </a:solidFill>
              </a:rPr>
              <a:t>Privado</a:t>
            </a:r>
            <a:r>
              <a:rPr lang="es-CO" sz="1200" noProof="0" dirty="0">
                <a:solidFill>
                  <a:schemeClr val="accent6"/>
                </a:solidFill>
              </a:rPr>
              <a:t> : </a:t>
            </a:r>
            <a:r>
              <a:rPr lang="es-CO" sz="1200" noProof="0" dirty="0"/>
              <a:t>Una nube privada es aquella en la que solamente una organización, utilizando tecnologías como la virtualización, tiene acceso a los recursos que se utilizan para implementar la nube. Es decir, una empresa dispone de un entorno Cloud en exclusiva.</a:t>
            </a:r>
          </a:p>
          <a:p>
            <a:pPr marL="0" indent="0" algn="just">
              <a:buFont typeface="Arial" panose="020B0604020202020204" pitchFamily="34" charset="0"/>
              <a:buNone/>
            </a:pPr>
            <a:r>
              <a:rPr lang="es-CO" sz="1200" noProof="0" dirty="0"/>
              <a:t>El segundo es,</a:t>
            </a:r>
          </a:p>
          <a:p>
            <a:pPr marL="171450" indent="-171450" algn="just">
              <a:buFont typeface="Arial" panose="020B0604020202020204" pitchFamily="34" charset="0"/>
              <a:buChar char="•"/>
            </a:pPr>
            <a:r>
              <a:rPr lang="es-CO" sz="1200" b="1" noProof="0" dirty="0">
                <a:solidFill>
                  <a:schemeClr val="accent6"/>
                </a:solidFill>
              </a:rPr>
              <a:t>Publico :</a:t>
            </a:r>
            <a:r>
              <a:rPr lang="es-CO" sz="1200" noProof="0" dirty="0">
                <a:solidFill>
                  <a:srgbClr val="FFFF00"/>
                </a:solidFill>
              </a:rPr>
              <a:t> </a:t>
            </a:r>
            <a:r>
              <a:rPr lang="es-CO" sz="1200" noProof="0" dirty="0"/>
              <a:t>Se caracteriza por ofrecer recursos sobre infraestructuras compartidas entre múltiples clientes. A estos recursos el cliente accede a través de internet o mediante conexiones VPN.</a:t>
            </a:r>
          </a:p>
          <a:p>
            <a:pPr marL="0" indent="0" algn="just">
              <a:buFont typeface="Arial" panose="020B0604020202020204" pitchFamily="34" charset="0"/>
              <a:buNone/>
            </a:pPr>
            <a:r>
              <a:rPr lang="es-CO" sz="1200" b="0" noProof="0" dirty="0">
                <a:solidFill>
                  <a:schemeClr val="tx1"/>
                </a:solidFill>
              </a:rPr>
              <a:t>Y por ultimo y no menos importante el,</a:t>
            </a:r>
          </a:p>
          <a:p>
            <a:pPr marL="171450" indent="-171450" algn="just">
              <a:buFont typeface="Arial" panose="020B0604020202020204" pitchFamily="34" charset="0"/>
              <a:buChar char="•"/>
            </a:pPr>
            <a:r>
              <a:rPr lang="es-CO" sz="1200" b="1" noProof="0" dirty="0">
                <a:solidFill>
                  <a:schemeClr val="accent6"/>
                </a:solidFill>
              </a:rPr>
              <a:t>Hibrido :</a:t>
            </a:r>
            <a:r>
              <a:rPr lang="es-CO" sz="1200" noProof="0" dirty="0">
                <a:solidFill>
                  <a:srgbClr val="FFFF00"/>
                </a:solidFill>
              </a:rPr>
              <a:t> que </a:t>
            </a:r>
            <a:r>
              <a:rPr lang="es-CO" sz="1200" noProof="0" dirty="0"/>
              <a:t>Combina recursos del Cloud Privado con los del Cloud Público. Este tipo surge a partir de la necesidad de los clientes que aunque cuentan con infraestructura propia buscan aprovechar las ventajas de los servicios de un proveedor externo que este en la nube.</a:t>
            </a:r>
          </a:p>
          <a:p>
            <a:pPr marL="0" indent="0" algn="just">
              <a:buFont typeface="Arial" panose="020B0604020202020204" pitchFamily="34" charset="0"/>
              <a:buNone/>
            </a:pPr>
            <a:endParaRPr lang="es-CO" sz="1200" noProof="0" dirty="0"/>
          </a:p>
          <a:p>
            <a:pPr marL="0" indent="0" algn="just">
              <a:buFont typeface="Arial" panose="020B0604020202020204" pitchFamily="34" charset="0"/>
              <a:buNone/>
            </a:pPr>
            <a:r>
              <a:rPr lang="es-CO" noProof="0" dirty="0"/>
              <a:t>Conocer los modelos de despliegue te permitirá </a:t>
            </a:r>
            <a:r>
              <a:rPr lang="es-CO" b="1" noProof="0" dirty="0"/>
              <a:t>tomar decisiones técnicas y estratégicas correctas</a:t>
            </a:r>
            <a:r>
              <a:rPr lang="es-CO" b="0" noProof="0" dirty="0"/>
              <a:t>, </a:t>
            </a:r>
            <a:r>
              <a:rPr lang="es-CO" noProof="0" dirty="0"/>
              <a:t>ya que No es lo mismo diseñar una aplicación para un cliente pequeño que para un banco o una entidad gubernamental. </a:t>
            </a:r>
            <a:endParaRPr lang="es-CO" sz="1200" noProof="0" dirty="0"/>
          </a:p>
          <a:p>
            <a:endParaRPr lang="es-CO" noProof="0" dirty="0"/>
          </a:p>
          <a:p>
            <a:endParaRPr lang="es-CO" noProof="0" dirty="0"/>
          </a:p>
        </p:txBody>
      </p:sp>
      <p:sp>
        <p:nvSpPr>
          <p:cNvPr id="4" name="Slide Number Placeholder 3"/>
          <p:cNvSpPr>
            <a:spLocks noGrp="1"/>
          </p:cNvSpPr>
          <p:nvPr>
            <p:ph type="sldNum" sz="quarter" idx="5"/>
          </p:nvPr>
        </p:nvSpPr>
        <p:spPr/>
        <p:txBody>
          <a:bodyPr/>
          <a:lstStyle/>
          <a:p>
            <a:fld id="{3461A6AF-5C91-4279-A2A9-5DA981759015}" type="slidenum">
              <a:rPr lang="es-CO" smtClean="0"/>
              <a:pPr/>
              <a:t>3</a:t>
            </a:fld>
            <a:endParaRPr lang="es-CO" dirty="0"/>
          </a:p>
        </p:txBody>
      </p:sp>
    </p:spTree>
    <p:extLst>
      <p:ext uri="{BB962C8B-B14F-4D97-AF65-F5344CB8AC3E}">
        <p14:creationId xmlns:p14="http://schemas.microsoft.com/office/powerpoint/2010/main" val="101522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s-CO" dirty="0"/>
              <a:t>En Cloud Computing, existen </a:t>
            </a:r>
            <a:r>
              <a:rPr lang="es-CO" b="1" dirty="0"/>
              <a:t>tres modelos principales de servicio</a:t>
            </a:r>
            <a:r>
              <a:rPr lang="es-CO" dirty="0"/>
              <a:t>, que definen </a:t>
            </a:r>
            <a:r>
              <a:rPr lang="es-CO" i="1" dirty="0"/>
              <a:t>qué tanto controla el usuario</a:t>
            </a:r>
            <a:r>
              <a:rPr lang="es-CO" dirty="0"/>
              <a:t> y </a:t>
            </a:r>
            <a:r>
              <a:rPr lang="es-CO" i="1" dirty="0"/>
              <a:t>qué tanto ofrece el proveedor de nube</a:t>
            </a:r>
            <a:r>
              <a:rPr lang="es-CO" dirty="0"/>
              <a:t>:</a:t>
            </a:r>
          </a:p>
          <a:p>
            <a:pPr marL="228600" indent="-228600">
              <a:buAutoNum type="arabicPeriod"/>
            </a:pPr>
            <a:r>
              <a:rPr lang="es-CO" b="1" dirty="0"/>
              <a:t>SaaS – Software como Servicio (Software as a </a:t>
            </a:r>
            <a:r>
              <a:rPr lang="es-CO" b="1" dirty="0" err="1"/>
              <a:t>Service</a:t>
            </a:r>
            <a:r>
              <a:rPr lang="es-CO" b="1" dirty="0"/>
              <a:t>)</a:t>
            </a:r>
          </a:p>
          <a:p>
            <a:r>
              <a:rPr lang="es-CO" dirty="0"/>
              <a:t>El proveedor ofrece aplicaciones listas para usarse desde el navegador, sin que el usuario tenga que instalar ni mantener nada y  </a:t>
            </a:r>
            <a:r>
              <a:rPr lang="es-CO" b="1" dirty="0"/>
              <a:t>Tú solo usas</a:t>
            </a:r>
            <a:r>
              <a:rPr lang="es-CO" dirty="0"/>
              <a:t> el software, es Ideal para: usuarios finales o empresas que quieren soluciones rápidas y funcionales.</a:t>
            </a:r>
            <a:br>
              <a:rPr lang="es-CO" dirty="0"/>
            </a:br>
            <a:r>
              <a:rPr lang="es-CO" dirty="0"/>
              <a:t>Ejemplo: </a:t>
            </a:r>
            <a:r>
              <a:rPr lang="es-CO" b="1" dirty="0"/>
              <a:t>Email, Office 365, CRM, Software colaborativo, sistema de ERP, o sistemas de almacenamiento como Dropbox</a:t>
            </a:r>
            <a:r>
              <a:rPr lang="es-CO" dirty="0"/>
              <a:t>.</a:t>
            </a:r>
          </a:p>
          <a:p>
            <a:endParaRPr lang="es-CO" dirty="0"/>
          </a:p>
          <a:p>
            <a:pPr marL="228600" indent="-228600">
              <a:buFont typeface="+mj-lt"/>
              <a:buAutoNum type="arabicPeriod" startAt="2"/>
            </a:pPr>
            <a:r>
              <a:rPr lang="es-CO" b="1" dirty="0"/>
              <a:t>PaaS – Plataforma como Servicio (</a:t>
            </a:r>
            <a:r>
              <a:rPr lang="es-CO" b="1" dirty="0" err="1"/>
              <a:t>Platform</a:t>
            </a:r>
            <a:r>
              <a:rPr lang="es-CO" b="1" dirty="0"/>
              <a:t> as a </a:t>
            </a:r>
            <a:r>
              <a:rPr lang="es-CO" b="1" dirty="0" err="1"/>
              <a:t>Service</a:t>
            </a:r>
            <a:r>
              <a:rPr lang="es-CO" b="1" dirty="0"/>
              <a:t>)</a:t>
            </a:r>
          </a:p>
          <a:p>
            <a:r>
              <a:rPr lang="es-CO" dirty="0"/>
              <a:t>El proveedor te da un entorno listo para que desarrolles y despliegues tus aplicaciones, sin preocuparte por la infraestructura, y </a:t>
            </a:r>
            <a:r>
              <a:rPr lang="es-CO" b="1" dirty="0"/>
              <a:t>Tú administras:</a:t>
            </a:r>
            <a:r>
              <a:rPr lang="es-CO" dirty="0"/>
              <a:t> solo tu código y tus datos, es Ideal para: desarrolladores que quieren enfocarse en programar sin gestionar servidores.</a:t>
            </a:r>
            <a:br>
              <a:rPr lang="es-CO" dirty="0"/>
            </a:br>
            <a:r>
              <a:rPr lang="es-CO" dirty="0"/>
              <a:t>Ejemplo: Aplicaciones desarrolladas para nube o de despliegue en web como  </a:t>
            </a:r>
            <a:r>
              <a:rPr lang="es-CO" b="1" dirty="0"/>
              <a:t>Azure App </a:t>
            </a:r>
            <a:r>
              <a:rPr lang="es-CO" b="1" dirty="0" err="1"/>
              <a:t>Service</a:t>
            </a:r>
            <a:r>
              <a:rPr lang="es-CO" dirty="0"/>
              <a:t>, </a:t>
            </a:r>
            <a:r>
              <a:rPr lang="es-CO" b="1" dirty="0" err="1"/>
              <a:t>Heroku</a:t>
            </a:r>
            <a:r>
              <a:rPr lang="es-CO" dirty="0"/>
              <a:t>, o </a:t>
            </a:r>
            <a:r>
              <a:rPr lang="es-CO" b="1" dirty="0"/>
              <a:t>Google App </a:t>
            </a:r>
            <a:r>
              <a:rPr lang="es-CO" b="1" dirty="0" err="1"/>
              <a:t>Engine</a:t>
            </a:r>
            <a:r>
              <a:rPr lang="es-CO" dirty="0"/>
              <a:t>.</a:t>
            </a:r>
          </a:p>
          <a:p>
            <a:endParaRPr lang="es-CO" b="1" dirty="0"/>
          </a:p>
          <a:p>
            <a:pPr marL="228600" indent="-228600">
              <a:buFont typeface="+mj-lt"/>
              <a:buAutoNum type="arabicPeriod" startAt="3"/>
            </a:pPr>
            <a:r>
              <a:rPr lang="es-CO" b="1" dirty="0"/>
              <a:t>IaaS – Infraestructura como Servicio (</a:t>
            </a:r>
            <a:r>
              <a:rPr lang="es-CO" b="1" dirty="0" err="1"/>
              <a:t>Infrastructure</a:t>
            </a:r>
            <a:r>
              <a:rPr lang="es-CO" b="1" dirty="0"/>
              <a:t> as a </a:t>
            </a:r>
            <a:r>
              <a:rPr lang="es-CO" b="1" dirty="0" err="1"/>
              <a:t>Service</a:t>
            </a:r>
            <a:r>
              <a:rPr lang="es-CO" b="1" dirty="0"/>
              <a:t>)</a:t>
            </a:r>
          </a:p>
          <a:p>
            <a:r>
              <a:rPr lang="es-CO" dirty="0"/>
              <a:t>El proveedor te da acceso a recursos básicos como servidores virtuales, almacenamiento, redes, etc., y </a:t>
            </a:r>
            <a:r>
              <a:rPr lang="es-CO" b="1" dirty="0"/>
              <a:t>Tú administras:</a:t>
            </a:r>
            <a:r>
              <a:rPr lang="es-CO" dirty="0"/>
              <a:t> el sistema operativo, las aplicaciones y la configuración, es Ideal para: técnicos de infraestructura, administradores de sistemas y desarrolladores que quieren controlar todo.</a:t>
            </a:r>
            <a:br>
              <a:rPr lang="es-CO" dirty="0"/>
            </a:br>
            <a:r>
              <a:rPr lang="es-CO" dirty="0"/>
              <a:t>Ejemplo: crear máquinas virtuales en </a:t>
            </a:r>
            <a:r>
              <a:rPr lang="es-CO" b="1" dirty="0"/>
              <a:t>Azure</a:t>
            </a:r>
            <a:r>
              <a:rPr lang="es-CO" dirty="0"/>
              <a:t>, </a:t>
            </a:r>
            <a:r>
              <a:rPr lang="es-CO" b="1" dirty="0"/>
              <a:t>AWS EC2</a:t>
            </a:r>
            <a:r>
              <a:rPr lang="es-CO" dirty="0"/>
              <a:t>, </a:t>
            </a:r>
            <a:r>
              <a:rPr lang="es-CO" b="1" dirty="0"/>
              <a:t>Google Compute </a:t>
            </a:r>
            <a:r>
              <a:rPr lang="es-CO" b="1" dirty="0" err="1"/>
              <a:t>Engine</a:t>
            </a:r>
            <a:r>
              <a:rPr lang="es-CO" dirty="0"/>
              <a:t>.</a:t>
            </a:r>
          </a:p>
          <a:p>
            <a:endParaRPr lang="es-CO" b="1" dirty="0"/>
          </a:p>
          <a:p>
            <a:r>
              <a:rPr lang="es-CO" b="1" dirty="0"/>
              <a:t>En resumen:</a:t>
            </a:r>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En el Modelo IaaS, ¿Qué gestionas tú? El Sistema operativo, y las apps, ¿Qué gestiona el proveedor? El Hardware, la red, y el almacenamiento.</a:t>
            </a:r>
          </a:p>
          <a:p>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En el Modelo PaaS, ¿Qué gestionas tú? El Código, y los datos, ¿Qué gestiona el proveedor? La Infraestructura, el Sistema Operativo, y la plataforma 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En el Modelo SaaS, ¿Qué gestionas tú? Solo el uso del software, ¿Qué gestiona el proveedor? Todo lo demás.</a:t>
            </a:r>
          </a:p>
          <a:p>
            <a:endParaRPr lang="es-CO" dirty="0"/>
          </a:p>
          <a:p>
            <a:r>
              <a:rPr lang="es-CO" dirty="0"/>
              <a:t>Comprender estos modelos te permite elegir la </a:t>
            </a:r>
            <a:r>
              <a:rPr lang="es-CO" b="1" dirty="0"/>
              <a:t>mejor solución según el proyecto</a:t>
            </a:r>
            <a:r>
              <a:rPr lang="es-CO" dirty="0"/>
              <a:t>, el presupuesto y el nivel de control que necesitas.</a:t>
            </a:r>
          </a:p>
          <a:p>
            <a:endParaRPr lang="es-CO" dirty="0"/>
          </a:p>
        </p:txBody>
      </p:sp>
      <p:sp>
        <p:nvSpPr>
          <p:cNvPr id="4" name="Slide Number Placeholder 3"/>
          <p:cNvSpPr>
            <a:spLocks noGrp="1"/>
          </p:cNvSpPr>
          <p:nvPr>
            <p:ph type="sldNum" sz="quarter" idx="5"/>
          </p:nvPr>
        </p:nvSpPr>
        <p:spPr/>
        <p:txBody>
          <a:bodyPr/>
          <a:lstStyle/>
          <a:p>
            <a:fld id="{3461A6AF-5C91-4279-A2A9-5DA981759015}" type="slidenum">
              <a:rPr lang="es-CO" smtClean="0"/>
              <a:pPr/>
              <a:t>4</a:t>
            </a:fld>
            <a:endParaRPr lang="es-CO" dirty="0"/>
          </a:p>
        </p:txBody>
      </p:sp>
    </p:spTree>
    <p:extLst>
      <p:ext uri="{BB962C8B-B14F-4D97-AF65-F5344CB8AC3E}">
        <p14:creationId xmlns:p14="http://schemas.microsoft.com/office/powerpoint/2010/main" val="307838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s-CO" noProof="0" dirty="0"/>
              <a:t>Veamos ahora un poco mas en detalle estos modelos, comparándolos con el modelo </a:t>
            </a:r>
            <a:r>
              <a:rPr lang="es-CO" noProof="0" dirty="0" err="1"/>
              <a:t>On</a:t>
            </a:r>
            <a:r>
              <a:rPr lang="es-CO" noProof="0" dirty="0"/>
              <a:t>-Premise, que es lo que la mayoría de las empresas cuentan, antes de pensar en pasarse a la nube o antes de comenzar a utilizar servicios de Cloud Computing.</a:t>
            </a:r>
          </a:p>
          <a:p>
            <a:endParaRPr lang="es-CO" noProof="0" dirty="0"/>
          </a:p>
          <a:p>
            <a:r>
              <a:rPr lang="es-CO" noProof="0" dirty="0"/>
              <a:t>En el Modelo </a:t>
            </a:r>
            <a:r>
              <a:rPr lang="es-CO" noProof="0" dirty="0" err="1"/>
              <a:t>On</a:t>
            </a:r>
            <a:r>
              <a:rPr lang="es-CO" noProof="0" dirty="0"/>
              <a:t>-Premise, se tienen físicamente los servidores en un Data-Center al cual , el administrador del sistema, puede acceder y tener el control de todo, maquina, recursos y aplicaciones.</a:t>
            </a:r>
          </a:p>
          <a:p>
            <a:endParaRPr lang="es-CO" noProof="0" dirty="0"/>
          </a:p>
          <a:p>
            <a:r>
              <a:rPr lang="es-CO" noProof="0" dirty="0"/>
              <a:t>En el modelo </a:t>
            </a:r>
            <a:r>
              <a:rPr lang="es-CO" noProof="0" dirty="0" err="1"/>
              <a:t>Infrastructure</a:t>
            </a:r>
            <a:r>
              <a:rPr lang="es-CO" noProof="0" dirty="0"/>
              <a:t> as a </a:t>
            </a:r>
            <a:r>
              <a:rPr lang="es-CO" noProof="0" dirty="0" err="1"/>
              <a:t>Service</a:t>
            </a:r>
            <a:r>
              <a:rPr lang="es-CO" noProof="0" dirty="0"/>
              <a:t> (IaaS), el administrador del sistema solo tiene acceso remoto a las maquinas, para instalar el sistema operativo, definir la configuración, copiar los datos e instalar las aplicaciones que requiera; en cambio el proveedor de servicios es el encargado de crear la maquina física, mediante la virtualización, definir el tipo de disco duro, la memoria y define la red a donde puede ser conectada la maquina.</a:t>
            </a:r>
          </a:p>
          <a:p>
            <a:endParaRPr lang="es-CO" noProof="0" dirty="0"/>
          </a:p>
          <a:p>
            <a:r>
              <a:rPr lang="es-CO" noProof="0" dirty="0"/>
              <a:t>En el Modelo </a:t>
            </a:r>
            <a:r>
              <a:rPr lang="es-CO" noProof="0" dirty="0" err="1"/>
              <a:t>Platform</a:t>
            </a:r>
            <a:r>
              <a:rPr lang="es-CO" noProof="0" dirty="0"/>
              <a:t> as a </a:t>
            </a:r>
            <a:r>
              <a:rPr lang="es-CO" noProof="0" dirty="0" err="1"/>
              <a:t>Service</a:t>
            </a:r>
            <a:r>
              <a:rPr lang="es-CO" noProof="0" dirty="0"/>
              <a:t> (PaaS), el administrador del sistema , Solo puede instalar la aplicación y definir sus datos, mediante un acceso remoto en la plataforma de la nube, mientras que el proveedor servicios se encarga de administrar la maquina físicamente asignando los recursos de memoria, procesador, sistema operativo y configuración de la red, </a:t>
            </a:r>
          </a:p>
          <a:p>
            <a:endParaRPr lang="es-CO" noProof="0" dirty="0"/>
          </a:p>
          <a:p>
            <a:r>
              <a:rPr lang="es-CO" noProof="0" dirty="0"/>
              <a:t>Y Por último, en el modelo de software as a </a:t>
            </a:r>
            <a:r>
              <a:rPr lang="es-CO" noProof="0" dirty="0" err="1"/>
              <a:t>Service</a:t>
            </a:r>
            <a:r>
              <a:rPr lang="es-CO" noProof="0" dirty="0"/>
              <a:t> (SaaS) , el administrador del sistema solo puede hacer uso de la aplicación y de los datos, pero es el proveedor de servicios de nube que se encarga de crear la maquina, definir los recursos de, memoria, almacenamiento, procesador, sistema operativo, configuración de red, además de instalar y configura la aplicación.</a:t>
            </a:r>
          </a:p>
          <a:p>
            <a:endParaRPr lang="es-CO" noProof="0" dirty="0"/>
          </a:p>
          <a:p>
            <a:r>
              <a:rPr lang="es-CO" noProof="0" dirty="0"/>
              <a:t>Podemos ver que a medida que avanzamos, menos responsabilidad tiene el administrador del sistema, y mayor alcance tiene el proveedor de servicios de la nube, lo que cambia, es que el administrador del sistema debe estar pendiente del uso de la aplicación y de la administración de los datos de la misma.</a:t>
            </a:r>
          </a:p>
          <a:p>
            <a:endParaRPr lang="es-CO" noProof="0" dirty="0"/>
          </a:p>
          <a:p>
            <a:endParaRPr lang="es-CO" noProof="0"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5</a:t>
            </a:fld>
            <a:endParaRPr lang="es-CO" dirty="0"/>
          </a:p>
        </p:txBody>
      </p:sp>
    </p:spTree>
    <p:extLst>
      <p:ext uri="{BB962C8B-B14F-4D97-AF65-F5344CB8AC3E}">
        <p14:creationId xmlns:p14="http://schemas.microsoft.com/office/powerpoint/2010/main" val="612879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s-CO" dirty="0"/>
              <a:t>Para aterrizar mejor las diferencias entre los modelos, vamos a utilizar el ejemplo de Pizza como Servicio.</a:t>
            </a:r>
          </a:p>
          <a:p>
            <a:r>
              <a:rPr lang="es-CO" dirty="0"/>
              <a:t>Nuestro modelo </a:t>
            </a:r>
            <a:r>
              <a:rPr lang="es-CO" dirty="0" err="1"/>
              <a:t>On</a:t>
            </a:r>
            <a:r>
              <a:rPr lang="es-CO" dirty="0"/>
              <a:t>-Premise o Tradicional, es como la pizza Casera, ya que somos nosotros los encargados de todo, de seleccionar los recursos o ingredientes, prepararlos, utilizar el Horno y utensilios, por último servirlos en el comedor y utilizar los cubiertos para comer el producto final.</a:t>
            </a:r>
          </a:p>
          <a:p>
            <a:endParaRPr lang="es-CO" dirty="0"/>
          </a:p>
          <a:p>
            <a:r>
              <a:rPr lang="es-CO" dirty="0"/>
              <a:t>En el modelo Infraestructura como Servicio, es como la piza congelada,  ya tenemos </a:t>
            </a:r>
            <a:r>
              <a:rPr lang="es-CO" dirty="0" err="1"/>
              <a:t>pre-configurados</a:t>
            </a:r>
            <a:r>
              <a:rPr lang="es-CO" dirty="0"/>
              <a:t> los ingredientes, y lo que utilizaremos será el horno, el comedor y cubiertos para comer el producto final.</a:t>
            </a:r>
          </a:p>
          <a:p>
            <a:endParaRPr lang="es-CO" dirty="0"/>
          </a:p>
          <a:p>
            <a:r>
              <a:rPr lang="es-CO" dirty="0"/>
              <a:t>En el modelos Plataforma como Servicio, es como pedir a domicilio, solo recibimos el producto final y solo utilizamos el comedor y los cubiertos para comer el producto final.</a:t>
            </a:r>
          </a:p>
          <a:p>
            <a:endParaRPr lang="es-CO" dirty="0"/>
          </a:p>
          <a:p>
            <a:r>
              <a:rPr lang="es-CO" dirty="0"/>
              <a:t>Y por último en el modelo Software como Servicio, es como salir a comer por fuera en un restaurante, el proveedor selecciona los ingredientes utiliza los recursos, como el horno, la electricidad o el gas, prepara el producto final y lo sirve en el comedor y brinda los cubiertos, lo único que vamos a hacer es ir a consumir el producto final.</a:t>
            </a:r>
          </a:p>
          <a:p>
            <a:endParaRPr lang="es-CO" dirty="0"/>
          </a:p>
          <a:p>
            <a:r>
              <a:rPr lang="es-CO" dirty="0"/>
              <a:t>Con este ejemplo podemos clarificar la diferencia entre los 3 modelos principales, aunque pueden haber variaciones, el sentido sigue siendo el mismo a medida que avanzamos, menos interacción con los recursos físicos vamos a tener y mayor consumo del producto final tenemos.</a:t>
            </a:r>
          </a:p>
          <a:p>
            <a:endParaRPr lang="es-CO" dirty="0"/>
          </a:p>
        </p:txBody>
      </p:sp>
      <p:sp>
        <p:nvSpPr>
          <p:cNvPr id="4" name="Slide Number Placeholder 3"/>
          <p:cNvSpPr>
            <a:spLocks noGrp="1"/>
          </p:cNvSpPr>
          <p:nvPr>
            <p:ph type="sldNum" sz="quarter" idx="5"/>
          </p:nvPr>
        </p:nvSpPr>
        <p:spPr/>
        <p:txBody>
          <a:bodyPr/>
          <a:lstStyle/>
          <a:p>
            <a:fld id="{3461A6AF-5C91-4279-A2A9-5DA981759015}" type="slidenum">
              <a:rPr lang="es-CO" smtClean="0"/>
              <a:pPr/>
              <a:t>6</a:t>
            </a:fld>
            <a:endParaRPr lang="es-CO" dirty="0"/>
          </a:p>
        </p:txBody>
      </p:sp>
    </p:spTree>
    <p:extLst>
      <p:ext uri="{BB962C8B-B14F-4D97-AF65-F5344CB8AC3E}">
        <p14:creationId xmlns:p14="http://schemas.microsoft.com/office/powerpoint/2010/main" val="2440142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s-CO" sz="1200" b="0" i="0" kern="1200" dirty="0">
                <a:solidFill>
                  <a:schemeClr val="tx1"/>
                </a:solidFill>
                <a:effectLst/>
                <a:latin typeface="+mn-lt"/>
                <a:ea typeface="+mn-ea"/>
                <a:cs typeface="+mn-cs"/>
              </a:rPr>
              <a:t>Veamos ahora los principales beneficios de la computación en la nube.</a:t>
            </a:r>
          </a:p>
          <a:p>
            <a:r>
              <a:rPr lang="es-CO" sz="1200" b="0" i="0" kern="1200" dirty="0">
                <a:solidFill>
                  <a:schemeClr val="tx1"/>
                </a:solidFill>
                <a:effectLst/>
                <a:latin typeface="+mn-lt"/>
                <a:ea typeface="+mn-ea"/>
                <a:cs typeface="+mn-cs"/>
              </a:rPr>
              <a:t>La computación en la nube supone un gran cambio respecto a la forma tradicional en que las empresas conciben los recursos de Tecnología. </a:t>
            </a:r>
          </a:p>
          <a:p>
            <a:endParaRPr lang="es-CO" sz="1200" b="0" i="0" kern="1200" dirty="0">
              <a:solidFill>
                <a:schemeClr val="tx1"/>
              </a:solidFill>
              <a:effectLst/>
              <a:latin typeface="+mn-lt"/>
              <a:ea typeface="+mn-ea"/>
              <a:cs typeface="+mn-cs"/>
            </a:endParaRPr>
          </a:p>
          <a:p>
            <a:r>
              <a:rPr lang="es-CO" sz="1200" b="0" i="0" kern="1200" dirty="0">
                <a:solidFill>
                  <a:schemeClr val="tx1"/>
                </a:solidFill>
                <a:effectLst/>
                <a:latin typeface="+mn-lt"/>
                <a:ea typeface="+mn-ea"/>
                <a:cs typeface="+mn-cs"/>
              </a:rPr>
              <a:t>A continuación, se presentan siete razones comunes por las que las organizaciones recurren a los servicios de computación en la nube:</a:t>
            </a:r>
          </a:p>
          <a:p>
            <a:endParaRPr lang="en-US"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Costos</a:t>
            </a:r>
            <a:endParaRPr lang="en-US" sz="1200" b="1" i="0" kern="1200" dirty="0">
              <a:solidFill>
                <a:schemeClr val="tx1"/>
              </a:solidFill>
              <a:effectLst/>
              <a:latin typeface="+mn-lt"/>
              <a:ea typeface="+mn-ea"/>
              <a:cs typeface="+mn-cs"/>
            </a:endParaRPr>
          </a:p>
          <a:p>
            <a:r>
              <a:rPr lang="es-CO" sz="1200" b="0" i="0" kern="1200" dirty="0">
                <a:solidFill>
                  <a:schemeClr val="tx1"/>
                </a:solidFill>
                <a:effectLst/>
                <a:latin typeface="+mn-lt"/>
                <a:ea typeface="+mn-ea"/>
                <a:cs typeface="+mn-cs"/>
              </a:rPr>
              <a:t>La computación en la nube elimina el gasto de capital de comprar hardware y software y configurar y ejecutar centros de datos en el sitio: los bastidores de servidores, la electricidad las 24 horas para energía y refrigeración, y los expertos en TI para administrar la infraestructura. Se suma rápido.</a:t>
            </a:r>
          </a:p>
          <a:p>
            <a:endParaRPr lang="es-CO"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Velocidad</a:t>
            </a:r>
            <a:endParaRPr lang="en-US" sz="1200" b="1" i="0" kern="1200" dirty="0">
              <a:solidFill>
                <a:schemeClr val="tx1"/>
              </a:solidFill>
              <a:effectLst/>
              <a:latin typeface="+mn-lt"/>
              <a:ea typeface="+mn-ea"/>
              <a:cs typeface="+mn-cs"/>
            </a:endParaRPr>
          </a:p>
          <a:p>
            <a:r>
              <a:rPr lang="es-CO" sz="1200" b="0" i="0" kern="1200" dirty="0">
                <a:solidFill>
                  <a:schemeClr val="tx1"/>
                </a:solidFill>
                <a:effectLst/>
                <a:latin typeface="+mn-lt"/>
                <a:ea typeface="+mn-ea"/>
                <a:cs typeface="+mn-cs"/>
              </a:rPr>
              <a:t>La mayoría de los servicios de computación en la nube se brindan en autoservicio y bajo demanda, por lo que incluso grandes cantidades de recursos informáticos se pueden aprovisionar en minutos, generalmente con solo unos pocos clics del mouse, brindando a las empresas mucha flexibilidad y eliminando la presión de la planificación de la capacidad.</a:t>
            </a:r>
          </a:p>
          <a:p>
            <a:endParaRPr lang="es-CO"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Escalamiento</a:t>
            </a:r>
            <a:endParaRPr lang="en-US" sz="1200" b="1" i="0" kern="1200" dirty="0">
              <a:solidFill>
                <a:schemeClr val="tx1"/>
              </a:solidFill>
              <a:effectLst/>
              <a:latin typeface="+mn-lt"/>
              <a:ea typeface="+mn-ea"/>
              <a:cs typeface="+mn-cs"/>
            </a:endParaRPr>
          </a:p>
          <a:p>
            <a:r>
              <a:rPr lang="es-CO" sz="1200" b="0" i="0" kern="1200" dirty="0">
                <a:solidFill>
                  <a:schemeClr val="tx1"/>
                </a:solidFill>
                <a:effectLst/>
                <a:latin typeface="+mn-lt"/>
                <a:ea typeface="+mn-ea"/>
                <a:cs typeface="+mn-cs"/>
              </a:rPr>
              <a:t>Los beneficios de los servicios de computación en la nube incluyen la capacidad de escalar de manera elástica. En el lenguaje de la nube, eso significa entregar la cantidad correcta de recursos de TI, por ejemplo, más o menos poder de cómputo, almacenamiento, ancho de banda, justo cuando se necesitan y desde la ubicación geográfica correcta.</a:t>
            </a:r>
          </a:p>
          <a:p>
            <a:endParaRPr lang="es-CO"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Productividad</a:t>
            </a:r>
            <a:endParaRPr lang="en-US" sz="1200" b="1" i="0" kern="1200" dirty="0">
              <a:solidFill>
                <a:schemeClr val="tx1"/>
              </a:solidFill>
              <a:effectLst/>
              <a:latin typeface="+mn-lt"/>
              <a:ea typeface="+mn-ea"/>
              <a:cs typeface="+mn-cs"/>
            </a:endParaRPr>
          </a:p>
          <a:p>
            <a:r>
              <a:rPr lang="es-CO" sz="1200" b="0" i="0" kern="1200" dirty="0">
                <a:solidFill>
                  <a:schemeClr val="tx1"/>
                </a:solidFill>
                <a:effectLst/>
                <a:latin typeface="+mn-lt"/>
                <a:ea typeface="+mn-ea"/>
                <a:cs typeface="+mn-cs"/>
              </a:rPr>
              <a:t>Los centros de datos en el sitio generalmente requieren una gran cantidad de "estantería y apilamiento": configuración de hardware, parches de software y otras tareas de administración de TI que consumen mucho tiempo. La computación en la nube elimina la necesidad de muchas de estas tareas, por lo que los equipos de TI pueden dedicar tiempo a lograr objetivos comerciales más importantes.</a:t>
            </a:r>
          </a:p>
          <a:p>
            <a:endParaRPr lang="es-CO"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Rendimiento</a:t>
            </a:r>
            <a:endParaRPr lang="en-US" sz="1200" b="1" i="0" kern="1200" dirty="0">
              <a:solidFill>
                <a:schemeClr val="tx1"/>
              </a:solidFill>
              <a:effectLst/>
              <a:latin typeface="+mn-lt"/>
              <a:ea typeface="+mn-ea"/>
              <a:cs typeface="+mn-cs"/>
            </a:endParaRPr>
          </a:p>
          <a:p>
            <a:r>
              <a:rPr lang="es-CO" sz="1200" b="0" i="0" kern="1200" dirty="0">
                <a:solidFill>
                  <a:schemeClr val="tx1"/>
                </a:solidFill>
                <a:effectLst/>
                <a:latin typeface="+mn-lt"/>
                <a:ea typeface="+mn-ea"/>
                <a:cs typeface="+mn-cs"/>
              </a:rPr>
              <a:t>Los mayores servicios de computación en la nube se ejecutan en una red mundial de centros de datos seguros, que se actualizan regularmente a la última generación de hardware informático rápido y eficiente. Esto ofrece varios beneficios sobre un solo centro de datos corporativo, incluida una latencia de red reducida para aplicaciones y mayores economías de escala.</a:t>
            </a:r>
          </a:p>
          <a:p>
            <a:endParaRPr lang="es-CO"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Confiabilidad</a:t>
            </a:r>
            <a:endParaRPr lang="en-US" sz="1200" b="1" i="0" kern="1200" dirty="0">
              <a:solidFill>
                <a:schemeClr val="tx1"/>
              </a:solidFill>
              <a:effectLst/>
              <a:latin typeface="+mn-lt"/>
              <a:ea typeface="+mn-ea"/>
              <a:cs typeface="+mn-cs"/>
            </a:endParaRPr>
          </a:p>
          <a:p>
            <a:r>
              <a:rPr lang="es-CO" sz="1200" b="0" i="0" kern="1200" dirty="0">
                <a:solidFill>
                  <a:schemeClr val="tx1"/>
                </a:solidFill>
                <a:effectLst/>
                <a:latin typeface="+mn-lt"/>
                <a:ea typeface="+mn-ea"/>
                <a:cs typeface="+mn-cs"/>
              </a:rPr>
              <a:t>La computación en la nube hace que la copia de seguridad de datos, la recuperación ante desastres y la continuidad del negocio sean más fáciles y menos costosas porque los datos se pueden duplicar en múltiples sitios redundantes en la red del proveedor de la nube.</a:t>
            </a:r>
          </a:p>
          <a:p>
            <a:endParaRPr lang="es-CO" sz="1200" b="0"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Seguridad</a:t>
            </a:r>
            <a:endParaRPr lang="en-US" sz="1200" b="1" i="0" kern="1200" dirty="0">
              <a:solidFill>
                <a:schemeClr val="tx1"/>
              </a:solidFill>
              <a:effectLst/>
              <a:latin typeface="+mn-lt"/>
              <a:ea typeface="+mn-ea"/>
              <a:cs typeface="+mn-cs"/>
            </a:endParaRPr>
          </a:p>
          <a:p>
            <a:r>
              <a:rPr lang="es-CO" sz="1200" b="0" i="0" kern="1200" dirty="0">
                <a:solidFill>
                  <a:schemeClr val="tx1"/>
                </a:solidFill>
                <a:effectLst/>
                <a:latin typeface="+mn-lt"/>
                <a:ea typeface="+mn-ea"/>
                <a:cs typeface="+mn-cs"/>
              </a:rPr>
              <a:t>Muchos proveedores de la nube ofrecen un amplio conjunto de políticas, tecnologías y controles que fortalecen su postura de seguridad en general, lo que ayuda a proteger sus datos, aplicaciones e infraestructura de posibles amenazas.</a:t>
            </a:r>
          </a:p>
          <a:p>
            <a:endParaRPr lang="es-CO" sz="1200" b="0" i="0" kern="1200" dirty="0">
              <a:solidFill>
                <a:schemeClr val="tx1"/>
              </a:solidFill>
              <a:effectLst/>
              <a:latin typeface="+mn-lt"/>
              <a:ea typeface="+mn-ea"/>
              <a:cs typeface="+mn-cs"/>
            </a:endParaRPr>
          </a:p>
          <a:p>
            <a:endParaRPr lang="es-CO"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https://azure.microsoft.com/en-us/overview/what-is-cloud-computing/#benefits</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7</a:t>
            </a:fld>
            <a:endParaRPr lang="es-CO" dirty="0"/>
          </a:p>
        </p:txBody>
      </p:sp>
    </p:spTree>
    <p:extLst>
      <p:ext uri="{BB962C8B-B14F-4D97-AF65-F5344CB8AC3E}">
        <p14:creationId xmlns:p14="http://schemas.microsoft.com/office/powerpoint/2010/main" val="3871406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Espero que esta presentación les haya aclarado los tipos de nubes, </a:t>
            </a:r>
            <a:r>
              <a:rPr lang="es-CO" dirty="0" err="1"/>
              <a:t>asi</a:t>
            </a:r>
            <a:r>
              <a:rPr lang="es-CO" dirty="0"/>
              <a:t> como los modelos de servicio mas utilizados.</a:t>
            </a:r>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Pero si aún tienen preguntas, por favor, dejen un comentario y se les responderá lo antes posible. </a:t>
            </a:r>
          </a:p>
        </p:txBody>
      </p:sp>
      <p:sp>
        <p:nvSpPr>
          <p:cNvPr id="4" name="Slide Number Placeholder 3"/>
          <p:cNvSpPr>
            <a:spLocks noGrp="1"/>
          </p:cNvSpPr>
          <p:nvPr>
            <p:ph type="sldNum" sz="quarter" idx="5"/>
          </p:nvPr>
        </p:nvSpPr>
        <p:spPr/>
        <p:txBody>
          <a:bodyPr/>
          <a:lstStyle/>
          <a:p>
            <a:fld id="{3461A6AF-5C91-4279-A2A9-5DA981759015}" type="slidenum">
              <a:rPr lang="es-CO" smtClean="0"/>
              <a:pPr/>
              <a:t>8</a:t>
            </a:fld>
            <a:endParaRPr lang="es-CO" dirty="0"/>
          </a:p>
        </p:txBody>
      </p:sp>
    </p:spTree>
    <p:extLst>
      <p:ext uri="{BB962C8B-B14F-4D97-AF65-F5344CB8AC3E}">
        <p14:creationId xmlns:p14="http://schemas.microsoft.com/office/powerpoint/2010/main" val="2906276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Muchas gracias a todos.</a:t>
            </a:r>
          </a:p>
        </p:txBody>
      </p:sp>
      <p:sp>
        <p:nvSpPr>
          <p:cNvPr id="4" name="Slide Number Placeholder 3"/>
          <p:cNvSpPr>
            <a:spLocks noGrp="1"/>
          </p:cNvSpPr>
          <p:nvPr>
            <p:ph type="sldNum" sz="quarter" idx="5"/>
          </p:nvPr>
        </p:nvSpPr>
        <p:spPr/>
        <p:txBody>
          <a:bodyPr/>
          <a:lstStyle/>
          <a:p>
            <a:fld id="{3461A6AF-5C91-4279-A2A9-5DA981759015}" type="slidenum">
              <a:rPr lang="es-CO" smtClean="0"/>
              <a:pPr/>
              <a:t>9</a:t>
            </a:fld>
            <a:endParaRPr lang="es-CO" dirty="0"/>
          </a:p>
        </p:txBody>
      </p:sp>
    </p:spTree>
    <p:extLst>
      <p:ext uri="{BB962C8B-B14F-4D97-AF65-F5344CB8AC3E}">
        <p14:creationId xmlns:p14="http://schemas.microsoft.com/office/powerpoint/2010/main" val="46413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chemeClr val="tx2"/>
                </a:solidFill>
                <a:effectLst>
                  <a:outerShdw blurRad="38100" dist="38100" dir="2700000" algn="tl">
                    <a:srgbClr val="000000">
                      <a:alpha val="43137"/>
                    </a:srgbClr>
                  </a:outerShdw>
                </a:effectLst>
              </a:defRPr>
            </a:lvl1pPr>
          </a:lstStyle>
          <a:p>
            <a:r>
              <a:rPr lang="en-US"/>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l">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7/05/2025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rgbClr val="0070C0"/>
                </a:solidFill>
                <a:effectLst>
                  <a:outerShdw blurRad="38100" dist="38100" dir="2700000" algn="tl">
                    <a:srgbClr val="000000">
                      <a:alpha val="43137"/>
                    </a:srgbClr>
                  </a:outerShdw>
                </a:effectLst>
              </a:defRPr>
            </a:lvl1pPr>
          </a:lstStyle>
          <a:p>
            <a:r>
              <a:rPr lang="en-US"/>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7/05/2025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lvl4pPr>
              <a:buFont typeface="Arial"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Date Placeholder 3"/>
          <p:cNvSpPr>
            <a:spLocks noGrp="1"/>
          </p:cNvSpPr>
          <p:nvPr>
            <p:ph type="dt" sz="half" idx="10"/>
          </p:nvPr>
        </p:nvSpPr>
        <p:spPr/>
        <p:txBody>
          <a:bodyPr/>
          <a:lstStyle/>
          <a:p>
            <a:fld id="{42C1F1CB-57C8-46CD-A207-903DDF210919}" type="datetimeFigureOut">
              <a:rPr lang="es-CO" smtClean="0"/>
              <a:pPr/>
              <a:t>7/05/2025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7/05/2025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7/05/2025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pic>
        <p:nvPicPr>
          <p:cNvPr id="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Autofit/>
          </a:bodyPr>
          <a:lstStyle/>
          <a:p>
            <a:r>
              <a:rPr lang="en-US"/>
              <a:t>Click to edit Master title style</a:t>
            </a:r>
            <a:endParaRPr lang="es-CO"/>
          </a:p>
        </p:txBody>
      </p:sp>
      <p:sp>
        <p:nvSpPr>
          <p:cNvPr id="3" name="Text Placeholder 2"/>
          <p:cNvSpPr>
            <a:spLocks noGrp="1"/>
          </p:cNvSpPr>
          <p:nvPr>
            <p:ph type="body" idx="1"/>
          </p:nvPr>
        </p:nvSpPr>
        <p:spPr>
          <a:xfrm>
            <a:off x="467544" y="119675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1F1CB-57C8-46CD-A207-903DDF210919}" type="datetimeFigureOut">
              <a:rPr lang="es-CO" smtClean="0"/>
              <a:pPr/>
              <a:t>7/05/2025</a:t>
            </a:fld>
            <a:endParaRPr lang="es-CO"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D89EF-5E01-46FC-80D7-6EE7692A75A6}" type="slidenum">
              <a:rPr lang="es-CO" smtClean="0"/>
              <a:pPr/>
              <a:t>‹#›</a:t>
            </a:fld>
            <a:endParaRPr lang="es-CO"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9620" y="3429000"/>
            <a:ext cx="7776864" cy="1752600"/>
          </a:xfrm>
        </p:spPr>
        <p:txBody>
          <a:bodyPr>
            <a:normAutofit/>
          </a:bodyPr>
          <a:lstStyle/>
          <a:p>
            <a:r>
              <a:rPr lang="es-CO" dirty="0"/>
              <a:t>Cloud Computing</a:t>
            </a:r>
          </a:p>
        </p:txBody>
      </p:sp>
      <p:sp>
        <p:nvSpPr>
          <p:cNvPr id="4" name="Title 1"/>
          <p:cNvSpPr>
            <a:spLocks noGrp="1"/>
          </p:cNvSpPr>
          <p:nvPr>
            <p:ph type="ctrTitle"/>
          </p:nvPr>
        </p:nvSpPr>
        <p:spPr>
          <a:xfrm>
            <a:off x="685800" y="2130425"/>
            <a:ext cx="7772400" cy="1470025"/>
          </a:xfrm>
        </p:spPr>
        <p:txBody>
          <a:bodyPr/>
          <a:lstStyle/>
          <a:p>
            <a:r>
              <a:rPr lang="es-CO" sz="8000" dirty="0"/>
              <a:t>Cloud</a:t>
            </a:r>
          </a:p>
        </p:txBody>
      </p:sp>
      <p:sp>
        <p:nvSpPr>
          <p:cNvPr id="5" name="TextBox 4"/>
          <p:cNvSpPr txBox="1"/>
          <p:nvPr/>
        </p:nvSpPr>
        <p:spPr>
          <a:xfrm>
            <a:off x="0" y="5949280"/>
            <a:ext cx="2425729" cy="369332"/>
          </a:xfrm>
          <a:prstGeom prst="rect">
            <a:avLst/>
          </a:prstGeom>
          <a:noFill/>
        </p:spPr>
        <p:txBody>
          <a:bodyPr wrap="none" rtlCol="0">
            <a:spAutoFit/>
          </a:bodyPr>
          <a:lstStyle/>
          <a:p>
            <a:r>
              <a:rPr lang="es-CO" dirty="0"/>
              <a:t>Julio Cesar Robles Uribe</a:t>
            </a:r>
          </a:p>
        </p:txBody>
      </p:sp>
      <p:sp>
        <p:nvSpPr>
          <p:cNvPr id="6" name="TextBox 5"/>
          <p:cNvSpPr txBox="1"/>
          <p:nvPr/>
        </p:nvSpPr>
        <p:spPr>
          <a:xfrm>
            <a:off x="0" y="6237312"/>
            <a:ext cx="2001189" cy="307777"/>
          </a:xfrm>
          <a:prstGeom prst="rect">
            <a:avLst/>
          </a:prstGeom>
          <a:noFill/>
        </p:spPr>
        <p:txBody>
          <a:bodyPr wrap="none" rtlCol="0">
            <a:spAutoFit/>
          </a:bodyPr>
          <a:lstStyle/>
          <a:p>
            <a:r>
              <a:rPr lang="es-CO" sz="1400" dirty="0">
                <a:solidFill>
                  <a:srgbClr val="0070C0"/>
                </a:solidFill>
              </a:rPr>
              <a:t>Arquitecto de Soluciones</a:t>
            </a:r>
          </a:p>
        </p:txBody>
      </p:sp>
      <p:pic>
        <p:nvPicPr>
          <p:cNvPr id="1028" name="Picture 4" descr="business intelligence for all::::"/>
          <p:cNvPicPr>
            <a:picLocks noChangeAspect="1" noChangeArrowheads="1"/>
          </p:cNvPicPr>
          <p:nvPr/>
        </p:nvPicPr>
        <p:blipFill>
          <a:blip r:embed="rId3">
            <a:clrChange>
              <a:clrFrom>
                <a:srgbClr val="F8F9FB"/>
              </a:clrFrom>
              <a:clrTo>
                <a:srgbClr val="F8F9FB">
                  <a:alpha val="0"/>
                </a:srgbClr>
              </a:clrTo>
            </a:clrChange>
            <a:extLst>
              <a:ext uri="{28A0092B-C50C-407E-A947-70E740481C1C}">
                <a14:useLocalDpi xmlns:a14="http://schemas.microsoft.com/office/drawing/2010/main" val="0"/>
              </a:ext>
            </a:extLst>
          </a:blip>
          <a:srcRect/>
          <a:stretch>
            <a:fillRect/>
          </a:stretch>
        </p:blipFill>
        <p:spPr bwMode="auto">
          <a:xfrm>
            <a:off x="4571320" y="3429000"/>
            <a:ext cx="4536504" cy="34023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Cloud Computing</a:t>
            </a:r>
          </a:p>
        </p:txBody>
      </p:sp>
      <p:sp>
        <p:nvSpPr>
          <p:cNvPr id="3" name="Content Placeholder 2"/>
          <p:cNvSpPr>
            <a:spLocks noGrp="1"/>
          </p:cNvSpPr>
          <p:nvPr>
            <p:ph idx="1"/>
          </p:nvPr>
        </p:nvSpPr>
        <p:spPr/>
        <p:txBody>
          <a:bodyPr/>
          <a:lstStyle/>
          <a:p>
            <a:r>
              <a:rPr lang="es-CO" dirty="0"/>
              <a:t>Cloud Computing se refiere al </a:t>
            </a:r>
            <a:r>
              <a:rPr lang="es-CO" b="1" dirty="0">
                <a:solidFill>
                  <a:schemeClr val="accent4"/>
                </a:solidFill>
              </a:rPr>
              <a:t>almacenamiento</a:t>
            </a:r>
            <a:r>
              <a:rPr lang="es-CO" dirty="0">
                <a:solidFill>
                  <a:schemeClr val="accent4"/>
                </a:solidFill>
              </a:rPr>
              <a:t> </a:t>
            </a:r>
            <a:r>
              <a:rPr lang="es-CO" dirty="0"/>
              <a:t>y </a:t>
            </a:r>
            <a:r>
              <a:rPr lang="es-CO" b="1" dirty="0">
                <a:solidFill>
                  <a:schemeClr val="accent3"/>
                </a:solidFill>
              </a:rPr>
              <a:t>acceso</a:t>
            </a:r>
            <a:r>
              <a:rPr lang="es-CO" dirty="0">
                <a:solidFill>
                  <a:schemeClr val="accent3"/>
                </a:solidFill>
              </a:rPr>
              <a:t> </a:t>
            </a:r>
            <a:r>
              <a:rPr lang="es-CO" dirty="0"/>
              <a:t>de los </a:t>
            </a:r>
            <a:r>
              <a:rPr lang="es-CO" b="1" dirty="0">
                <a:solidFill>
                  <a:schemeClr val="accent1"/>
                </a:solidFill>
              </a:rPr>
              <a:t>datos</a:t>
            </a:r>
            <a:r>
              <a:rPr lang="es-CO" dirty="0">
                <a:solidFill>
                  <a:schemeClr val="accent1"/>
                </a:solidFill>
              </a:rPr>
              <a:t> </a:t>
            </a:r>
            <a:r>
              <a:rPr lang="es-CO" dirty="0"/>
              <a:t>a través de </a:t>
            </a:r>
            <a:r>
              <a:rPr lang="es-CO" b="1" dirty="0">
                <a:solidFill>
                  <a:schemeClr val="accent5"/>
                </a:solidFill>
              </a:rPr>
              <a:t>internet</a:t>
            </a:r>
            <a:r>
              <a:rPr lang="es-CO" dirty="0"/>
              <a:t>, en lugar de </a:t>
            </a:r>
            <a:r>
              <a:rPr lang="es-CO" b="1" dirty="0">
                <a:solidFill>
                  <a:schemeClr val="accent2"/>
                </a:solidFill>
              </a:rPr>
              <a:t>almacenarlo</a:t>
            </a:r>
            <a:r>
              <a:rPr lang="es-CO" dirty="0">
                <a:solidFill>
                  <a:schemeClr val="accent2"/>
                </a:solidFill>
              </a:rPr>
              <a:t> </a:t>
            </a:r>
            <a:r>
              <a:rPr lang="es-CO" dirty="0"/>
              <a:t>en el disco duro </a:t>
            </a:r>
            <a:r>
              <a:rPr lang="es-CO" b="1" dirty="0">
                <a:solidFill>
                  <a:schemeClr val="accent6"/>
                </a:solidFill>
              </a:rPr>
              <a:t>local</a:t>
            </a:r>
          </a:p>
          <a:p>
            <a:pPr marL="0" indent="0">
              <a:buNone/>
            </a:pPr>
            <a:endParaRPr lang="es-CO" dirty="0"/>
          </a:p>
        </p:txBody>
      </p:sp>
      <p:pic>
        <p:nvPicPr>
          <p:cNvPr id="4" name="Picture 2" descr="Related image"/>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23928" y="2852936"/>
            <a:ext cx="4968552" cy="3916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10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Tipos de Cloud</a:t>
            </a:r>
          </a:p>
        </p:txBody>
      </p:sp>
      <p:sp>
        <p:nvSpPr>
          <p:cNvPr id="3" name="Content Placeholder 2"/>
          <p:cNvSpPr>
            <a:spLocks noGrp="1"/>
          </p:cNvSpPr>
          <p:nvPr>
            <p:ph idx="1"/>
          </p:nvPr>
        </p:nvSpPr>
        <p:spPr/>
        <p:txBody>
          <a:bodyPr>
            <a:noAutofit/>
          </a:bodyPr>
          <a:lstStyle/>
          <a:p>
            <a:pPr marL="571500" indent="-571500" algn="just">
              <a:buFont typeface="Arial" panose="020B0604020202020204" pitchFamily="34" charset="0"/>
              <a:buChar char="•"/>
            </a:pPr>
            <a:r>
              <a:rPr lang="es-CO" sz="2000" b="1" dirty="0">
                <a:solidFill>
                  <a:schemeClr val="accent6"/>
                </a:solidFill>
              </a:rPr>
              <a:t>Privado</a:t>
            </a:r>
            <a:r>
              <a:rPr lang="es-CO" sz="2000" dirty="0">
                <a:solidFill>
                  <a:schemeClr val="accent6"/>
                </a:solidFill>
              </a:rPr>
              <a:t> : </a:t>
            </a:r>
            <a:r>
              <a:rPr lang="es-ES" sz="2000" dirty="0"/>
              <a:t>Una nube privada es aquella en la que solamente una organización, utilizando tecnologías como la virtualización, tiene acceso a los recursos que se utilizan para implementar la nube. Es decir, una empresa dispone de un entorno </a:t>
            </a:r>
            <a:r>
              <a:rPr lang="es-ES" sz="2000" dirty="0" err="1"/>
              <a:t>cloud</a:t>
            </a:r>
            <a:r>
              <a:rPr lang="es-ES" sz="2000" dirty="0"/>
              <a:t> en exclusiva.</a:t>
            </a:r>
            <a:endParaRPr lang="es-CO" sz="2000" dirty="0"/>
          </a:p>
          <a:p>
            <a:pPr marL="571500" indent="-571500">
              <a:buFont typeface="Arial" panose="020B0604020202020204" pitchFamily="34" charset="0"/>
              <a:buChar char="•"/>
            </a:pPr>
            <a:r>
              <a:rPr lang="es-CO" sz="2000" b="1" dirty="0">
                <a:solidFill>
                  <a:schemeClr val="accent6"/>
                </a:solidFill>
              </a:rPr>
              <a:t>Publico :</a:t>
            </a:r>
            <a:r>
              <a:rPr lang="es-CO" sz="2000" dirty="0">
                <a:solidFill>
                  <a:srgbClr val="FFFF00"/>
                </a:solidFill>
              </a:rPr>
              <a:t> </a:t>
            </a:r>
            <a:r>
              <a:rPr lang="es-ES" sz="2000" dirty="0"/>
              <a:t>Se caracteriza por ofrecer recursos sobre infraestructuras compartidas entre múltiples clientes. A estos recursos el cliente accede a través de internet o mediante conexiones VPN.</a:t>
            </a:r>
            <a:endParaRPr lang="es-CO" sz="2000" dirty="0"/>
          </a:p>
          <a:p>
            <a:pPr marL="571500" indent="-571500">
              <a:buFont typeface="Arial" panose="020B0604020202020204" pitchFamily="34" charset="0"/>
              <a:buChar char="•"/>
            </a:pPr>
            <a:r>
              <a:rPr lang="es-CO" sz="2000" b="1" dirty="0">
                <a:solidFill>
                  <a:schemeClr val="accent6"/>
                </a:solidFill>
              </a:rPr>
              <a:t>Hibrido :</a:t>
            </a:r>
            <a:r>
              <a:rPr lang="es-CO" sz="2000" dirty="0">
                <a:solidFill>
                  <a:srgbClr val="FFFF00"/>
                </a:solidFill>
              </a:rPr>
              <a:t> </a:t>
            </a:r>
            <a:r>
              <a:rPr lang="es-ES" sz="2000" dirty="0"/>
              <a:t>Combina recursos del Cloud Privado con los del Cloud Público. Surgen a partir de la necesidad de los clientes que aunque cuentan con infraestructura propia buscan aprovechar las ventajas de los servicios de un proveedor externo. </a:t>
            </a:r>
          </a:p>
        </p:txBody>
      </p:sp>
      <p:pic>
        <p:nvPicPr>
          <p:cNvPr id="4" name="Picture 6" descr="Image result for tipos de cloud compu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4581128"/>
            <a:ext cx="4676775"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27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Cloud </a:t>
            </a:r>
            <a:r>
              <a:rPr lang="es-CO" dirty="0" err="1"/>
              <a:t>Models</a:t>
            </a:r>
            <a:r>
              <a:rPr lang="es-CO" dirty="0"/>
              <a:t> </a:t>
            </a:r>
          </a:p>
        </p:txBody>
      </p:sp>
      <p:sp>
        <p:nvSpPr>
          <p:cNvPr id="3" name="Content Placeholder 2"/>
          <p:cNvSpPr>
            <a:spLocks noGrp="1"/>
          </p:cNvSpPr>
          <p:nvPr>
            <p:ph idx="1"/>
          </p:nvPr>
        </p:nvSpPr>
        <p:spPr/>
        <p:txBody>
          <a:bodyPr/>
          <a:lstStyle/>
          <a:p>
            <a:pPr marL="571500" indent="-571500" algn="just">
              <a:buFont typeface="Arial" panose="020B0604020202020204" pitchFamily="34" charset="0"/>
              <a:buChar char="•"/>
            </a:pPr>
            <a:r>
              <a:rPr lang="es-CO" b="1" dirty="0" err="1">
                <a:solidFill>
                  <a:schemeClr val="accent6"/>
                </a:solidFill>
              </a:rPr>
              <a:t>SaaS</a:t>
            </a:r>
            <a:r>
              <a:rPr lang="es-CO" b="1" dirty="0">
                <a:solidFill>
                  <a:schemeClr val="accent6"/>
                </a:solidFill>
              </a:rPr>
              <a:t>: </a:t>
            </a:r>
            <a:r>
              <a:rPr lang="es-ES" dirty="0" err="1"/>
              <a:t>Sosftware</a:t>
            </a:r>
            <a:r>
              <a:rPr lang="es-ES" dirty="0"/>
              <a:t> as a </a:t>
            </a:r>
            <a:r>
              <a:rPr lang="es-ES" dirty="0" err="1"/>
              <a:t>Service</a:t>
            </a:r>
            <a:r>
              <a:rPr lang="es-ES" dirty="0"/>
              <a:t>.</a:t>
            </a:r>
            <a:endParaRPr lang="es-CO" dirty="0"/>
          </a:p>
          <a:p>
            <a:pPr marL="571500" indent="-571500">
              <a:buFont typeface="Arial" panose="020B0604020202020204" pitchFamily="34" charset="0"/>
              <a:buChar char="•"/>
            </a:pPr>
            <a:r>
              <a:rPr lang="es-CO" b="1" dirty="0" err="1">
                <a:solidFill>
                  <a:schemeClr val="accent3"/>
                </a:solidFill>
              </a:rPr>
              <a:t>PaaS</a:t>
            </a:r>
            <a:r>
              <a:rPr lang="es-CO" b="1" dirty="0">
                <a:solidFill>
                  <a:schemeClr val="accent3"/>
                </a:solidFill>
              </a:rPr>
              <a:t>: </a:t>
            </a:r>
            <a:r>
              <a:rPr lang="es-ES" dirty="0" err="1"/>
              <a:t>Platform</a:t>
            </a:r>
            <a:r>
              <a:rPr lang="es-ES" dirty="0"/>
              <a:t> as a </a:t>
            </a:r>
            <a:r>
              <a:rPr lang="es-ES" dirty="0" err="1"/>
              <a:t>Service</a:t>
            </a:r>
            <a:endParaRPr lang="es-CO" dirty="0"/>
          </a:p>
          <a:p>
            <a:pPr marL="571500" indent="-571500">
              <a:buFont typeface="Arial" panose="020B0604020202020204" pitchFamily="34" charset="0"/>
              <a:buChar char="•"/>
            </a:pPr>
            <a:r>
              <a:rPr lang="es-CO" b="1" dirty="0" err="1">
                <a:solidFill>
                  <a:schemeClr val="accent4"/>
                </a:solidFill>
              </a:rPr>
              <a:t>IaaS</a:t>
            </a:r>
            <a:r>
              <a:rPr lang="es-CO" b="1" dirty="0">
                <a:solidFill>
                  <a:schemeClr val="accent4"/>
                </a:solidFill>
              </a:rPr>
              <a:t>: </a:t>
            </a:r>
            <a:r>
              <a:rPr lang="es-ES" dirty="0" err="1"/>
              <a:t>Infrastructure</a:t>
            </a:r>
            <a:r>
              <a:rPr lang="es-ES" dirty="0"/>
              <a:t> as a </a:t>
            </a:r>
            <a:r>
              <a:rPr lang="es-ES" dirty="0" err="1"/>
              <a:t>Service</a:t>
            </a:r>
            <a:endParaRPr lang="es-ES" dirty="0"/>
          </a:p>
          <a:p>
            <a:pPr marL="0" indent="0">
              <a:buNone/>
            </a:pPr>
            <a:endParaRPr lang="es-CO" dirty="0"/>
          </a:p>
        </p:txBody>
      </p:sp>
      <p:pic>
        <p:nvPicPr>
          <p:cNvPr id="4" name="Picture 2" descr="Related imag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49732" y="2848115"/>
            <a:ext cx="6665224" cy="4009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89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On Prem - IaaS – PaaS - SaaS</a:t>
            </a:r>
            <a:endParaRPr lang="es-CO" dirty="0"/>
          </a:p>
        </p:txBody>
      </p:sp>
      <p:sp>
        <p:nvSpPr>
          <p:cNvPr id="4" name="Rectangle 3"/>
          <p:cNvSpPr/>
          <p:nvPr/>
        </p:nvSpPr>
        <p:spPr bwMode="auto">
          <a:xfrm>
            <a:off x="107504" y="1052736"/>
            <a:ext cx="6702067" cy="5594508"/>
          </a:xfrm>
          <a:prstGeom prst="rect">
            <a:avLst/>
          </a:prstGeom>
          <a:solidFill>
            <a:schemeClr val="tx2"/>
          </a:solid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marL="0" marR="0" lvl="0" indent="0" algn="ctr" defTabSz="76116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bg1"/>
              </a:solidFill>
              <a:effectLst/>
              <a:uLnTx/>
              <a:uFillTx/>
              <a:latin typeface="Segoe UI"/>
              <a:ea typeface="+mn-ea"/>
              <a:cs typeface="+mn-cs"/>
            </a:endParaRPr>
          </a:p>
        </p:txBody>
      </p:sp>
      <p:sp>
        <p:nvSpPr>
          <p:cNvPr id="5" name="Rectangle 4"/>
          <p:cNvSpPr/>
          <p:nvPr/>
        </p:nvSpPr>
        <p:spPr>
          <a:xfrm>
            <a:off x="481169" y="1527056"/>
            <a:ext cx="2132824"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ctr" defTabSz="1218098" rtl="0" eaLnBrk="1" fontAlgn="base" latinLnBrk="0" hangingPunct="1">
              <a:lnSpc>
                <a:spcPct val="100000"/>
              </a:lnSpc>
              <a:spcBef>
                <a:spcPts val="0"/>
              </a:spcBef>
              <a:spcAft>
                <a:spcPct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On Premises </a:t>
            </a:r>
          </a:p>
          <a:p>
            <a:pPr marL="0" lvl="1" algn="ctr" defTabSz="1218098" fontAlgn="base">
              <a:spcAft>
                <a:spcPct val="0"/>
              </a:spcAft>
              <a:defRPr/>
            </a:pPr>
            <a:r>
              <a:rPr kumimoji="0" lang="en-US" sz="1600" b="1" i="0" u="none" strike="noStrike" kern="120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a:t>
            </a:r>
            <a:r>
              <a:rPr lang="es-CO" sz="1600" b="1" dirty="0" err="1">
                <a:solidFill>
                  <a:schemeClr val="bg1"/>
                </a:solidFill>
                <a:latin typeface="Segoe UI Light" panose="020B0502040204020203" pitchFamily="34" charset="0"/>
                <a:cs typeface="Segoe UI Light" panose="020B0502040204020203" pitchFamily="34" charset="0"/>
              </a:rPr>
              <a:t>Datacenter</a:t>
            </a:r>
            <a:r>
              <a:rPr lang="es-CO" sz="1600" b="1" dirty="0">
                <a:solidFill>
                  <a:schemeClr val="bg1"/>
                </a:solidFill>
                <a:latin typeface="Segoe UI Light" panose="020B0502040204020203" pitchFamily="34" charset="0"/>
                <a:cs typeface="Segoe UI Light" panose="020B0502040204020203" pitchFamily="34" charset="0"/>
              </a:rPr>
              <a:t> Privado)</a:t>
            </a:r>
            <a:endParaRPr kumimoji="0" lang="es-CO" sz="1600" b="1" i="0" u="none" strike="noStrike" kern="1200" cap="none" spc="0" normalizeH="0" baseline="0" dirty="0">
              <a:ln>
                <a:noFill/>
              </a:ln>
              <a:solidFill>
                <a:schemeClr val="bg1"/>
              </a:solidFill>
              <a:effectLst/>
              <a:uLnTx/>
              <a:uFillTx/>
              <a:latin typeface="Segoe UI Light" panose="020B0502040204020203" pitchFamily="34" charset="0"/>
              <a:cs typeface="Segoe UI Light" panose="020B0502040204020203" pitchFamily="34" charset="0"/>
            </a:endParaRPr>
          </a:p>
        </p:txBody>
      </p:sp>
      <p:sp>
        <p:nvSpPr>
          <p:cNvPr id="6" name="TextBox 52"/>
          <p:cNvSpPr txBox="1"/>
          <p:nvPr/>
        </p:nvSpPr>
        <p:spPr>
          <a:xfrm>
            <a:off x="318097" y="3320874"/>
            <a:ext cx="369332" cy="147450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ctr" defTabSz="1218098" rtl="0" eaLnBrk="1" fontAlgn="base" latinLnBrk="0" hangingPunct="1">
              <a:lnSpc>
                <a:spcPct val="100000"/>
              </a:lnSpc>
              <a:spcBef>
                <a:spcPts val="0"/>
              </a:spcBef>
              <a:spcAft>
                <a:spcPct val="0"/>
              </a:spcAft>
              <a:buClrTx/>
              <a:buSzTx/>
              <a:buFontTx/>
              <a:buNone/>
              <a:tabLst/>
              <a:defRPr/>
            </a:pPr>
            <a:r>
              <a:rPr kumimoji="0" lang="es-CO" sz="1200" b="0" i="0" u="none" strike="noStrike" kern="1200" cap="none" spc="0" normalizeH="0" baseline="0" dirty="0">
                <a:ln>
                  <a:noFill/>
                </a:ln>
                <a:solidFill>
                  <a:schemeClr val="bg1"/>
                </a:solidFill>
                <a:effectLst/>
                <a:uLnTx/>
                <a:uFillTx/>
                <a:latin typeface="Segoe UI"/>
                <a:ea typeface="+mn-ea"/>
                <a:cs typeface="Segoe UI" panose="020B0502040204020203" pitchFamily="34" charset="0"/>
              </a:rPr>
              <a:t>Ustedes administran</a:t>
            </a:r>
          </a:p>
        </p:txBody>
      </p:sp>
      <p:sp>
        <p:nvSpPr>
          <p:cNvPr id="7" name="Rectangle 6"/>
          <p:cNvSpPr/>
          <p:nvPr/>
        </p:nvSpPr>
        <p:spPr>
          <a:xfrm>
            <a:off x="2786228" y="1520826"/>
            <a:ext cx="1424145"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l" defTabSz="1218098" rtl="0" eaLnBrk="1" fontAlgn="base" latinLnBrk="0" hangingPunct="1">
              <a:lnSpc>
                <a:spcPct val="100000"/>
              </a:lnSpc>
              <a:spcBef>
                <a:spcPts val="0"/>
              </a:spcBef>
              <a:spcAft>
                <a:spcPct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Infrastructure</a:t>
            </a:r>
          </a:p>
          <a:p>
            <a:pPr marL="0" marR="0" lvl="1" indent="0" algn="l" defTabSz="1218098" rtl="0" eaLnBrk="1" fontAlgn="base" latinLnBrk="0" hangingPunct="1">
              <a:lnSpc>
                <a:spcPct val="100000"/>
              </a:lnSpc>
              <a:spcBef>
                <a:spcPts val="0"/>
              </a:spcBef>
              <a:spcAft>
                <a:spcPct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(as a Service)</a:t>
            </a:r>
          </a:p>
        </p:txBody>
      </p:sp>
      <p:sp>
        <p:nvSpPr>
          <p:cNvPr id="8" name="Rectangle 7"/>
          <p:cNvSpPr/>
          <p:nvPr/>
        </p:nvSpPr>
        <p:spPr>
          <a:xfrm>
            <a:off x="2936503" y="5337200"/>
            <a:ext cx="1275706"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Storage</a:t>
            </a:r>
          </a:p>
        </p:txBody>
      </p:sp>
      <p:sp>
        <p:nvSpPr>
          <p:cNvPr id="9" name="Rectangle 8"/>
          <p:cNvSpPr/>
          <p:nvPr/>
        </p:nvSpPr>
        <p:spPr>
          <a:xfrm>
            <a:off x="2936503" y="4882564"/>
            <a:ext cx="1275706"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Servers</a:t>
            </a:r>
          </a:p>
        </p:txBody>
      </p:sp>
      <p:sp>
        <p:nvSpPr>
          <p:cNvPr id="10" name="Rectangle 9"/>
          <p:cNvSpPr/>
          <p:nvPr/>
        </p:nvSpPr>
        <p:spPr>
          <a:xfrm>
            <a:off x="2936503" y="5791834"/>
            <a:ext cx="1275706"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Networking</a:t>
            </a:r>
          </a:p>
        </p:txBody>
      </p:sp>
      <p:sp>
        <p:nvSpPr>
          <p:cNvPr id="11" name="Rectangle 10"/>
          <p:cNvSpPr/>
          <p:nvPr/>
        </p:nvSpPr>
        <p:spPr>
          <a:xfrm>
            <a:off x="2936503" y="3973292"/>
            <a:ext cx="1275706"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O/S</a:t>
            </a:r>
          </a:p>
        </p:txBody>
      </p:sp>
      <p:sp>
        <p:nvSpPr>
          <p:cNvPr id="12" name="Rectangle 11"/>
          <p:cNvSpPr/>
          <p:nvPr/>
        </p:nvSpPr>
        <p:spPr>
          <a:xfrm>
            <a:off x="2936503" y="3518655"/>
            <a:ext cx="1275706"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Middleware</a:t>
            </a:r>
          </a:p>
        </p:txBody>
      </p:sp>
      <p:sp>
        <p:nvSpPr>
          <p:cNvPr id="13" name="Rectangle 12"/>
          <p:cNvSpPr/>
          <p:nvPr/>
        </p:nvSpPr>
        <p:spPr>
          <a:xfrm>
            <a:off x="2936503" y="4427928"/>
            <a:ext cx="1275706"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Virtualization</a:t>
            </a:r>
          </a:p>
        </p:txBody>
      </p:sp>
      <p:sp>
        <p:nvSpPr>
          <p:cNvPr id="14" name="Rectangle 13"/>
          <p:cNvSpPr/>
          <p:nvPr/>
        </p:nvSpPr>
        <p:spPr>
          <a:xfrm>
            <a:off x="2936503" y="2609384"/>
            <a:ext cx="1275706"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Data</a:t>
            </a:r>
          </a:p>
        </p:txBody>
      </p:sp>
      <p:sp>
        <p:nvSpPr>
          <p:cNvPr id="15" name="Rectangle 14"/>
          <p:cNvSpPr/>
          <p:nvPr/>
        </p:nvSpPr>
        <p:spPr>
          <a:xfrm>
            <a:off x="2936503" y="2154748"/>
            <a:ext cx="1275706"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Applications</a:t>
            </a:r>
          </a:p>
        </p:txBody>
      </p:sp>
      <p:sp>
        <p:nvSpPr>
          <p:cNvPr id="16" name="Rectangle 15"/>
          <p:cNvSpPr/>
          <p:nvPr/>
        </p:nvSpPr>
        <p:spPr>
          <a:xfrm>
            <a:off x="2936503" y="3064020"/>
            <a:ext cx="1275706"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Runtime</a:t>
            </a:r>
          </a:p>
        </p:txBody>
      </p:sp>
      <p:sp>
        <p:nvSpPr>
          <p:cNvPr id="17" name="Left Brace 16"/>
          <p:cNvSpPr/>
          <p:nvPr/>
        </p:nvSpPr>
        <p:spPr>
          <a:xfrm flipH="1">
            <a:off x="4239809" y="4411041"/>
            <a:ext cx="228508" cy="1763291"/>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marL="0" marR="0" lvl="0" indent="0" algn="ctr" defTabSz="121819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bg1"/>
              </a:solidFill>
              <a:effectLst/>
              <a:uLnTx/>
              <a:uFillTx/>
              <a:latin typeface="Segoe UI"/>
              <a:ea typeface="Segoe UI" pitchFamily="34" charset="0"/>
              <a:cs typeface="Segoe UI" pitchFamily="34" charset="0"/>
            </a:endParaRPr>
          </a:p>
        </p:txBody>
      </p:sp>
      <p:sp>
        <p:nvSpPr>
          <p:cNvPr id="18" name="TextBox 56"/>
          <p:cNvSpPr txBox="1"/>
          <p:nvPr/>
        </p:nvSpPr>
        <p:spPr>
          <a:xfrm rot="10800000" flipH="1">
            <a:off x="4373899" y="4618133"/>
            <a:ext cx="369332" cy="1246495"/>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1" indent="0" algn="ctr" defTabSz="1218098" rtl="0" eaLnBrk="1" fontAlgn="base" latinLnBrk="0" hangingPunct="1">
              <a:lnSpc>
                <a:spcPct val="100000"/>
              </a:lnSpc>
              <a:spcBef>
                <a:spcPts val="0"/>
              </a:spcBef>
              <a:spcAft>
                <a:spcPct val="0"/>
              </a:spcAft>
              <a:buClrTx/>
              <a:buSzTx/>
              <a:buFontTx/>
              <a:buNone/>
              <a:tabLst/>
              <a:defRPr/>
            </a:pPr>
            <a:r>
              <a:rPr kumimoji="0" lang="es-CO" sz="1200" b="0" i="0" u="none" strike="noStrike" kern="1200" cap="none" spc="0" normalizeH="0" baseline="0" dirty="0">
                <a:ln>
                  <a:noFill/>
                </a:ln>
                <a:solidFill>
                  <a:schemeClr val="bg1"/>
                </a:solidFill>
                <a:effectLst/>
                <a:uLnTx/>
                <a:uFillTx/>
                <a:latin typeface="Segoe UI"/>
                <a:ea typeface="+mn-ea"/>
                <a:cs typeface="Segoe UI" panose="020B0502040204020203" pitchFamily="34" charset="0"/>
              </a:rPr>
              <a:t>Cloud administra</a:t>
            </a:r>
          </a:p>
        </p:txBody>
      </p:sp>
      <p:sp>
        <p:nvSpPr>
          <p:cNvPr id="19" name="Left Brace 18"/>
          <p:cNvSpPr/>
          <p:nvPr/>
        </p:nvSpPr>
        <p:spPr>
          <a:xfrm>
            <a:off x="2750458" y="2154747"/>
            <a:ext cx="133296" cy="2199387"/>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marL="0" marR="0" lvl="0" indent="0" algn="ctr" defTabSz="121819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bg1"/>
              </a:solidFill>
              <a:effectLst/>
              <a:uLnTx/>
              <a:uFillTx/>
              <a:latin typeface="Segoe UI"/>
              <a:ea typeface="Segoe UI" pitchFamily="34" charset="0"/>
              <a:cs typeface="Segoe UI" pitchFamily="34" charset="0"/>
            </a:endParaRPr>
          </a:p>
        </p:txBody>
      </p:sp>
      <p:sp>
        <p:nvSpPr>
          <p:cNvPr id="20" name="TextBox 58"/>
          <p:cNvSpPr txBox="1"/>
          <p:nvPr/>
        </p:nvSpPr>
        <p:spPr>
          <a:xfrm>
            <a:off x="2423721" y="2535594"/>
            <a:ext cx="369332" cy="137287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defRPr/>
            </a:pPr>
            <a:r>
              <a:rPr lang="es-CO" sz="1200" dirty="0">
                <a:solidFill>
                  <a:schemeClr val="bg1"/>
                </a:solidFill>
                <a:cs typeface="Segoe UI" panose="020B0502040204020203" pitchFamily="34" charset="0"/>
              </a:rPr>
              <a:t>Ustedes administran</a:t>
            </a:r>
          </a:p>
        </p:txBody>
      </p:sp>
      <p:sp>
        <p:nvSpPr>
          <p:cNvPr id="21" name="Rectangle 20"/>
          <p:cNvSpPr/>
          <p:nvPr/>
        </p:nvSpPr>
        <p:spPr>
          <a:xfrm>
            <a:off x="4911540" y="1526316"/>
            <a:ext cx="1391224" cy="639822"/>
          </a:xfrm>
          <a:prstGeom prst="rect">
            <a:avLst/>
          </a:prstGeom>
          <a:noFill/>
          <a:ln w="9525" cap="flat" cmpd="sng" algn="ctr">
            <a:noFill/>
            <a:prstDash val="solid"/>
          </a:ln>
          <a:effectLst/>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l" defTabSz="1218098" rtl="0" eaLnBrk="1" fontAlgn="base" latinLnBrk="0" hangingPunct="1">
              <a:lnSpc>
                <a:spcPct val="100000"/>
              </a:lnSpc>
              <a:spcBef>
                <a:spcPts val="0"/>
              </a:spcBef>
              <a:spcAft>
                <a:spcPct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Platform </a:t>
            </a:r>
          </a:p>
          <a:p>
            <a:pPr marL="0" marR="0" lvl="1" indent="0" algn="l" defTabSz="1218098" rtl="0" eaLnBrk="1" fontAlgn="base" latinLnBrk="0" hangingPunct="1">
              <a:lnSpc>
                <a:spcPct val="100000"/>
              </a:lnSpc>
              <a:spcBef>
                <a:spcPts val="0"/>
              </a:spcBef>
              <a:spcAft>
                <a:spcPct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(as a Service)</a:t>
            </a:r>
          </a:p>
        </p:txBody>
      </p:sp>
      <p:sp>
        <p:nvSpPr>
          <p:cNvPr id="22" name="Left Brace 21"/>
          <p:cNvSpPr/>
          <p:nvPr/>
        </p:nvSpPr>
        <p:spPr>
          <a:xfrm flipH="1">
            <a:off x="6328205" y="3070454"/>
            <a:ext cx="209495" cy="3121692"/>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marL="0" marR="0" lvl="0" indent="0" algn="ctr" defTabSz="121819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bg1"/>
              </a:solidFill>
              <a:effectLst/>
              <a:uLnTx/>
              <a:uFillTx/>
              <a:latin typeface="Segoe UI"/>
              <a:ea typeface="Segoe UI" pitchFamily="34" charset="0"/>
              <a:cs typeface="Segoe UI" pitchFamily="34" charset="0"/>
            </a:endParaRPr>
          </a:p>
        </p:txBody>
      </p:sp>
      <p:sp>
        <p:nvSpPr>
          <p:cNvPr id="23" name="TextBox 54"/>
          <p:cNvSpPr txBox="1"/>
          <p:nvPr/>
        </p:nvSpPr>
        <p:spPr>
          <a:xfrm rot="10800000" flipH="1">
            <a:off x="6440239" y="4064776"/>
            <a:ext cx="369332" cy="114864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defRPr/>
            </a:pPr>
            <a:r>
              <a:rPr lang="es-CO" sz="1200" dirty="0">
                <a:solidFill>
                  <a:schemeClr val="bg1"/>
                </a:solidFill>
                <a:cs typeface="Segoe UI" panose="020B0502040204020203" pitchFamily="34" charset="0"/>
              </a:rPr>
              <a:t>Cloud administra</a:t>
            </a:r>
          </a:p>
        </p:txBody>
      </p:sp>
      <p:sp>
        <p:nvSpPr>
          <p:cNvPr id="24" name="Left Brace 23"/>
          <p:cNvSpPr/>
          <p:nvPr/>
        </p:nvSpPr>
        <p:spPr>
          <a:xfrm>
            <a:off x="4860841" y="2156459"/>
            <a:ext cx="152338" cy="84738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marL="0" marR="0" lvl="0" indent="0" algn="ctr" defTabSz="121819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bg1"/>
              </a:solidFill>
              <a:effectLst/>
              <a:uLnTx/>
              <a:uFillTx/>
              <a:latin typeface="Segoe UI"/>
              <a:ea typeface="Segoe UI" pitchFamily="34" charset="0"/>
              <a:cs typeface="Segoe UI" pitchFamily="34" charset="0"/>
            </a:endParaRPr>
          </a:p>
        </p:txBody>
      </p:sp>
      <p:sp>
        <p:nvSpPr>
          <p:cNvPr id="25" name="TextBox 60"/>
          <p:cNvSpPr txBox="1"/>
          <p:nvPr/>
        </p:nvSpPr>
        <p:spPr>
          <a:xfrm>
            <a:off x="4517989" y="2032409"/>
            <a:ext cx="369332" cy="1372876"/>
          </a:xfrm>
          <a:prstGeom prst="rect">
            <a:avLst/>
          </a:prstGeom>
          <a:noFill/>
        </p:spPr>
        <p:txBody>
          <a:bodyPr vert="vert270"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defRPr/>
            </a:pPr>
            <a:r>
              <a:rPr lang="es-CO" sz="1200" dirty="0">
                <a:solidFill>
                  <a:schemeClr val="bg1"/>
                </a:solidFill>
                <a:cs typeface="Segoe UI" panose="020B0502040204020203" pitchFamily="34" charset="0"/>
              </a:rPr>
              <a:t>Ustedes administran</a:t>
            </a:r>
          </a:p>
        </p:txBody>
      </p:sp>
      <p:sp>
        <p:nvSpPr>
          <p:cNvPr id="26" name="Rectangle 25"/>
          <p:cNvSpPr/>
          <p:nvPr/>
        </p:nvSpPr>
        <p:spPr>
          <a:xfrm>
            <a:off x="5022604" y="5357955"/>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Storage</a:t>
            </a:r>
          </a:p>
        </p:txBody>
      </p:sp>
      <p:sp>
        <p:nvSpPr>
          <p:cNvPr id="27" name="Rectangle 26"/>
          <p:cNvSpPr/>
          <p:nvPr/>
        </p:nvSpPr>
        <p:spPr>
          <a:xfrm>
            <a:off x="5022604" y="4903319"/>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Servers</a:t>
            </a:r>
          </a:p>
        </p:txBody>
      </p:sp>
      <p:sp>
        <p:nvSpPr>
          <p:cNvPr id="28" name="Rectangle 27"/>
          <p:cNvSpPr/>
          <p:nvPr/>
        </p:nvSpPr>
        <p:spPr>
          <a:xfrm>
            <a:off x="5022604" y="5812590"/>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Networking</a:t>
            </a:r>
          </a:p>
        </p:txBody>
      </p:sp>
      <p:sp>
        <p:nvSpPr>
          <p:cNvPr id="29" name="Rectangle 28"/>
          <p:cNvSpPr/>
          <p:nvPr/>
        </p:nvSpPr>
        <p:spPr>
          <a:xfrm>
            <a:off x="5022604" y="3994047"/>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O/S</a:t>
            </a:r>
          </a:p>
        </p:txBody>
      </p:sp>
      <p:sp>
        <p:nvSpPr>
          <p:cNvPr id="30" name="Rectangle 29"/>
          <p:cNvSpPr/>
          <p:nvPr/>
        </p:nvSpPr>
        <p:spPr>
          <a:xfrm>
            <a:off x="5022604" y="3539410"/>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Middleware</a:t>
            </a:r>
          </a:p>
        </p:txBody>
      </p:sp>
      <p:sp>
        <p:nvSpPr>
          <p:cNvPr id="31" name="Rectangle 30"/>
          <p:cNvSpPr/>
          <p:nvPr/>
        </p:nvSpPr>
        <p:spPr>
          <a:xfrm>
            <a:off x="5022604" y="4448683"/>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Virtualization</a:t>
            </a:r>
          </a:p>
        </p:txBody>
      </p:sp>
      <p:sp>
        <p:nvSpPr>
          <p:cNvPr id="32" name="Rectangle 31"/>
          <p:cNvSpPr/>
          <p:nvPr/>
        </p:nvSpPr>
        <p:spPr>
          <a:xfrm>
            <a:off x="5022604" y="2175503"/>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Applications</a:t>
            </a:r>
          </a:p>
        </p:txBody>
      </p:sp>
      <p:sp>
        <p:nvSpPr>
          <p:cNvPr id="33" name="Rectangle 32"/>
          <p:cNvSpPr/>
          <p:nvPr/>
        </p:nvSpPr>
        <p:spPr>
          <a:xfrm>
            <a:off x="5022604" y="3084775"/>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Runtime</a:t>
            </a:r>
          </a:p>
        </p:txBody>
      </p:sp>
      <p:sp>
        <p:nvSpPr>
          <p:cNvPr id="34" name="Rectangle 33"/>
          <p:cNvSpPr/>
          <p:nvPr/>
        </p:nvSpPr>
        <p:spPr>
          <a:xfrm>
            <a:off x="5022604" y="2630139"/>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Data</a:t>
            </a:r>
          </a:p>
        </p:txBody>
      </p:sp>
      <p:sp>
        <p:nvSpPr>
          <p:cNvPr id="35" name="Rectangle 34"/>
          <p:cNvSpPr/>
          <p:nvPr/>
        </p:nvSpPr>
        <p:spPr>
          <a:xfrm>
            <a:off x="385219" y="850286"/>
            <a:ext cx="7827027" cy="639822"/>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ctr" defTabSz="1218098" rtl="0" eaLnBrk="1" fontAlgn="base" latinLnBrk="0" hangingPunct="1">
              <a:lnSpc>
                <a:spcPct val="100000"/>
              </a:lnSpc>
              <a:spcBef>
                <a:spcPts val="0"/>
              </a:spcBef>
              <a:spcAft>
                <a:spcPct val="0"/>
              </a:spcAft>
              <a:buClrTx/>
              <a:buSzTx/>
              <a:buFontTx/>
              <a:buNone/>
              <a:tabLst/>
              <a:defRPr/>
            </a:pPr>
            <a:endParaRPr kumimoji="0" lang="en-US" sz="2599" b="1"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endParaRPr>
          </a:p>
        </p:txBody>
      </p:sp>
      <p:sp>
        <p:nvSpPr>
          <p:cNvPr id="36" name="Rectangle 35"/>
          <p:cNvSpPr/>
          <p:nvPr/>
        </p:nvSpPr>
        <p:spPr bwMode="auto">
          <a:xfrm>
            <a:off x="6889505" y="1043594"/>
            <a:ext cx="2173112" cy="5594509"/>
          </a:xfrm>
          <a:prstGeom prst="rect">
            <a:avLst/>
          </a:prstGeom>
          <a:solidFill>
            <a:schemeClr val="tx2"/>
          </a:solidFill>
          <a:ln>
            <a:solidFill>
              <a:schemeClr val="bg1">
                <a:lumMod val="8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76144" tIns="38072" rIns="76144" bIns="38072" numCol="1" rtlCol="0" anchor="ctr" anchorCtr="0" compatLnSpc="1">
            <a:prstTxWarp prst="textNoShape">
              <a:avLst/>
            </a:prstTxWarp>
          </a:bodyPr>
          <a:lstStyle/>
          <a:p>
            <a:pPr marL="0" marR="0" lvl="0" indent="0" algn="ctr" defTabSz="76116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bg1"/>
              </a:solidFill>
              <a:effectLst/>
              <a:uLnTx/>
              <a:uFillTx/>
              <a:latin typeface="Segoe UI"/>
              <a:ea typeface="+mn-ea"/>
              <a:cs typeface="+mn-cs"/>
            </a:endParaRPr>
          </a:p>
        </p:txBody>
      </p:sp>
      <p:sp>
        <p:nvSpPr>
          <p:cNvPr id="37" name="Rectangle 36"/>
          <p:cNvSpPr/>
          <p:nvPr/>
        </p:nvSpPr>
        <p:spPr>
          <a:xfrm>
            <a:off x="7014705" y="1526857"/>
            <a:ext cx="1296813" cy="639822"/>
          </a:xfrm>
          <a:prstGeom prst="rect">
            <a:avLst/>
          </a:prstGeom>
          <a:noFill/>
          <a:ln w="9525" cap="flat" cmpd="sng" algn="ctr">
            <a:noFill/>
            <a:prstDash val="solid"/>
          </a:ln>
          <a:effectLst/>
        </p:spPr>
        <p:txBody>
          <a:bodyPr lIns="76149" tIns="0" rIns="76149"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1" indent="0" algn="l" defTabSz="1218098" rtl="0" eaLnBrk="1" fontAlgn="base" latinLnBrk="0" hangingPunct="1">
              <a:lnSpc>
                <a:spcPct val="100000"/>
              </a:lnSpc>
              <a:spcBef>
                <a:spcPts val="0"/>
              </a:spcBef>
              <a:spcAft>
                <a:spcPct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Software </a:t>
            </a:r>
          </a:p>
          <a:p>
            <a:pPr marL="0" marR="0" lvl="1" indent="0" algn="l" defTabSz="1218098" rtl="0" eaLnBrk="1" fontAlgn="base" latinLnBrk="0" hangingPunct="1">
              <a:lnSpc>
                <a:spcPct val="100000"/>
              </a:lnSpc>
              <a:spcBef>
                <a:spcPts val="0"/>
              </a:spcBef>
              <a:spcAft>
                <a:spcPct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Segoe UI Light" panose="020B0502040204020203" pitchFamily="34" charset="0"/>
                <a:ea typeface="+mn-ea"/>
                <a:cs typeface="Segoe UI Light" panose="020B0502040204020203" pitchFamily="34" charset="0"/>
              </a:rPr>
              <a:t>(as a Service)</a:t>
            </a:r>
          </a:p>
        </p:txBody>
      </p:sp>
      <p:sp>
        <p:nvSpPr>
          <p:cNvPr id="38" name="Rectangle 37"/>
          <p:cNvSpPr/>
          <p:nvPr/>
        </p:nvSpPr>
        <p:spPr>
          <a:xfrm>
            <a:off x="7031358" y="5337200"/>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Storage</a:t>
            </a:r>
          </a:p>
        </p:txBody>
      </p:sp>
      <p:sp>
        <p:nvSpPr>
          <p:cNvPr id="39" name="Rectangle 38"/>
          <p:cNvSpPr/>
          <p:nvPr/>
        </p:nvSpPr>
        <p:spPr>
          <a:xfrm>
            <a:off x="7031358" y="4882563"/>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Servers</a:t>
            </a:r>
          </a:p>
        </p:txBody>
      </p:sp>
      <p:sp>
        <p:nvSpPr>
          <p:cNvPr id="40" name="Rectangle 39"/>
          <p:cNvSpPr/>
          <p:nvPr/>
        </p:nvSpPr>
        <p:spPr>
          <a:xfrm>
            <a:off x="7031358" y="5791834"/>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Networking</a:t>
            </a:r>
          </a:p>
        </p:txBody>
      </p:sp>
      <p:sp>
        <p:nvSpPr>
          <p:cNvPr id="41" name="Rectangle 40"/>
          <p:cNvSpPr/>
          <p:nvPr/>
        </p:nvSpPr>
        <p:spPr>
          <a:xfrm>
            <a:off x="7031358" y="3973292"/>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O/S</a:t>
            </a:r>
          </a:p>
        </p:txBody>
      </p:sp>
      <p:sp>
        <p:nvSpPr>
          <p:cNvPr id="42" name="Rectangle 41"/>
          <p:cNvSpPr/>
          <p:nvPr/>
        </p:nvSpPr>
        <p:spPr>
          <a:xfrm>
            <a:off x="7031358" y="3518655"/>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Middleware</a:t>
            </a:r>
          </a:p>
        </p:txBody>
      </p:sp>
      <p:sp>
        <p:nvSpPr>
          <p:cNvPr id="43" name="Rectangle 42"/>
          <p:cNvSpPr/>
          <p:nvPr/>
        </p:nvSpPr>
        <p:spPr>
          <a:xfrm>
            <a:off x="7031358" y="4427926"/>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Virtualization</a:t>
            </a:r>
          </a:p>
        </p:txBody>
      </p:sp>
      <p:sp>
        <p:nvSpPr>
          <p:cNvPr id="44" name="Rectangle 43"/>
          <p:cNvSpPr/>
          <p:nvPr/>
        </p:nvSpPr>
        <p:spPr>
          <a:xfrm>
            <a:off x="7031358" y="2154747"/>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Applications</a:t>
            </a:r>
          </a:p>
        </p:txBody>
      </p:sp>
      <p:sp>
        <p:nvSpPr>
          <p:cNvPr id="45" name="Rectangle 44"/>
          <p:cNvSpPr/>
          <p:nvPr/>
        </p:nvSpPr>
        <p:spPr>
          <a:xfrm>
            <a:off x="7031358" y="3064019"/>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Runtime</a:t>
            </a:r>
          </a:p>
        </p:txBody>
      </p:sp>
      <p:sp>
        <p:nvSpPr>
          <p:cNvPr id="46" name="Rectangle 45"/>
          <p:cNvSpPr/>
          <p:nvPr/>
        </p:nvSpPr>
        <p:spPr>
          <a:xfrm>
            <a:off x="7031358" y="2609383"/>
            <a:ext cx="1280160" cy="365760"/>
          </a:xfrm>
          <a:prstGeom prst="rect">
            <a:avLst/>
          </a:prstGeom>
          <a:solidFill>
            <a:srgbClr val="00B294"/>
          </a:solidFill>
          <a:ln w="9525" cap="flat" cmpd="sng" algn="ctr">
            <a:noFill/>
            <a:prstDash val="solid"/>
          </a:ln>
          <a:effectLst/>
        </p:spPr>
        <p:txBody>
          <a:bodyPr lIns="0" rIns="0"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Data</a:t>
            </a:r>
          </a:p>
        </p:txBody>
      </p:sp>
      <p:sp>
        <p:nvSpPr>
          <p:cNvPr id="47" name="Rectangle 46"/>
          <p:cNvSpPr/>
          <p:nvPr/>
        </p:nvSpPr>
        <p:spPr>
          <a:xfrm>
            <a:off x="852929" y="5330258"/>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Storage</a:t>
            </a:r>
          </a:p>
        </p:txBody>
      </p:sp>
      <p:sp>
        <p:nvSpPr>
          <p:cNvPr id="48" name="Rectangle 47"/>
          <p:cNvSpPr/>
          <p:nvPr/>
        </p:nvSpPr>
        <p:spPr>
          <a:xfrm>
            <a:off x="852929" y="4875622"/>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Servers</a:t>
            </a:r>
          </a:p>
        </p:txBody>
      </p:sp>
      <p:sp>
        <p:nvSpPr>
          <p:cNvPr id="49" name="Rectangle 48"/>
          <p:cNvSpPr/>
          <p:nvPr/>
        </p:nvSpPr>
        <p:spPr>
          <a:xfrm>
            <a:off x="852929" y="5784892"/>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Networking</a:t>
            </a:r>
          </a:p>
        </p:txBody>
      </p:sp>
      <p:sp>
        <p:nvSpPr>
          <p:cNvPr id="50" name="Rectangle 49"/>
          <p:cNvSpPr/>
          <p:nvPr/>
        </p:nvSpPr>
        <p:spPr>
          <a:xfrm>
            <a:off x="852929" y="3966350"/>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O/S</a:t>
            </a:r>
          </a:p>
        </p:txBody>
      </p:sp>
      <p:sp>
        <p:nvSpPr>
          <p:cNvPr id="51" name="Rectangle 50"/>
          <p:cNvSpPr/>
          <p:nvPr/>
        </p:nvSpPr>
        <p:spPr>
          <a:xfrm>
            <a:off x="852929" y="3511714"/>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Middleware</a:t>
            </a:r>
          </a:p>
        </p:txBody>
      </p:sp>
      <p:sp>
        <p:nvSpPr>
          <p:cNvPr id="52" name="Rectangle 51"/>
          <p:cNvSpPr/>
          <p:nvPr/>
        </p:nvSpPr>
        <p:spPr>
          <a:xfrm>
            <a:off x="852929" y="4420986"/>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Virtualization</a:t>
            </a:r>
          </a:p>
        </p:txBody>
      </p:sp>
      <p:sp>
        <p:nvSpPr>
          <p:cNvPr id="53" name="Rectangle 52"/>
          <p:cNvSpPr/>
          <p:nvPr/>
        </p:nvSpPr>
        <p:spPr>
          <a:xfrm>
            <a:off x="852929" y="2602442"/>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Data</a:t>
            </a:r>
          </a:p>
        </p:txBody>
      </p:sp>
      <p:sp>
        <p:nvSpPr>
          <p:cNvPr id="54" name="Rectangle 53"/>
          <p:cNvSpPr/>
          <p:nvPr/>
        </p:nvSpPr>
        <p:spPr>
          <a:xfrm>
            <a:off x="852929" y="2147805"/>
            <a:ext cx="1280160" cy="365760"/>
          </a:xfrm>
          <a:prstGeom prst="rect">
            <a:avLst/>
          </a:prstGeom>
          <a:solidFill>
            <a:srgbClr val="68217A"/>
          </a:solidFill>
          <a:ln w="9525" cap="flat" cmpd="sng" algn="ctr">
            <a:noFill/>
            <a:prstDash val="solid"/>
          </a:ln>
          <a:effectLst/>
        </p:spPr>
        <p:txBody>
          <a:bodyPr rtlCol="0" anchor="ctr" anchorCtr="0"/>
          <a:lstStyle/>
          <a:p>
            <a:pPr marL="0" marR="0" lvl="1" indent="0" algn="ctr" defTabSz="1218098" rtl="0" eaLnBrk="1" fontAlgn="base" latinLnBrk="0" hangingPunct="1">
              <a:lnSpc>
                <a:spcPct val="100000"/>
              </a:lnSpc>
              <a:spcBef>
                <a:spcPts val="0"/>
              </a:spcBef>
              <a:spcAft>
                <a:spcPct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mn-ea"/>
                <a:cs typeface="Segoe UI" panose="020B0502040204020203" pitchFamily="34" charset="0"/>
              </a:rPr>
              <a:t>Applications</a:t>
            </a:r>
          </a:p>
        </p:txBody>
      </p:sp>
      <p:sp>
        <p:nvSpPr>
          <p:cNvPr id="55" name="Rectangle 54"/>
          <p:cNvSpPr/>
          <p:nvPr/>
        </p:nvSpPr>
        <p:spPr>
          <a:xfrm>
            <a:off x="852929" y="3057079"/>
            <a:ext cx="1280160" cy="365760"/>
          </a:xfrm>
          <a:prstGeom prst="rect">
            <a:avLst/>
          </a:prstGeom>
          <a:solidFill>
            <a:srgbClr val="68217A"/>
          </a:solidFill>
          <a:ln w="9525" cap="flat" cmpd="sng" algn="ctr">
            <a:noFill/>
            <a:prstDash val="solid"/>
          </a:ln>
          <a:effectLst/>
        </p:spPr>
        <p:txBody>
          <a:bodyPr rtlCol="0" anchor="ctr" anchorCtr="0"/>
          <a:lstStyle/>
          <a:p>
            <a:pPr marL="0" marR="0" lvl="0" indent="0" algn="ctr" defTabSz="12181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Segoe UI"/>
                <a:ea typeface="Segoe UI" panose="020B0502040204020203" pitchFamily="34" charset="0"/>
                <a:cs typeface="Segoe UI" panose="020B0502040204020203" pitchFamily="34" charset="0"/>
              </a:rPr>
              <a:t>Runtime</a:t>
            </a:r>
          </a:p>
        </p:txBody>
      </p:sp>
      <p:sp>
        <p:nvSpPr>
          <p:cNvPr id="56" name="Left Brace 55"/>
          <p:cNvSpPr/>
          <p:nvPr/>
        </p:nvSpPr>
        <p:spPr>
          <a:xfrm>
            <a:off x="603796" y="2147804"/>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marL="0" marR="0" lvl="0" indent="0" algn="ctr" defTabSz="121819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bg1"/>
              </a:solidFill>
              <a:effectLst/>
              <a:uLnTx/>
              <a:uFillTx/>
              <a:latin typeface="Segoe UI"/>
              <a:ea typeface="Segoe UI" pitchFamily="34" charset="0"/>
              <a:cs typeface="Segoe UI" pitchFamily="34" charset="0"/>
            </a:endParaRPr>
          </a:p>
        </p:txBody>
      </p:sp>
      <p:sp>
        <p:nvSpPr>
          <p:cNvPr id="57" name="TextBox 54"/>
          <p:cNvSpPr txBox="1"/>
          <p:nvPr/>
        </p:nvSpPr>
        <p:spPr>
          <a:xfrm rot="10800000" flipH="1">
            <a:off x="8481560" y="3542811"/>
            <a:ext cx="369332" cy="1148648"/>
          </a:xfrm>
          <a:prstGeom prst="rect">
            <a:avLst/>
          </a:prstGeom>
          <a:noFill/>
        </p:spPr>
        <p:txBody>
          <a:bodyPr vert="eaVert"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defTabSz="1218098" fontAlgn="base">
              <a:spcAft>
                <a:spcPct val="0"/>
              </a:spcAft>
              <a:defRPr/>
            </a:pPr>
            <a:r>
              <a:rPr lang="es-CO" sz="1200" dirty="0">
                <a:solidFill>
                  <a:schemeClr val="bg1"/>
                </a:solidFill>
                <a:cs typeface="Segoe UI" panose="020B0502040204020203" pitchFamily="34" charset="0"/>
              </a:rPr>
              <a:t>Cloud administra</a:t>
            </a:r>
          </a:p>
        </p:txBody>
      </p:sp>
      <p:sp>
        <p:nvSpPr>
          <p:cNvPr id="58" name="Left Brace 57"/>
          <p:cNvSpPr/>
          <p:nvPr/>
        </p:nvSpPr>
        <p:spPr>
          <a:xfrm flipH="1">
            <a:off x="8342678" y="2147804"/>
            <a:ext cx="243513" cy="4017934"/>
          </a:xfrm>
          <a:prstGeom prst="leftBrace">
            <a:avLst>
              <a:gd name="adj1" fmla="val 0"/>
              <a:gd name="adj2" fmla="val 50000"/>
            </a:avLst>
          </a:prstGeom>
          <a:noFill/>
          <a:ln w="19050" cap="flat" cmpd="sng" algn="ctr">
            <a:solidFill>
              <a:schemeClr val="tx1">
                <a:lumMod val="50000"/>
                <a:lumOff val="50000"/>
              </a:schemeClr>
            </a:solidFill>
            <a:prstDash val="solid"/>
          </a:ln>
          <a:effectLst/>
        </p:spPr>
        <p:txBody>
          <a:bodyPr rtlCol="0" anchor="ctr"/>
          <a:lstStyle/>
          <a:p>
            <a:pPr marL="0" marR="0" lvl="0" indent="0" algn="ctr" defTabSz="1218198"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bg1"/>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477685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menghi.biz/wp-content/uploads/2015/08/como-es-el-cloud-01.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330" y="332656"/>
            <a:ext cx="9328085" cy="660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16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Beneficios</a:t>
            </a:r>
          </a:p>
        </p:txBody>
      </p:sp>
      <p:grpSp>
        <p:nvGrpSpPr>
          <p:cNvPr id="19" name="Group 18"/>
          <p:cNvGrpSpPr/>
          <p:nvPr/>
        </p:nvGrpSpPr>
        <p:grpSpPr>
          <a:xfrm>
            <a:off x="611560" y="1392516"/>
            <a:ext cx="1371600" cy="1757744"/>
            <a:chOff x="611560" y="1392516"/>
            <a:chExt cx="1371600" cy="1757744"/>
          </a:xfrm>
        </p:grpSpPr>
        <p:pic>
          <p:nvPicPr>
            <p:cNvPr id="5" name="Picture 4"/>
            <p:cNvPicPr preferRelativeResize="0">
              <a:picLocks/>
            </p:cNvPicPr>
            <p:nvPr/>
          </p:nvPicPr>
          <p:blipFill>
            <a:blip r:embed="rId3"/>
            <a:stretch>
              <a:fillRect/>
            </a:stretch>
          </p:blipFill>
          <p:spPr>
            <a:xfrm>
              <a:off x="611560" y="1392516"/>
              <a:ext cx="1371600" cy="1371600"/>
            </a:xfrm>
            <a:prstGeom prst="rect">
              <a:avLst/>
            </a:prstGeom>
          </p:spPr>
        </p:pic>
        <p:sp>
          <p:nvSpPr>
            <p:cNvPr id="12" name="TextBox 11"/>
            <p:cNvSpPr txBox="1"/>
            <p:nvPr/>
          </p:nvSpPr>
          <p:spPr>
            <a:xfrm>
              <a:off x="895646" y="2780928"/>
              <a:ext cx="803425" cy="369332"/>
            </a:xfrm>
            <a:prstGeom prst="rect">
              <a:avLst/>
            </a:prstGeom>
            <a:noFill/>
          </p:spPr>
          <p:txBody>
            <a:bodyPr wrap="none" rtlCol="0">
              <a:spAutoFit/>
            </a:bodyPr>
            <a:lstStyle/>
            <a:p>
              <a:r>
                <a:rPr lang="es-CO" dirty="0"/>
                <a:t>Costos</a:t>
              </a:r>
            </a:p>
          </p:txBody>
        </p:sp>
      </p:grpSp>
      <p:grpSp>
        <p:nvGrpSpPr>
          <p:cNvPr id="20" name="Group 19"/>
          <p:cNvGrpSpPr/>
          <p:nvPr/>
        </p:nvGrpSpPr>
        <p:grpSpPr>
          <a:xfrm>
            <a:off x="2688568" y="1392516"/>
            <a:ext cx="1371600" cy="1757744"/>
            <a:chOff x="2688568" y="1392516"/>
            <a:chExt cx="1371600" cy="1757744"/>
          </a:xfrm>
        </p:grpSpPr>
        <p:pic>
          <p:nvPicPr>
            <p:cNvPr id="8" name="Picture 7"/>
            <p:cNvPicPr preferRelativeResize="0">
              <a:picLocks/>
            </p:cNvPicPr>
            <p:nvPr/>
          </p:nvPicPr>
          <p:blipFill>
            <a:blip r:embed="rId4"/>
            <a:stretch>
              <a:fillRect/>
            </a:stretch>
          </p:blipFill>
          <p:spPr>
            <a:xfrm>
              <a:off x="2688568" y="1392516"/>
              <a:ext cx="1371600" cy="1371600"/>
            </a:xfrm>
            <a:prstGeom prst="rect">
              <a:avLst/>
            </a:prstGeom>
          </p:spPr>
        </p:pic>
        <p:sp>
          <p:nvSpPr>
            <p:cNvPr id="13" name="TextBox 12"/>
            <p:cNvSpPr txBox="1"/>
            <p:nvPr/>
          </p:nvSpPr>
          <p:spPr>
            <a:xfrm>
              <a:off x="2824505" y="2780928"/>
              <a:ext cx="1099725" cy="369332"/>
            </a:xfrm>
            <a:prstGeom prst="rect">
              <a:avLst/>
            </a:prstGeom>
            <a:noFill/>
          </p:spPr>
          <p:txBody>
            <a:bodyPr wrap="none" rtlCol="0">
              <a:spAutoFit/>
            </a:bodyPr>
            <a:lstStyle/>
            <a:p>
              <a:r>
                <a:rPr lang="es-CO" dirty="0"/>
                <a:t>Velocidad</a:t>
              </a:r>
            </a:p>
          </p:txBody>
        </p:sp>
      </p:grpSp>
      <p:grpSp>
        <p:nvGrpSpPr>
          <p:cNvPr id="21" name="Group 20"/>
          <p:cNvGrpSpPr/>
          <p:nvPr/>
        </p:nvGrpSpPr>
        <p:grpSpPr>
          <a:xfrm>
            <a:off x="4738617" y="1392516"/>
            <a:ext cx="1425518" cy="1757744"/>
            <a:chOff x="4738617" y="1392516"/>
            <a:chExt cx="1425518" cy="1757744"/>
          </a:xfrm>
        </p:grpSpPr>
        <p:pic>
          <p:nvPicPr>
            <p:cNvPr id="6" name="Picture 5"/>
            <p:cNvPicPr>
              <a:picLocks noChangeAspect="1"/>
            </p:cNvPicPr>
            <p:nvPr/>
          </p:nvPicPr>
          <p:blipFill>
            <a:blip r:embed="rId5"/>
            <a:stretch>
              <a:fillRect/>
            </a:stretch>
          </p:blipFill>
          <p:spPr>
            <a:xfrm>
              <a:off x="4765576" y="1392516"/>
              <a:ext cx="1371600" cy="1371600"/>
            </a:xfrm>
            <a:prstGeom prst="rect">
              <a:avLst/>
            </a:prstGeom>
          </p:spPr>
        </p:pic>
        <p:sp>
          <p:nvSpPr>
            <p:cNvPr id="14" name="TextBox 13"/>
            <p:cNvSpPr txBox="1"/>
            <p:nvPr/>
          </p:nvSpPr>
          <p:spPr>
            <a:xfrm>
              <a:off x="4738617" y="2780928"/>
              <a:ext cx="1425518" cy="369332"/>
            </a:xfrm>
            <a:prstGeom prst="rect">
              <a:avLst/>
            </a:prstGeom>
            <a:noFill/>
          </p:spPr>
          <p:txBody>
            <a:bodyPr wrap="none" rtlCol="0">
              <a:spAutoFit/>
            </a:bodyPr>
            <a:lstStyle/>
            <a:p>
              <a:r>
                <a:rPr lang="es-CO" dirty="0"/>
                <a:t>Escalamiento</a:t>
              </a:r>
            </a:p>
          </p:txBody>
        </p:sp>
      </p:grpSp>
      <p:grpSp>
        <p:nvGrpSpPr>
          <p:cNvPr id="22" name="Group 21"/>
          <p:cNvGrpSpPr/>
          <p:nvPr/>
        </p:nvGrpSpPr>
        <p:grpSpPr>
          <a:xfrm>
            <a:off x="6842585" y="1409328"/>
            <a:ext cx="1484189" cy="1740932"/>
            <a:chOff x="6842585" y="1409328"/>
            <a:chExt cx="1484189" cy="1740932"/>
          </a:xfrm>
        </p:grpSpPr>
        <p:pic>
          <p:nvPicPr>
            <p:cNvPr id="9" name="Picture 8"/>
            <p:cNvPicPr>
              <a:picLocks noChangeAspect="1"/>
            </p:cNvPicPr>
            <p:nvPr/>
          </p:nvPicPr>
          <p:blipFill>
            <a:blip r:embed="rId6"/>
            <a:stretch>
              <a:fillRect/>
            </a:stretch>
          </p:blipFill>
          <p:spPr>
            <a:xfrm>
              <a:off x="6898879" y="1409328"/>
              <a:ext cx="1371600" cy="1371600"/>
            </a:xfrm>
            <a:prstGeom prst="rect">
              <a:avLst/>
            </a:prstGeom>
          </p:spPr>
        </p:pic>
        <p:sp>
          <p:nvSpPr>
            <p:cNvPr id="15" name="TextBox 14"/>
            <p:cNvSpPr txBox="1"/>
            <p:nvPr/>
          </p:nvSpPr>
          <p:spPr>
            <a:xfrm>
              <a:off x="6842585" y="2780928"/>
              <a:ext cx="1484189" cy="369332"/>
            </a:xfrm>
            <a:prstGeom prst="rect">
              <a:avLst/>
            </a:prstGeom>
            <a:noFill/>
          </p:spPr>
          <p:txBody>
            <a:bodyPr wrap="none" rtlCol="0">
              <a:spAutoFit/>
            </a:bodyPr>
            <a:lstStyle/>
            <a:p>
              <a:r>
                <a:rPr lang="es-CO" dirty="0"/>
                <a:t>Productividad</a:t>
              </a:r>
            </a:p>
          </p:txBody>
        </p:sp>
      </p:grpSp>
      <p:grpSp>
        <p:nvGrpSpPr>
          <p:cNvPr id="26" name="Group 25"/>
          <p:cNvGrpSpPr/>
          <p:nvPr/>
        </p:nvGrpSpPr>
        <p:grpSpPr>
          <a:xfrm>
            <a:off x="604091" y="4149080"/>
            <a:ext cx="1386533" cy="1820270"/>
            <a:chOff x="604091" y="4149080"/>
            <a:chExt cx="1386533" cy="1820270"/>
          </a:xfrm>
        </p:grpSpPr>
        <p:pic>
          <p:nvPicPr>
            <p:cNvPr id="7" name="Picture 6"/>
            <p:cNvPicPr>
              <a:picLocks noChangeAspect="1"/>
            </p:cNvPicPr>
            <p:nvPr/>
          </p:nvPicPr>
          <p:blipFill>
            <a:blip r:embed="rId7"/>
            <a:stretch>
              <a:fillRect/>
            </a:stretch>
          </p:blipFill>
          <p:spPr>
            <a:xfrm>
              <a:off x="611560" y="4149080"/>
              <a:ext cx="1371600" cy="1371600"/>
            </a:xfrm>
            <a:prstGeom prst="rect">
              <a:avLst/>
            </a:prstGeom>
          </p:spPr>
        </p:pic>
        <p:sp>
          <p:nvSpPr>
            <p:cNvPr id="16" name="TextBox 15"/>
            <p:cNvSpPr txBox="1"/>
            <p:nvPr/>
          </p:nvSpPr>
          <p:spPr>
            <a:xfrm>
              <a:off x="604091" y="5600018"/>
              <a:ext cx="1386533" cy="369332"/>
            </a:xfrm>
            <a:prstGeom prst="rect">
              <a:avLst/>
            </a:prstGeom>
            <a:noFill/>
          </p:spPr>
          <p:txBody>
            <a:bodyPr wrap="none" rtlCol="0">
              <a:spAutoFit/>
            </a:bodyPr>
            <a:lstStyle/>
            <a:p>
              <a:r>
                <a:rPr lang="es-CO" dirty="0"/>
                <a:t>Rendimiento</a:t>
              </a:r>
            </a:p>
          </p:txBody>
        </p:sp>
      </p:grpSp>
      <p:grpSp>
        <p:nvGrpSpPr>
          <p:cNvPr id="24" name="Group 23"/>
          <p:cNvGrpSpPr/>
          <p:nvPr/>
        </p:nvGrpSpPr>
        <p:grpSpPr>
          <a:xfrm>
            <a:off x="3866136" y="4149080"/>
            <a:ext cx="1419235" cy="1820270"/>
            <a:chOff x="3866136" y="4149080"/>
            <a:chExt cx="1419235" cy="1820270"/>
          </a:xfrm>
        </p:grpSpPr>
        <p:pic>
          <p:nvPicPr>
            <p:cNvPr id="10" name="Picture 9"/>
            <p:cNvPicPr>
              <a:picLocks noChangeAspect="1"/>
            </p:cNvPicPr>
            <p:nvPr/>
          </p:nvPicPr>
          <p:blipFill>
            <a:blip r:embed="rId8"/>
            <a:stretch>
              <a:fillRect/>
            </a:stretch>
          </p:blipFill>
          <p:spPr>
            <a:xfrm>
              <a:off x="3886200" y="4149080"/>
              <a:ext cx="1371600" cy="1371600"/>
            </a:xfrm>
            <a:prstGeom prst="rect">
              <a:avLst/>
            </a:prstGeom>
          </p:spPr>
        </p:pic>
        <p:sp>
          <p:nvSpPr>
            <p:cNvPr id="17" name="TextBox 16"/>
            <p:cNvSpPr txBox="1"/>
            <p:nvPr/>
          </p:nvSpPr>
          <p:spPr>
            <a:xfrm>
              <a:off x="3866136" y="5600018"/>
              <a:ext cx="1419235" cy="369332"/>
            </a:xfrm>
            <a:prstGeom prst="rect">
              <a:avLst/>
            </a:prstGeom>
            <a:noFill/>
          </p:spPr>
          <p:txBody>
            <a:bodyPr wrap="none" rtlCol="0">
              <a:spAutoFit/>
            </a:bodyPr>
            <a:lstStyle/>
            <a:p>
              <a:r>
                <a:rPr lang="es-CO" dirty="0"/>
                <a:t>Confiabilidad</a:t>
              </a:r>
            </a:p>
          </p:txBody>
        </p:sp>
      </p:grpSp>
      <p:grpSp>
        <p:nvGrpSpPr>
          <p:cNvPr id="25" name="Group 24"/>
          <p:cNvGrpSpPr/>
          <p:nvPr/>
        </p:nvGrpSpPr>
        <p:grpSpPr>
          <a:xfrm>
            <a:off x="6990319" y="4149080"/>
            <a:ext cx="1188720" cy="1820270"/>
            <a:chOff x="6990319" y="4149080"/>
            <a:chExt cx="1188720" cy="1820270"/>
          </a:xfrm>
        </p:grpSpPr>
        <p:pic>
          <p:nvPicPr>
            <p:cNvPr id="11" name="Picture 10"/>
            <p:cNvPicPr preferRelativeResize="0">
              <a:picLocks/>
            </p:cNvPicPr>
            <p:nvPr/>
          </p:nvPicPr>
          <p:blipFill>
            <a:blip r:embed="rId9"/>
            <a:stretch>
              <a:fillRect/>
            </a:stretch>
          </p:blipFill>
          <p:spPr>
            <a:xfrm>
              <a:off x="6990319" y="4149080"/>
              <a:ext cx="1188720" cy="1371600"/>
            </a:xfrm>
            <a:prstGeom prst="rect">
              <a:avLst/>
            </a:prstGeom>
          </p:spPr>
        </p:pic>
        <p:sp>
          <p:nvSpPr>
            <p:cNvPr id="18" name="TextBox 17"/>
            <p:cNvSpPr txBox="1"/>
            <p:nvPr/>
          </p:nvSpPr>
          <p:spPr>
            <a:xfrm>
              <a:off x="7022666" y="5600018"/>
              <a:ext cx="1124026" cy="369332"/>
            </a:xfrm>
            <a:prstGeom prst="rect">
              <a:avLst/>
            </a:prstGeom>
            <a:noFill/>
          </p:spPr>
          <p:txBody>
            <a:bodyPr wrap="none" rtlCol="0">
              <a:spAutoFit/>
            </a:bodyPr>
            <a:lstStyle/>
            <a:p>
              <a:r>
                <a:rPr lang="es-CO" dirty="0"/>
                <a:t>Seguridad</a:t>
              </a:r>
            </a:p>
          </p:txBody>
        </p:sp>
      </p:grpSp>
    </p:spTree>
    <p:extLst>
      <p:ext uri="{BB962C8B-B14F-4D97-AF65-F5344CB8AC3E}">
        <p14:creationId xmlns:p14="http://schemas.microsoft.com/office/powerpoint/2010/main" val="126486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dirty="0"/>
              <a:t>Preguntas?</a:t>
            </a:r>
          </a:p>
        </p:txBody>
      </p:sp>
      <p:pic>
        <p:nvPicPr>
          <p:cNvPr id="4098" name="Picture 2" descr="D:\Proyectos\Framework\Supports\Images\icono_ayuda_general.gif"/>
          <p:cNvPicPr>
            <a:picLocks noChangeAspect="1" noChangeArrowheads="1"/>
          </p:cNvPicPr>
          <p:nvPr/>
        </p:nvPicPr>
        <p:blipFill>
          <a:blip r:embed="rId3" cstate="print"/>
          <a:srcRect/>
          <a:stretch>
            <a:fillRect/>
          </a:stretch>
        </p:blipFill>
        <p:spPr bwMode="auto">
          <a:xfrm>
            <a:off x="2987824" y="3284984"/>
            <a:ext cx="3240360" cy="324036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743200"/>
            <a:ext cx="6019800" cy="1107996"/>
          </a:xfrm>
          <a:prstGeom prst="rect">
            <a:avLst/>
          </a:prstGeom>
          <a:noFill/>
        </p:spPr>
        <p:txBody>
          <a:bodyPr wrap="square" lIns="91440" tIns="45720" rIns="91440" bIns="45720">
            <a:spAutoFit/>
            <a:scene3d>
              <a:camera prst="perspectiveHeroicExtreme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a:ln w="0"/>
                <a:solidFill>
                  <a:srgbClr val="0066CC">
                    <a:alpha val="74000"/>
                  </a:srgbClr>
                </a:solidFill>
                <a:effectLst>
                  <a:reflection blurRad="12700" stA="50000" endPos="50000" dist="5000" dir="5400000" sy="-100000" rotWithShape="0"/>
                </a:effectLst>
                <a:latin typeface="Berlin Sans FB Demi" pitchFamily="34" charset="0"/>
              </a:rPr>
              <a:t>Gracias!!!</a:t>
            </a:r>
          </a:p>
        </p:txBody>
      </p:sp>
    </p:spTree>
  </p:cSld>
  <p:clrMapOvr>
    <a:masterClrMapping/>
  </p:clrMapOvr>
</p:sld>
</file>

<file path=ppt/theme/theme1.xml><?xml version="1.0" encoding="utf-8"?>
<a:theme xmlns:a="http://schemas.openxmlformats.org/drawingml/2006/main" name="Business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Presentation</Template>
  <TotalTime>1885</TotalTime>
  <Words>2227</Words>
  <Application>Microsoft Office PowerPoint</Application>
  <PresentationFormat>On-screen Show (4:3)</PresentationFormat>
  <Paragraphs>172</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Berlin Sans FB Demi</vt:lpstr>
      <vt:lpstr>Calibri</vt:lpstr>
      <vt:lpstr>Segoe UI</vt:lpstr>
      <vt:lpstr>Segoe UI Light</vt:lpstr>
      <vt:lpstr>Wingdings</vt:lpstr>
      <vt:lpstr>Business Presentation</vt:lpstr>
      <vt:lpstr>Cloud</vt:lpstr>
      <vt:lpstr>Cloud Computing</vt:lpstr>
      <vt:lpstr>Tipos de Cloud</vt:lpstr>
      <vt:lpstr>Cloud Models </vt:lpstr>
      <vt:lpstr>On Prem - IaaS – PaaS - SaaS</vt:lpstr>
      <vt:lpstr>PowerPoint Presentation</vt:lpstr>
      <vt:lpstr>Beneficios</vt:lpstr>
      <vt:lpstr>Preguntas?</vt:lpstr>
      <vt:lpstr>PowerPoint Presentation</vt:lpstr>
    </vt:vector>
  </TitlesOfParts>
  <Company>Jucer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Julio Cesar Robles Uribe</dc:creator>
  <cp:lastModifiedBy>Julio Cesar Robles Uribe</cp:lastModifiedBy>
  <cp:revision>246</cp:revision>
  <dcterms:created xsi:type="dcterms:W3CDTF">2011-09-11T16:53:06Z</dcterms:created>
  <dcterms:modified xsi:type="dcterms:W3CDTF">2025-05-08T03:18:54Z</dcterms:modified>
</cp:coreProperties>
</file>