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ublic Sans" charset="1" panose="00000000000000000000"/>
      <p:regular r:id="rId14"/>
    </p:embeddedFont>
    <p:embeddedFont>
      <p:font typeface="Public Sans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4566" y="851808"/>
            <a:ext cx="7298869" cy="6473779"/>
          </a:xfrm>
          <a:custGeom>
            <a:avLst/>
            <a:gdLst/>
            <a:ahLst/>
            <a:cxnLst/>
            <a:rect r="r" b="b" t="t" l="l"/>
            <a:pathLst>
              <a:path h="6473779" w="7298869">
                <a:moveTo>
                  <a:pt x="0" y="0"/>
                </a:moveTo>
                <a:lnTo>
                  <a:pt x="7298868" y="0"/>
                </a:lnTo>
                <a:lnTo>
                  <a:pt x="7298868" y="6473779"/>
                </a:lnTo>
                <a:lnTo>
                  <a:pt x="0" y="64737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90662" y="7463020"/>
            <a:ext cx="8526918" cy="179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4"/>
              </a:lnSpc>
            </a:pPr>
            <a:r>
              <a:rPr lang="en-US" sz="13900" spc="-144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Horus Path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9022" y="8759190"/>
            <a:ext cx="1345027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Juan Jose Sanchez </a:t>
            </a:r>
          </a:p>
          <a:p>
            <a:pPr algn="r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Carlos Eduardo Rangel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3152" y="1938692"/>
            <a:ext cx="11741696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18861" y="3305024"/>
            <a:ext cx="13450278" cy="57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Desplazarse dentro de un edificio puede ser un reto para cualquier persona, pero para quienes tienen discapacidad visual, es una barrera que limita su independencia. Aunque existen herramientas como GPS y señalización en exteriores, en espacios cerrados estas soluciones no funcionan.</a:t>
            </a:r>
          </a:p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Este proyecto busca cambiar esa realidad con un sistema innovador que combina un robot de asistencia autónomo y una aplicación móvil. El robot guiará al usuario a su destino, detectando obstáculos y proporcionando retroalimentación en tiempo real a través de la app.</a:t>
            </a:r>
          </a:p>
          <a:p>
            <a:pPr algn="just">
              <a:lnSpc>
                <a:spcPts val="3779"/>
              </a:lnSpc>
            </a:pPr>
            <a:r>
              <a:rPr lang="en-US" sz="2699" spc="-35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Con esta solución, las personas con discapacidad visual podrán moverse con seguridad y autonomía en interiores, sin depender de terceros ni de infraestructura costosa. Es una propuesta tecnológica inclusiva que mejora la accesibilidad en hospitales, universidades, centros comerciales y otros espacios cerrados.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59920" y="1668695"/>
          <a:ext cx="17121584" cy="7578590"/>
        </p:xfrm>
        <a:graphic>
          <a:graphicData uri="http://schemas.openxmlformats.org/drawingml/2006/table">
            <a:tbl>
              <a:tblPr/>
              <a:tblGrid>
                <a:gridCol w="1195730"/>
                <a:gridCol w="2550359"/>
                <a:gridCol w="7922589"/>
                <a:gridCol w="5452906"/>
              </a:tblGrid>
              <a:tr h="975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55"/>
                        </a:lnSpc>
                        <a:defRPr/>
                      </a:pPr>
                      <a:r>
                        <a:rPr lang="en-US" sz="2753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55"/>
                        </a:lnSpc>
                        <a:defRPr/>
                      </a:pPr>
                      <a:r>
                        <a:rPr lang="en-US" sz="2753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55"/>
                        </a:lnSpc>
                        <a:defRPr/>
                      </a:pPr>
                      <a:r>
                        <a:rPr lang="en-US" sz="2753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Detalle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55"/>
                        </a:lnSpc>
                        <a:defRPr/>
                      </a:pPr>
                      <a:r>
                        <a:rPr lang="en-US" sz="2753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Interesados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57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TalkBack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 aplicación debe ser compatible con las funciones de accesibilidad TalkBack del teléfono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, Ministerio de Salud, 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0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Reconocimiento de voz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e interpretar las peticiones por voz del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0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Lectura por voz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dar indicaciones en un medio auditivo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, Ministerio de Salud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0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Conexión inalámbrica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conectarse a los teléfonos de forma inalámbrica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Instituciones educativas, 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9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Reconocimiento de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su entorno y ubicarse en 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Instituciones educativas, 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49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Detección de obstaculos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obstáculos no esperados del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704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Planificador de rutas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definir la ruta de acción más corta entre viajes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8"/>
                        </a:lnSpc>
                        <a:defRPr/>
                      </a:pP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r>
                        <a:rPr lang="en-US" sz="14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, 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789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999210" y="209550"/>
            <a:ext cx="14289581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4982" y="1019175"/>
          <a:ext cx="17938037" cy="9273603"/>
        </p:xfrm>
        <a:graphic>
          <a:graphicData uri="http://schemas.openxmlformats.org/drawingml/2006/table">
            <a:tbl>
              <a:tblPr/>
              <a:tblGrid>
                <a:gridCol w="838493"/>
                <a:gridCol w="3291556"/>
                <a:gridCol w="8229611"/>
                <a:gridCol w="2549110"/>
                <a:gridCol w="3029267"/>
              </a:tblGrid>
              <a:tr h="10712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Detalle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Métrica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Interesados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6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Calidad de señal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 calidad de la conexión entre el robot asistente y el usuario debe tener un alcance de 10 metros.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2.5mW (4 dBm)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74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Cifrado en la comunicación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Mantener una conexión privada y segura entre el usuario y robot asistente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Cifrado AES 128 bits o superior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1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Tiempo calculo de tuta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generar una ruta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 segundo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6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Tiempo de procesamiento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sistema debe poder reconocer y actuar en consecuencia cambios del entorno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 segundos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6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Comunicación robot-app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 conexión entre el robot guía y la aplicación debe ser continua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Latencia &lt; 2 segundos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Usuarios, 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51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Tiempo de Respuesta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Tiempo de respuesta dentro del aplicativo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3-5 segundos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6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Accesibilidad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La app debe poder manajarce por con lectores de pantalla y comandos de voz.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WCAG 2.1 nivel AA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Usuarios, Ministerio de Salud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81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Compatibilidad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El porcentaje del sistema que funciona correctamente en diferentes sistemas operativos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Usuarios, Ministerio de Salud, Instituciones educativas, 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639089" y="171450"/>
            <a:ext cx="15009822" cy="100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7800" spc="-63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88248" y="1437026"/>
            <a:ext cx="12911505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Atributos de calidad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9848" y="4053129"/>
            <a:ext cx="3874502" cy="4391971"/>
            <a:chOff x="0" y="0"/>
            <a:chExt cx="1166216" cy="13219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6216" cy="1321973"/>
            </a:xfrm>
            <a:custGeom>
              <a:avLst/>
              <a:gdLst/>
              <a:ahLst/>
              <a:cxnLst/>
              <a:rect r="r" b="b" t="t" l="l"/>
              <a:pathLst>
                <a:path h="1321973" w="1166216">
                  <a:moveTo>
                    <a:pt x="35967" y="0"/>
                  </a:moveTo>
                  <a:lnTo>
                    <a:pt x="1130249" y="0"/>
                  </a:lnTo>
                  <a:cubicBezTo>
                    <a:pt x="1139788" y="0"/>
                    <a:pt x="1148936" y="3789"/>
                    <a:pt x="1155681" y="10535"/>
                  </a:cubicBezTo>
                  <a:cubicBezTo>
                    <a:pt x="1162427" y="17280"/>
                    <a:pt x="1166216" y="26428"/>
                    <a:pt x="1166216" y="35967"/>
                  </a:cubicBezTo>
                  <a:lnTo>
                    <a:pt x="1166216" y="1286006"/>
                  </a:lnTo>
                  <a:cubicBezTo>
                    <a:pt x="1166216" y="1305870"/>
                    <a:pt x="1150113" y="1321973"/>
                    <a:pt x="1130249" y="1321973"/>
                  </a:cubicBezTo>
                  <a:lnTo>
                    <a:pt x="35967" y="1321973"/>
                  </a:lnTo>
                  <a:cubicBezTo>
                    <a:pt x="16103" y="1321973"/>
                    <a:pt x="0" y="1305870"/>
                    <a:pt x="0" y="1286006"/>
                  </a:cubicBezTo>
                  <a:lnTo>
                    <a:pt x="0" y="35967"/>
                  </a:lnTo>
                  <a:cubicBezTo>
                    <a:pt x="0" y="16103"/>
                    <a:pt x="16103" y="0"/>
                    <a:pt x="35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AB9EE2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1166216" cy="1236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40393" y="4829962"/>
            <a:ext cx="2573412" cy="47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3618" spc="-296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Rendimiento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9379" y="5451697"/>
            <a:ext cx="2915440" cy="229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9"/>
              </a:lnSpc>
              <a:spcBef>
                <a:spcPct val="0"/>
              </a:spcBef>
            </a:pPr>
            <a:r>
              <a:rPr lang="en-US" sz="1878" spc="-31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Como el sistema debe ser un instrumento guía este debe formar rutas e informar las direcciones de una forma rápida, además de acceder y procesar los datos del mapa virtual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075047" y="4053129"/>
            <a:ext cx="3874502" cy="4391971"/>
            <a:chOff x="0" y="0"/>
            <a:chExt cx="1166216" cy="13219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6216" cy="1321973"/>
            </a:xfrm>
            <a:custGeom>
              <a:avLst/>
              <a:gdLst/>
              <a:ahLst/>
              <a:cxnLst/>
              <a:rect r="r" b="b" t="t" l="l"/>
              <a:pathLst>
                <a:path h="1321973" w="1166216">
                  <a:moveTo>
                    <a:pt x="35967" y="0"/>
                  </a:moveTo>
                  <a:lnTo>
                    <a:pt x="1130249" y="0"/>
                  </a:lnTo>
                  <a:cubicBezTo>
                    <a:pt x="1139788" y="0"/>
                    <a:pt x="1148936" y="3789"/>
                    <a:pt x="1155681" y="10535"/>
                  </a:cubicBezTo>
                  <a:cubicBezTo>
                    <a:pt x="1162427" y="17280"/>
                    <a:pt x="1166216" y="26428"/>
                    <a:pt x="1166216" y="35967"/>
                  </a:cubicBezTo>
                  <a:lnTo>
                    <a:pt x="1166216" y="1286006"/>
                  </a:lnTo>
                  <a:cubicBezTo>
                    <a:pt x="1166216" y="1305870"/>
                    <a:pt x="1150113" y="1321973"/>
                    <a:pt x="1130249" y="1321973"/>
                  </a:cubicBezTo>
                  <a:lnTo>
                    <a:pt x="35967" y="1321973"/>
                  </a:lnTo>
                  <a:cubicBezTo>
                    <a:pt x="16103" y="1321973"/>
                    <a:pt x="0" y="1305870"/>
                    <a:pt x="0" y="1286006"/>
                  </a:cubicBezTo>
                  <a:lnTo>
                    <a:pt x="0" y="35967"/>
                  </a:lnTo>
                  <a:cubicBezTo>
                    <a:pt x="0" y="16103"/>
                    <a:pt x="16103" y="0"/>
                    <a:pt x="35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AB9EE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1166216" cy="1236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640085" y="4836711"/>
            <a:ext cx="2744426" cy="47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3618" spc="-296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Compatibilidad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54578" y="5615856"/>
            <a:ext cx="2915440" cy="229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9"/>
              </a:lnSpc>
              <a:spcBef>
                <a:spcPct val="0"/>
              </a:spcBef>
            </a:pPr>
            <a:r>
              <a:rPr lang="en-US" sz="1878" spc="-31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Es deseado que el sistema funcione en multiples plataformas como los sistemas operativos para ampliar la cantidad de usuarios que puedan usar el sistema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259417" y="4053129"/>
            <a:ext cx="3874502" cy="4391971"/>
            <a:chOff x="0" y="0"/>
            <a:chExt cx="1166216" cy="13219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66216" cy="1321973"/>
            </a:xfrm>
            <a:custGeom>
              <a:avLst/>
              <a:gdLst/>
              <a:ahLst/>
              <a:cxnLst/>
              <a:rect r="r" b="b" t="t" l="l"/>
              <a:pathLst>
                <a:path h="1321973" w="1166216">
                  <a:moveTo>
                    <a:pt x="35967" y="0"/>
                  </a:moveTo>
                  <a:lnTo>
                    <a:pt x="1130249" y="0"/>
                  </a:lnTo>
                  <a:cubicBezTo>
                    <a:pt x="1139788" y="0"/>
                    <a:pt x="1148936" y="3789"/>
                    <a:pt x="1155681" y="10535"/>
                  </a:cubicBezTo>
                  <a:cubicBezTo>
                    <a:pt x="1162427" y="17280"/>
                    <a:pt x="1166216" y="26428"/>
                    <a:pt x="1166216" y="35967"/>
                  </a:cubicBezTo>
                  <a:lnTo>
                    <a:pt x="1166216" y="1286006"/>
                  </a:lnTo>
                  <a:cubicBezTo>
                    <a:pt x="1166216" y="1305870"/>
                    <a:pt x="1150113" y="1321973"/>
                    <a:pt x="1130249" y="1321973"/>
                  </a:cubicBezTo>
                  <a:lnTo>
                    <a:pt x="35967" y="1321973"/>
                  </a:lnTo>
                  <a:cubicBezTo>
                    <a:pt x="16103" y="1321973"/>
                    <a:pt x="0" y="1305870"/>
                    <a:pt x="0" y="1286006"/>
                  </a:cubicBezTo>
                  <a:lnTo>
                    <a:pt x="0" y="35967"/>
                  </a:lnTo>
                  <a:cubicBezTo>
                    <a:pt x="0" y="16103"/>
                    <a:pt x="16103" y="0"/>
                    <a:pt x="35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AB9EE2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85725"/>
              <a:ext cx="1166216" cy="1236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523650" y="4053129"/>
            <a:ext cx="3874502" cy="4391971"/>
            <a:chOff x="0" y="0"/>
            <a:chExt cx="1166216" cy="132197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66216" cy="1321973"/>
            </a:xfrm>
            <a:custGeom>
              <a:avLst/>
              <a:gdLst/>
              <a:ahLst/>
              <a:cxnLst/>
              <a:rect r="r" b="b" t="t" l="l"/>
              <a:pathLst>
                <a:path h="1321973" w="1166216">
                  <a:moveTo>
                    <a:pt x="35967" y="0"/>
                  </a:moveTo>
                  <a:lnTo>
                    <a:pt x="1130249" y="0"/>
                  </a:lnTo>
                  <a:cubicBezTo>
                    <a:pt x="1139788" y="0"/>
                    <a:pt x="1148936" y="3789"/>
                    <a:pt x="1155681" y="10535"/>
                  </a:cubicBezTo>
                  <a:cubicBezTo>
                    <a:pt x="1162427" y="17280"/>
                    <a:pt x="1166216" y="26428"/>
                    <a:pt x="1166216" y="35967"/>
                  </a:cubicBezTo>
                  <a:lnTo>
                    <a:pt x="1166216" y="1286006"/>
                  </a:lnTo>
                  <a:cubicBezTo>
                    <a:pt x="1166216" y="1305870"/>
                    <a:pt x="1150113" y="1321973"/>
                    <a:pt x="1130249" y="1321973"/>
                  </a:cubicBezTo>
                  <a:lnTo>
                    <a:pt x="35967" y="1321973"/>
                  </a:lnTo>
                  <a:cubicBezTo>
                    <a:pt x="16103" y="1321973"/>
                    <a:pt x="0" y="1305870"/>
                    <a:pt x="0" y="1286006"/>
                  </a:cubicBezTo>
                  <a:lnTo>
                    <a:pt x="0" y="35967"/>
                  </a:lnTo>
                  <a:cubicBezTo>
                    <a:pt x="0" y="16103"/>
                    <a:pt x="16103" y="0"/>
                    <a:pt x="35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AB9EE2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85725"/>
              <a:ext cx="1166216" cy="12362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909962" y="4829962"/>
            <a:ext cx="2573412" cy="47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3618" spc="-296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Usabilidad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174195" y="4829962"/>
            <a:ext cx="2573412" cy="47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3"/>
              </a:lnSpc>
            </a:pPr>
            <a:r>
              <a:rPr lang="en-US" sz="3618" spc="-296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Confiabilidad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38947" y="5944175"/>
            <a:ext cx="2915440" cy="164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9"/>
              </a:lnSpc>
              <a:spcBef>
                <a:spcPct val="0"/>
              </a:spcBef>
            </a:pPr>
            <a:r>
              <a:rPr lang="en-US" sz="1878" spc="-31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Es esencial que el aplicativo y el sistema sea fácil de usar para varios  tipos de usuarios que se pueden presentar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003180" y="5944175"/>
            <a:ext cx="2915440" cy="164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29"/>
              </a:lnSpc>
              <a:spcBef>
                <a:spcPct val="0"/>
              </a:spcBef>
            </a:pPr>
            <a:r>
              <a:rPr lang="en-US" sz="1878" spc="-31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El sistema debe funcionar de forma continua y sin fallos, ya que el usuario depende de su correcto funcionamiento.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4979" y="2045081"/>
          <a:ext cx="16234321" cy="6196837"/>
        </p:xfrm>
        <a:graphic>
          <a:graphicData uri="http://schemas.openxmlformats.org/drawingml/2006/table">
            <a:tbl>
              <a:tblPr/>
              <a:tblGrid>
                <a:gridCol w="3038611"/>
                <a:gridCol w="1435393"/>
                <a:gridCol w="1435393"/>
                <a:gridCol w="1699140"/>
                <a:gridCol w="1699140"/>
                <a:gridCol w="1247950"/>
                <a:gridCol w="1247950"/>
                <a:gridCol w="1514010"/>
                <a:gridCol w="1514010"/>
                <a:gridCol w="1402723"/>
              </a:tblGrid>
              <a:tr h="16364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Skateholders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Rendimiento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Rendimiento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Compatibilidad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Compatibilidad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Usabilidad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Usabilidad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Confiabilidad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Confiabilidad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Total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3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Usuarios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de Salud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13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Instituciones educativas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Ministerio 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58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266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17.5%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27.5%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688248" y="394427"/>
            <a:ext cx="12911505" cy="123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9500" spc="-77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Atributos de calidad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599946"/>
          <a:ext cx="16374428" cy="6321841"/>
        </p:xfrm>
        <a:graphic>
          <a:graphicData uri="http://schemas.openxmlformats.org/drawingml/2006/table">
            <a:tbl>
              <a:tblPr/>
              <a:tblGrid>
                <a:gridCol w="2471160"/>
                <a:gridCol w="2244850"/>
                <a:gridCol w="3037251"/>
                <a:gridCol w="2344482"/>
                <a:gridCol w="2405565"/>
                <a:gridCol w="1941688"/>
                <a:gridCol w="1929433"/>
              </a:tblGrid>
              <a:tr h="12361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Atributo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Métrica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Impacto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60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Dificultad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Peso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Valor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66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Experiencia de 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WCAG 2.1 nivel AA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27.5%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Rendimiento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Tiempo de respuesta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3-5 segundos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7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Confiabilidad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Correcto funcionamiento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+90% tasa de éxito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50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Compatibilidad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Plataformas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% de funcionalidad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17.5%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639089" y="171450"/>
            <a:ext cx="15009822" cy="100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7800" spc="-63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Drivers Arquitectonicos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8069" y="1122363"/>
            <a:ext cx="5831883" cy="8042275"/>
          </a:xfrm>
          <a:custGeom>
            <a:avLst/>
            <a:gdLst/>
            <a:ahLst/>
            <a:cxnLst/>
            <a:rect r="r" b="b" t="t" l="l"/>
            <a:pathLst>
              <a:path h="8042275" w="5831883">
                <a:moveTo>
                  <a:pt x="0" y="0"/>
                </a:moveTo>
                <a:lnTo>
                  <a:pt x="5831883" y="0"/>
                </a:lnTo>
                <a:lnTo>
                  <a:pt x="5831883" y="8042274"/>
                </a:lnTo>
                <a:lnTo>
                  <a:pt x="0" y="8042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9778" y="2498406"/>
            <a:ext cx="7150078" cy="541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20"/>
              </a:lnSpc>
            </a:pPr>
            <a:r>
              <a:rPr lang="en-US" sz="14500" spc="-1189">
                <a:solidFill>
                  <a:srgbClr val="272665"/>
                </a:solidFill>
                <a:latin typeface="Public Sans"/>
                <a:ea typeface="Public Sans"/>
                <a:cs typeface="Public Sans"/>
                <a:sym typeface="Public Sans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DAGjh6wO8ws</dc:identifier>
  <dcterms:modified xsi:type="dcterms:W3CDTF">2011-08-01T06:04:30Z</dcterms:modified>
  <cp:revision>1</cp:revision>
  <dc:title>HorusPath</dc:title>
</cp:coreProperties>
</file>