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6858000" cy="9144000"/>
  <p:embeddedFontLst>
    <p:embeddedFont>
      <p:font typeface="Helvetica World Bold" panose="020B0604020202020204" charset="-128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anva Sans" panose="020B0604020202020204" charset="0"/>
      <p:regular r:id="rId12"/>
    </p:embeddedFont>
    <p:embeddedFont>
      <p:font typeface="Canva Sans Bold" panose="020B0604020202020204" charset="0"/>
      <p:regular r:id="rId13"/>
    </p:embeddedFont>
    <p:embeddedFont>
      <p:font typeface="Open Sans" panose="020B0606030504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78" y="6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2400" y="-318843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33443" y="3836002"/>
            <a:ext cx="3324974" cy="771704"/>
            <a:chOff x="0" y="0"/>
            <a:chExt cx="1060504" cy="24613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060503" cy="246136"/>
            </a:xfrm>
            <a:custGeom>
              <a:avLst/>
              <a:gdLst/>
              <a:ahLst/>
              <a:cxnLst/>
              <a:rect l="l" t="t" r="r" b="b"/>
              <a:pathLst>
                <a:path w="1060503" h="246136">
                  <a:moveTo>
                    <a:pt x="118749" y="0"/>
                  </a:moveTo>
                  <a:lnTo>
                    <a:pt x="941754" y="0"/>
                  </a:lnTo>
                  <a:cubicBezTo>
                    <a:pt x="973249" y="0"/>
                    <a:pt x="1003453" y="12511"/>
                    <a:pt x="1025723" y="34781"/>
                  </a:cubicBezTo>
                  <a:cubicBezTo>
                    <a:pt x="1047992" y="57051"/>
                    <a:pt x="1060503" y="87255"/>
                    <a:pt x="1060503" y="118749"/>
                  </a:cubicBezTo>
                  <a:lnTo>
                    <a:pt x="1060503" y="127387"/>
                  </a:lnTo>
                  <a:cubicBezTo>
                    <a:pt x="1060503" y="158881"/>
                    <a:pt x="1047992" y="189085"/>
                    <a:pt x="1025723" y="211355"/>
                  </a:cubicBezTo>
                  <a:cubicBezTo>
                    <a:pt x="1003453" y="233625"/>
                    <a:pt x="973249" y="246136"/>
                    <a:pt x="941754" y="246136"/>
                  </a:cubicBezTo>
                  <a:lnTo>
                    <a:pt x="118749" y="246136"/>
                  </a:lnTo>
                  <a:cubicBezTo>
                    <a:pt x="87255" y="246136"/>
                    <a:pt x="57051" y="233625"/>
                    <a:pt x="34781" y="211355"/>
                  </a:cubicBezTo>
                  <a:cubicBezTo>
                    <a:pt x="12511" y="189085"/>
                    <a:pt x="0" y="158881"/>
                    <a:pt x="0" y="127387"/>
                  </a:cubicBezTo>
                  <a:lnTo>
                    <a:pt x="0" y="118749"/>
                  </a:lnTo>
                  <a:cubicBezTo>
                    <a:pt x="0" y="87255"/>
                    <a:pt x="12511" y="57051"/>
                    <a:pt x="34781" y="34781"/>
                  </a:cubicBezTo>
                  <a:cubicBezTo>
                    <a:pt x="57051" y="12511"/>
                    <a:pt x="87255" y="0"/>
                    <a:pt x="1187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060504" cy="2937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" y="9883239"/>
            <a:ext cx="18288001" cy="403762"/>
            <a:chOff x="0" y="0"/>
            <a:chExt cx="554143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28700" y="5802026"/>
            <a:ext cx="9635546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6999" b="1" spc="-244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Prototipo para evaluar la salud de plantas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011228" y="7694826"/>
            <a:ext cx="6522867" cy="21855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39"/>
              </a:lnSpc>
            </a:pPr>
            <a:r>
              <a:rPr lang="en-US" sz="3171" dirty="0" err="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Presentado</a:t>
            </a:r>
            <a:r>
              <a:rPr lang="en-US" sz="3171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por:</a:t>
            </a:r>
          </a:p>
          <a:p>
            <a:pPr algn="just">
              <a:lnSpc>
                <a:spcPts val="4439"/>
              </a:lnSpc>
            </a:pPr>
            <a:r>
              <a:rPr lang="en-US" sz="3171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Daniel Tamara Rivera</a:t>
            </a:r>
          </a:p>
          <a:p>
            <a:pPr algn="just">
              <a:lnSpc>
                <a:spcPts val="4439"/>
              </a:lnSpc>
            </a:pPr>
            <a:r>
              <a:rPr lang="en-US" sz="3171" b="1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Laura Tatiana Castaño</a:t>
            </a:r>
          </a:p>
          <a:p>
            <a:pPr algn="just">
              <a:lnSpc>
                <a:spcPts val="4439"/>
              </a:lnSpc>
            </a:pPr>
            <a:endParaRPr lang="en-US" sz="3171" b="1" dirty="0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11155985" y="2851573"/>
            <a:ext cx="1874459" cy="1874459"/>
          </a:xfrm>
          <a:custGeom>
            <a:avLst/>
            <a:gdLst/>
            <a:ahLst/>
            <a:cxnLst/>
            <a:rect l="l" t="t" r="r" b="b"/>
            <a:pathLst>
              <a:path w="1874459" h="1874459">
                <a:moveTo>
                  <a:pt x="0" y="0"/>
                </a:moveTo>
                <a:lnTo>
                  <a:pt x="1874459" y="0"/>
                </a:lnTo>
                <a:lnTo>
                  <a:pt x="1874459" y="1874459"/>
                </a:lnTo>
                <a:lnTo>
                  <a:pt x="0" y="18744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2350022" y="4835543"/>
            <a:ext cx="2150006" cy="2150006"/>
          </a:xfrm>
          <a:custGeom>
            <a:avLst/>
            <a:gdLst/>
            <a:ahLst/>
            <a:cxnLst/>
            <a:rect l="l" t="t" r="r" b="b"/>
            <a:pathLst>
              <a:path w="2150006" h="2150006">
                <a:moveTo>
                  <a:pt x="0" y="0"/>
                </a:moveTo>
                <a:lnTo>
                  <a:pt x="2150006" y="0"/>
                </a:lnTo>
                <a:lnTo>
                  <a:pt x="2150006" y="2150006"/>
                </a:lnTo>
                <a:lnTo>
                  <a:pt x="0" y="2150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4920151" y="586680"/>
            <a:ext cx="2930723" cy="2930723"/>
          </a:xfrm>
          <a:custGeom>
            <a:avLst/>
            <a:gdLst/>
            <a:ahLst/>
            <a:cxnLst/>
            <a:rect l="l" t="t" r="r" b="b"/>
            <a:pathLst>
              <a:path w="2930723" h="2930723">
                <a:moveTo>
                  <a:pt x="0" y="0"/>
                </a:moveTo>
                <a:lnTo>
                  <a:pt x="2930722" y="0"/>
                </a:lnTo>
                <a:lnTo>
                  <a:pt x="2930722" y="2930723"/>
                </a:lnTo>
                <a:lnTo>
                  <a:pt x="0" y="29307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83234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1560529" y="2994880"/>
            <a:ext cx="10557657" cy="14830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47"/>
              </a:lnSpc>
            </a:pPr>
            <a:r>
              <a:rPr lang="en-US" sz="5812" b="1" spc="-203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Agenda</a:t>
            </a:r>
          </a:p>
          <a:p>
            <a:pPr algn="l">
              <a:lnSpc>
                <a:spcPts val="5347"/>
              </a:lnSpc>
            </a:pPr>
            <a:endParaRPr lang="en-US" sz="5812" b="1" spc="-203" dirty="0">
              <a:solidFill>
                <a:srgbClr val="DAFFFB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60529" y="4230641"/>
            <a:ext cx="8351720" cy="17780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47441" lvl="1" indent="-273720" algn="l">
              <a:lnSpc>
                <a:spcPts val="3549"/>
              </a:lnSpc>
              <a:buFont typeface="Arial"/>
              <a:buChar char="•"/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Contexto</a:t>
            </a:r>
          </a:p>
          <a:p>
            <a:pPr marL="547441" lvl="1" indent="-273720" algn="l">
              <a:lnSpc>
                <a:spcPts val="3549"/>
              </a:lnSpc>
              <a:buFont typeface="Arial"/>
              <a:buChar char="•"/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Requerimientos funcionales</a:t>
            </a:r>
          </a:p>
          <a:p>
            <a:pPr marL="547441" lvl="1" indent="-273720" algn="l">
              <a:lnSpc>
                <a:spcPts val="3549"/>
              </a:lnSpc>
              <a:buFont typeface="Arial"/>
              <a:buChar char="•"/>
            </a:pPr>
            <a:r>
              <a:rPr lang="en-US" sz="2535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Requerimientos no funcionales</a:t>
            </a:r>
          </a:p>
          <a:p>
            <a:pPr algn="l">
              <a:lnSpc>
                <a:spcPts val="3549"/>
              </a:lnSpc>
            </a:pPr>
            <a:endParaRPr lang="en-US" sz="2535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" y="9883238"/>
            <a:ext cx="18288000" cy="403762"/>
            <a:chOff x="0" y="0"/>
            <a:chExt cx="554143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 flipH="1">
            <a:off x="12574405" y="3655444"/>
            <a:ext cx="5792170" cy="6631556"/>
          </a:xfrm>
          <a:custGeom>
            <a:avLst/>
            <a:gdLst/>
            <a:ahLst/>
            <a:cxnLst/>
            <a:rect l="l" t="t" r="r" b="b"/>
            <a:pathLst>
              <a:path w="5900453" h="7206660">
                <a:moveTo>
                  <a:pt x="5900453" y="0"/>
                </a:moveTo>
                <a:lnTo>
                  <a:pt x="0" y="0"/>
                </a:lnTo>
                <a:lnTo>
                  <a:pt x="0" y="7206661"/>
                </a:lnTo>
                <a:lnTo>
                  <a:pt x="5900453" y="7206661"/>
                </a:lnTo>
                <a:lnTo>
                  <a:pt x="5900453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6085" y="-159421"/>
            <a:ext cx="19060169" cy="10605843"/>
            <a:chOff x="0" y="0"/>
            <a:chExt cx="25413559" cy="141411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11272435" y="0"/>
              <a:ext cx="14141124" cy="14141124"/>
            </a:xfrm>
            <a:custGeom>
              <a:avLst/>
              <a:gdLst/>
              <a:ahLst/>
              <a:cxnLst/>
              <a:rect l="l" t="t" r="r" b="b"/>
              <a:pathLst>
                <a:path w="14141124" h="14141124">
                  <a:moveTo>
                    <a:pt x="0" y="0"/>
                  </a:moveTo>
                  <a:lnTo>
                    <a:pt x="14141124" y="0"/>
                  </a:lnTo>
                  <a:lnTo>
                    <a:pt x="14141124" y="14141124"/>
                  </a:lnTo>
                  <a:lnTo>
                    <a:pt x="0" y="141411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0999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5" name="Group 5"/>
          <p:cNvGrpSpPr/>
          <p:nvPr/>
        </p:nvGrpSpPr>
        <p:grpSpPr>
          <a:xfrm>
            <a:off x="1107049" y="3800697"/>
            <a:ext cx="10717541" cy="5441376"/>
            <a:chOff x="0" y="0"/>
            <a:chExt cx="3418370" cy="173553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418370" cy="1735532"/>
            </a:xfrm>
            <a:custGeom>
              <a:avLst/>
              <a:gdLst/>
              <a:ahLst/>
              <a:cxnLst/>
              <a:rect l="l" t="t" r="r" b="b"/>
              <a:pathLst>
                <a:path w="3418370" h="1735532">
                  <a:moveTo>
                    <a:pt x="36840" y="0"/>
                  </a:moveTo>
                  <a:lnTo>
                    <a:pt x="3381529" y="0"/>
                  </a:lnTo>
                  <a:cubicBezTo>
                    <a:pt x="3391300" y="0"/>
                    <a:pt x="3400670" y="3881"/>
                    <a:pt x="3407579" y="10790"/>
                  </a:cubicBezTo>
                  <a:cubicBezTo>
                    <a:pt x="3414488" y="17699"/>
                    <a:pt x="3418370" y="27070"/>
                    <a:pt x="3418370" y="36840"/>
                  </a:cubicBezTo>
                  <a:lnTo>
                    <a:pt x="3418370" y="1698691"/>
                  </a:lnTo>
                  <a:cubicBezTo>
                    <a:pt x="3418370" y="1708462"/>
                    <a:pt x="3414488" y="1717833"/>
                    <a:pt x="3407579" y="1724742"/>
                  </a:cubicBezTo>
                  <a:cubicBezTo>
                    <a:pt x="3400670" y="1731651"/>
                    <a:pt x="3391300" y="1735532"/>
                    <a:pt x="3381529" y="1735532"/>
                  </a:cubicBezTo>
                  <a:lnTo>
                    <a:pt x="36840" y="1735532"/>
                  </a:lnTo>
                  <a:cubicBezTo>
                    <a:pt x="27070" y="1735532"/>
                    <a:pt x="17699" y="1731651"/>
                    <a:pt x="10790" y="1724742"/>
                  </a:cubicBezTo>
                  <a:cubicBezTo>
                    <a:pt x="3881" y="1717833"/>
                    <a:pt x="0" y="1708462"/>
                    <a:pt x="0" y="1698691"/>
                  </a:cubicBezTo>
                  <a:lnTo>
                    <a:pt x="0" y="36840"/>
                  </a:lnTo>
                  <a:cubicBezTo>
                    <a:pt x="0" y="27070"/>
                    <a:pt x="3881" y="17699"/>
                    <a:pt x="10790" y="10790"/>
                  </a:cubicBezTo>
                  <a:cubicBezTo>
                    <a:pt x="17699" y="3881"/>
                    <a:pt x="27070" y="0"/>
                    <a:pt x="3684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418370" cy="17831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6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28700" y="2090142"/>
            <a:ext cx="8827454" cy="114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b="1" spc="-28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Contexto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504482" y="4512450"/>
            <a:ext cx="9922674" cy="3683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69"/>
              </a:lnSpc>
            </a:pPr>
            <a:r>
              <a:rPr lang="en-US" sz="262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La deforestación y la industrialización han incrementado las emisiones de CO2, generando impactos ambientales.</a:t>
            </a:r>
          </a:p>
          <a:p>
            <a:pPr algn="l">
              <a:lnSpc>
                <a:spcPts val="3669"/>
              </a:lnSpc>
            </a:pPr>
            <a:endParaRPr lang="en-US" sz="2621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669"/>
              </a:lnSpc>
            </a:pPr>
            <a:r>
              <a:rPr lang="en-US" sz="2621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Este proyecto desarrollará un software con Deep Learning y visión computacional para evaluar la salud de las plantas, permitiendo adaptar los cultivos a distintos entornos y promoviendo una agricultura más sostenible.</a:t>
            </a:r>
          </a:p>
          <a:p>
            <a:pPr algn="l">
              <a:lnSpc>
                <a:spcPts val="3669"/>
              </a:lnSpc>
            </a:pPr>
            <a:endParaRPr lang="en-US" sz="2621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-43125" y="9883238"/>
            <a:ext cx="18717210" cy="403762"/>
            <a:chOff x="0" y="0"/>
            <a:chExt cx="554143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5422657" y="5302923"/>
            <a:ext cx="2927591" cy="4580315"/>
          </a:xfrm>
          <a:custGeom>
            <a:avLst/>
            <a:gdLst/>
            <a:ahLst/>
            <a:cxnLst/>
            <a:rect l="l" t="t" r="r" b="b"/>
            <a:pathLst>
              <a:path w="5908775" h="8197145">
                <a:moveTo>
                  <a:pt x="0" y="0"/>
                </a:moveTo>
                <a:lnTo>
                  <a:pt x="5908776" y="0"/>
                </a:lnTo>
                <a:lnTo>
                  <a:pt x="5908776" y="8197145"/>
                </a:lnTo>
                <a:lnTo>
                  <a:pt x="0" y="81971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346" y="1006030"/>
            <a:ext cx="14125285" cy="2097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b="1" spc="-286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Requerimientos Funcionales</a:t>
            </a:r>
          </a:p>
          <a:p>
            <a:pPr algn="l">
              <a:lnSpc>
                <a:spcPts val="7530"/>
              </a:lnSpc>
            </a:pPr>
            <a:endParaRPr lang="en-US" sz="8184" b="1" spc="-286">
              <a:solidFill>
                <a:srgbClr val="DAFFFB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-1" y="9883238"/>
            <a:ext cx="18288001" cy="403762"/>
            <a:chOff x="0" y="0"/>
            <a:chExt cx="554143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763346" y="3103188"/>
          <a:ext cx="17253707" cy="6422104"/>
        </p:xfrm>
        <a:graphic>
          <a:graphicData uri="http://schemas.openxmlformats.org/drawingml/2006/table">
            <a:tbl>
              <a:tblPr/>
              <a:tblGrid>
                <a:gridCol w="23898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74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93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99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9961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Detalle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Interesados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8627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RF-01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Evaluación del estado de la planta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permitir examinar el estado de una planta a partir de sus características estructurales como tallo, raíces, hojas, entre otras.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RF-02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Reconocimiento de geolocalización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detectar la ubicación de la planta para evaluar las condiciones ambientales del lugar.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RF-03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Captura de imágenes de la planta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permitir a los usuarios tomar una foto específica de la planta para su análisis.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RF-04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Evaluación del estado y condiciones ambientales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proporcionar información sobre el estado de la planta en función de sus características y condiciones ambientales.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5879"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RF-05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Seguimiento del estado de la planta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r>
                        <a:rPr lang="en-US" sz="1412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permitir hacer un seguimiento periódico del estado de la planta con registros semanales.</a:t>
                      </a: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77"/>
                        </a:lnSpc>
                        <a:defRPr/>
                      </a:pPr>
                      <a:endParaRPr lang="en-US" sz="1100"/>
                    </a:p>
                  </a:txBody>
                  <a:tcPr marL="156986" marR="156986" marT="156986" marB="156986" anchor="ctr">
                    <a:lnL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6402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90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63346" y="1006030"/>
            <a:ext cx="16007140" cy="1144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30"/>
              </a:lnSpc>
            </a:pPr>
            <a:r>
              <a:rPr lang="en-US" sz="8184" b="1" spc="-286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Requerimientos</a:t>
            </a:r>
            <a:r>
              <a:rPr lang="en-US" sz="8184" b="1" spc="-286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No </a:t>
            </a:r>
            <a:r>
              <a:rPr lang="en-US" sz="8184" b="1" spc="-286" dirty="0" err="1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Funcionales</a:t>
            </a:r>
            <a:r>
              <a:rPr lang="en-US" sz="8184" b="1" spc="-286" dirty="0">
                <a:solidFill>
                  <a:srgbClr val="DAFFF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 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1" y="9883238"/>
            <a:ext cx="18288001" cy="403762"/>
            <a:chOff x="0" y="0"/>
            <a:chExt cx="554143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541430" cy="812800"/>
            </a:xfrm>
            <a:custGeom>
              <a:avLst/>
              <a:gdLst/>
              <a:ahLst/>
              <a:cxnLst/>
              <a:rect l="l" t="t" r="r" b="b"/>
              <a:pathLst>
                <a:path w="5541430" h="812800">
                  <a:moveTo>
                    <a:pt x="0" y="0"/>
                  </a:moveTo>
                  <a:lnTo>
                    <a:pt x="5541430" y="0"/>
                  </a:lnTo>
                  <a:lnTo>
                    <a:pt x="554143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AFFFB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54143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462"/>
                </a:lnSpc>
              </a:pPr>
              <a:endParaRPr/>
            </a:p>
          </p:txBody>
        </p:sp>
      </p:grp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591171"/>
              </p:ext>
            </p:extLst>
          </p:nvPr>
        </p:nvGraphicFramePr>
        <p:xfrm>
          <a:off x="658251" y="3248211"/>
          <a:ext cx="16867749" cy="6319802"/>
        </p:xfrm>
        <a:graphic>
          <a:graphicData uri="http://schemas.openxmlformats.org/drawingml/2006/table">
            <a:tbl>
              <a:tblPr/>
              <a:tblGrid>
                <a:gridCol w="15515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2707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ID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Descripción</a:t>
                      </a: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Detalle</a:t>
                      </a: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Metricas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Interesados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145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RFN-01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aplicación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debe responder de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manera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rápida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y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eficiente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,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cargando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secciones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clave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como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la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bitácora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de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cultivos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en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pocos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 </a:t>
                      </a:r>
                      <a:r>
                        <a:rPr lang="en-US" sz="1139" dirty="0" err="1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segundos</a:t>
                      </a:r>
                      <a:r>
                        <a:rPr lang="en-US" sz="1139" dirty="0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.</a:t>
                      </a: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Carga en 3-5 segundos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RFN-02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interfaz debe ser intuitiva y fácil de navegar, permitiendo a los usuarios acceder rápidamente a las funciones principales.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Tiempo de aprendizaje &lt; 5 minutos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RFN-03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aplicación debe soportar el crecimiento en usuarios y datos sin afectar el rendimiento.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Escalabilidad hasta 100,000 usuarios sin degradación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20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RFN-04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Se deben proteger los datos personales de los usuarios y emplear autenticación y cifrado para asegurar la privacidad.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35145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RFN-05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El sistema debe tener un diseño modular y bien documentado para facilitar futuras actualizaciones sin afectar el sistema completo.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35145"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RFN-06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La aplicación debe ser accesible y funcional en múltiples dispositivos y sistemas operativos, incluyendo navegadores web y móviles.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r>
                        <a:rPr lang="en-US" sz="113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Compatibilidad con Windows, macOS, Android e iOS</a:t>
                      </a:r>
                      <a:endParaRPr lang="en-US" sz="110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95"/>
                        </a:lnSpc>
                        <a:defRPr/>
                      </a:pPr>
                      <a:endParaRPr lang="en-US" sz="1100" dirty="0"/>
                    </a:p>
                  </a:txBody>
                  <a:tcPr marL="130243" marR="130243" marT="130243" marB="130243" anchor="ctr">
                    <a:lnL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473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365</Words>
  <Application>Microsoft Office PowerPoint</Application>
  <PresentationFormat>Personalizado</PresentationFormat>
  <Paragraphs>54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2" baseType="lpstr">
      <vt:lpstr>Calibri</vt:lpstr>
      <vt:lpstr>Arial</vt:lpstr>
      <vt:lpstr>Canva Sans</vt:lpstr>
      <vt:lpstr>Canva Sans Bold</vt:lpstr>
      <vt:lpstr>Helvetica World Bold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Agregar un título</dc:title>
  <cp:lastModifiedBy>Laura Castaño</cp:lastModifiedBy>
  <cp:revision>2</cp:revision>
  <dcterms:created xsi:type="dcterms:W3CDTF">2006-08-16T00:00:00Z</dcterms:created>
  <dcterms:modified xsi:type="dcterms:W3CDTF">2025-04-03T01:31:14Z</dcterms:modified>
  <dc:identifier>DAGjh9_xBcs</dc:identifier>
</cp:coreProperties>
</file>