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6858000" cy="9144000"/>
  <p:embeddedFontLst>
    <p:embeddedFont>
      <p:font typeface="TT Firs Neue" charset="1" panose="02000503030000020004"/>
      <p:regular r:id="rId25"/>
    </p:embeddedFont>
    <p:embeddedFont>
      <p:font typeface="TT Firs Neue Bold" charset="1" panose="02000803030000020004"/>
      <p:regular r:id="rId26"/>
    </p:embeddedFont>
    <p:embeddedFont>
      <p:font typeface="Open Sans" charset="1" panose="020B0606030504020204"/>
      <p:regular r:id="rId27"/>
    </p:embeddedFont>
    <p:embeddedFont>
      <p:font typeface="Public Sans Bold" charset="1" panose="00000000000000000000"/>
      <p:regular r:id="rId28"/>
    </p:embeddedFont>
    <p:embeddedFont>
      <p:font typeface="Public Sans" charset="1" panose="00000000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96762" y="1028700"/>
            <a:ext cx="4738589" cy="753762"/>
            <a:chOff x="0" y="0"/>
            <a:chExt cx="1248023" cy="19852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48023" cy="198522"/>
            </a:xfrm>
            <a:custGeom>
              <a:avLst/>
              <a:gdLst/>
              <a:ahLst/>
              <a:cxnLst/>
              <a:rect r="r" b="b" t="t" l="l"/>
              <a:pathLst>
                <a:path h="198522" w="1248023">
                  <a:moveTo>
                    <a:pt x="83324" y="0"/>
                  </a:moveTo>
                  <a:lnTo>
                    <a:pt x="1164699" y="0"/>
                  </a:lnTo>
                  <a:cubicBezTo>
                    <a:pt x="1186798" y="0"/>
                    <a:pt x="1207992" y="8779"/>
                    <a:pt x="1223618" y="24405"/>
                  </a:cubicBezTo>
                  <a:cubicBezTo>
                    <a:pt x="1239245" y="40031"/>
                    <a:pt x="1248023" y="61225"/>
                    <a:pt x="1248023" y="83324"/>
                  </a:cubicBezTo>
                  <a:lnTo>
                    <a:pt x="1248023" y="115198"/>
                  </a:lnTo>
                  <a:cubicBezTo>
                    <a:pt x="1248023" y="161216"/>
                    <a:pt x="1210718" y="198522"/>
                    <a:pt x="1164699" y="198522"/>
                  </a:cubicBezTo>
                  <a:lnTo>
                    <a:pt x="83324" y="198522"/>
                  </a:lnTo>
                  <a:cubicBezTo>
                    <a:pt x="61225" y="198522"/>
                    <a:pt x="40031" y="189743"/>
                    <a:pt x="24405" y="174117"/>
                  </a:cubicBezTo>
                  <a:cubicBezTo>
                    <a:pt x="8779" y="158490"/>
                    <a:pt x="0" y="137297"/>
                    <a:pt x="0" y="115198"/>
                  </a:cubicBezTo>
                  <a:lnTo>
                    <a:pt x="0" y="83324"/>
                  </a:lnTo>
                  <a:cubicBezTo>
                    <a:pt x="0" y="61225"/>
                    <a:pt x="8779" y="40031"/>
                    <a:pt x="24405" y="24405"/>
                  </a:cubicBezTo>
                  <a:cubicBezTo>
                    <a:pt x="40031" y="8779"/>
                    <a:pt x="61225" y="0"/>
                    <a:pt x="83324" y="0"/>
                  </a:cubicBezTo>
                  <a:close/>
                </a:path>
              </a:pathLst>
            </a:custGeom>
            <a:solidFill>
              <a:srgbClr val="F3D33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48023" cy="2366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1028700"/>
            <a:ext cx="753762" cy="753762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2C1C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42875"/>
              <a:ext cx="660400" cy="593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7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217141" y="1226666"/>
            <a:ext cx="376881" cy="376881"/>
          </a:xfrm>
          <a:custGeom>
            <a:avLst/>
            <a:gdLst/>
            <a:ahLst/>
            <a:cxnLst/>
            <a:rect r="r" b="b" t="t" l="l"/>
            <a:pathLst>
              <a:path h="376881" w="376881">
                <a:moveTo>
                  <a:pt x="0" y="0"/>
                </a:moveTo>
                <a:lnTo>
                  <a:pt x="376881" y="0"/>
                </a:lnTo>
                <a:lnTo>
                  <a:pt x="376881" y="376881"/>
                </a:lnTo>
                <a:lnTo>
                  <a:pt x="0" y="3768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417903" y="4186320"/>
            <a:ext cx="7692081" cy="2743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26"/>
              </a:lnSpc>
            </a:pPr>
            <a:r>
              <a:rPr lang="en-US" sz="12007" spc="-840">
                <a:solidFill>
                  <a:srgbClr val="2A245E"/>
                </a:solidFill>
                <a:latin typeface="TT Firs Neue"/>
                <a:ea typeface="TT Firs Neue"/>
                <a:cs typeface="TT Firs Neue"/>
                <a:sym typeface="TT Firs Neue"/>
              </a:rPr>
              <a:t>HORUS PATH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268169" y="1097230"/>
            <a:ext cx="3995774" cy="645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39"/>
              </a:lnSpc>
            </a:pPr>
            <a:r>
              <a:rPr lang="en-US" sz="2288" spc="-160">
                <a:solidFill>
                  <a:srgbClr val="2A245E"/>
                </a:solidFill>
                <a:latin typeface="TT Firs Neue"/>
                <a:ea typeface="TT Firs Neue"/>
                <a:cs typeface="TT Firs Neue"/>
                <a:sym typeface="TT Firs Neue"/>
              </a:rPr>
              <a:t>JUAN JOSE SANCHEZ</a:t>
            </a:r>
          </a:p>
          <a:p>
            <a:pPr algn="ctr">
              <a:lnSpc>
                <a:spcPts val="2539"/>
              </a:lnSpc>
            </a:pPr>
            <a:r>
              <a:rPr lang="en-US" sz="2288" spc="-160">
                <a:solidFill>
                  <a:srgbClr val="2A245E"/>
                </a:solidFill>
                <a:latin typeface="TT Firs Neue"/>
                <a:ea typeface="TT Firs Neue"/>
                <a:cs typeface="TT Firs Neue"/>
                <a:sym typeface="TT Firs Neue"/>
              </a:rPr>
              <a:t>CARLOS EDUARDO RANGEL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233295"/>
            <a:ext cx="7254827" cy="9820409"/>
          </a:xfrm>
          <a:custGeom>
            <a:avLst/>
            <a:gdLst/>
            <a:ahLst/>
            <a:cxnLst/>
            <a:rect r="r" b="b" t="t" l="l"/>
            <a:pathLst>
              <a:path h="9820409" w="7254827">
                <a:moveTo>
                  <a:pt x="0" y="0"/>
                </a:moveTo>
                <a:lnTo>
                  <a:pt x="7254827" y="0"/>
                </a:lnTo>
                <a:lnTo>
                  <a:pt x="7254827" y="9820410"/>
                </a:lnTo>
                <a:lnTo>
                  <a:pt x="0" y="98204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253680"/>
            <a:ext cx="12418332" cy="2065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47"/>
              </a:lnSpc>
              <a:spcBef>
                <a:spcPct val="0"/>
              </a:spcBef>
            </a:pPr>
            <a:r>
              <a:rPr lang="en-US" sz="9008" spc="-630">
                <a:solidFill>
                  <a:srgbClr val="2A245E"/>
                </a:solidFill>
                <a:latin typeface="TT Firs Neue"/>
                <a:ea typeface="TT Firs Neue"/>
                <a:cs typeface="TT Firs Neue"/>
                <a:sym typeface="TT Firs Neue"/>
              </a:rPr>
              <a:t>DIAGRAMA DE SECUENCIA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E6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92510" y="629418"/>
            <a:ext cx="10502980" cy="1084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7747"/>
              </a:lnSpc>
              <a:spcBef>
                <a:spcPct val="0"/>
              </a:spcBef>
            </a:pPr>
            <a:r>
              <a:rPr lang="en-US" sz="9008" spc="-630" strike="noStrike" u="none">
                <a:solidFill>
                  <a:srgbClr val="2A245E"/>
                </a:solidFill>
                <a:latin typeface="TT Firs Neue"/>
                <a:ea typeface="TT Firs Neue"/>
                <a:cs typeface="TT Firs Neue"/>
                <a:sym typeface="TT Firs Neue"/>
              </a:rPr>
              <a:t>VISTA DE</a:t>
            </a:r>
            <a:r>
              <a:rPr lang="en-US" sz="9008" spc="-630" strike="noStrike" u="none">
                <a:solidFill>
                  <a:srgbClr val="2A245E"/>
                </a:solidFill>
                <a:latin typeface="TT Firs Neue"/>
                <a:ea typeface="TT Firs Neue"/>
                <a:cs typeface="TT Firs Neue"/>
                <a:sym typeface="TT Firs Neue"/>
              </a:rPr>
              <a:t> PROCESOS</a:t>
            </a:r>
          </a:p>
        </p:txBody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613532" y="2943930"/>
          <a:ext cx="17060936" cy="6314370"/>
        </p:xfrm>
        <a:graphic>
          <a:graphicData uri="http://schemas.openxmlformats.org/drawingml/2006/table">
            <a:tbl>
              <a:tblPr/>
              <a:tblGrid>
                <a:gridCol w="8243351"/>
                <a:gridCol w="8243351"/>
              </a:tblGrid>
              <a:tr h="122866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Elemento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Relacion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66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Usuario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367031" indent="-183515" lvl="1">
                        <a:lnSpc>
                          <a:spcPts val="238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Aplicación Móvil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701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Aplicacion Movil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367031" indent="-183515" lvl="1">
                        <a:lnSpc>
                          <a:spcPts val="238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Usuario</a:t>
                      </a:r>
                      <a:endParaRPr lang="en-US" sz="1100"/>
                    </a:p>
                    <a:p>
                      <a:pPr algn="ctr" marL="367031" indent="-183515" lvl="1">
                        <a:lnSpc>
                          <a:spcPts val="2380"/>
                        </a:lnSpc>
                        <a:buFont typeface="Arial"/>
                        <a:buChar char="•"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Robot Asistente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701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Robot Asistente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367031" indent="-183515" lvl="1">
                        <a:lnSpc>
                          <a:spcPts val="238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Aplicación Móvil</a:t>
                      </a:r>
                      <a:endParaRPr lang="en-US" sz="1100"/>
                    </a:p>
                    <a:p>
                      <a:pPr algn="ctr" marL="367031" indent="-183515" lvl="1">
                        <a:lnSpc>
                          <a:spcPts val="2380"/>
                        </a:lnSpc>
                        <a:buFont typeface="Arial"/>
                        <a:buChar char="•"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Servidor Bd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504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Servidor BD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367031" indent="-183515" lvl="1">
                        <a:lnSpc>
                          <a:spcPts val="238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Robot Asistente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2125771" y="1666107"/>
            <a:ext cx="14036458" cy="803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99"/>
              </a:lnSpc>
            </a:pPr>
            <a:r>
              <a:rPr lang="en-US" b="true" sz="4999" spc="-249">
                <a:solidFill>
                  <a:srgbClr val="2A245E"/>
                </a:solidFill>
                <a:latin typeface="TT Firs Neue Bold"/>
                <a:ea typeface="TT Firs Neue Bold"/>
                <a:cs typeface="TT Firs Neue Bold"/>
                <a:sym typeface="TT Firs Neue Bold"/>
              </a:rPr>
              <a:t>CATALOGO DE ELEMENTOS Y RELACIONES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E6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106838" y="3214653"/>
            <a:ext cx="4074323" cy="670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b="true" sz="4199" spc="-209">
                <a:solidFill>
                  <a:srgbClr val="2A245E"/>
                </a:solidFill>
                <a:latin typeface="TT Firs Neue Bold"/>
                <a:ea typeface="TT Firs Neue Bold"/>
                <a:cs typeface="TT Firs Neue Bold"/>
                <a:sym typeface="TT Firs Neue Bold"/>
              </a:rPr>
              <a:t>DESCRIPCION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4170964"/>
            <a:ext cx="16230600" cy="3580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64"/>
              </a:lnSpc>
            </a:pPr>
            <a:r>
              <a:rPr lang="en-US" sz="3402">
                <a:solidFill>
                  <a:srgbClr val="2A245E"/>
                </a:solidFill>
                <a:latin typeface="Open Sans"/>
                <a:ea typeface="Open Sans"/>
                <a:cs typeface="Open Sans"/>
                <a:sym typeface="Open Sans"/>
              </a:rPr>
              <a:t>La vista física muestra cómo se distribuyen los componentes del sistema en el hardware real, es decir, qué software se ejecuta en qué dispositivo y cómo se comunican entre sí.</a:t>
            </a:r>
          </a:p>
          <a:p>
            <a:pPr algn="just">
              <a:lnSpc>
                <a:spcPts val="4764"/>
              </a:lnSpc>
            </a:pPr>
            <a:r>
              <a:rPr lang="en-US" sz="3402">
                <a:solidFill>
                  <a:srgbClr val="2A245E"/>
                </a:solidFill>
                <a:latin typeface="Open Sans"/>
                <a:ea typeface="Open Sans"/>
                <a:cs typeface="Open Sans"/>
                <a:sym typeface="Open Sans"/>
              </a:rPr>
              <a:t>Representa la arquitectura física material del proyecto con los programas que se ejecutan en cada dispositivo, contando con 3 dispositivos, 2 formas de conexión inalámbrica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020767" y="2168439"/>
            <a:ext cx="6246465" cy="1084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7747"/>
              </a:lnSpc>
              <a:spcBef>
                <a:spcPct val="0"/>
              </a:spcBef>
            </a:pPr>
            <a:r>
              <a:rPr lang="en-US" sz="9008" spc="-630" strike="noStrike" u="none">
                <a:solidFill>
                  <a:srgbClr val="2A245E"/>
                </a:solidFill>
                <a:latin typeface="TT Firs Neue"/>
                <a:ea typeface="TT Firs Neue"/>
                <a:cs typeface="TT Firs Neue"/>
                <a:sym typeface="TT Firs Neue"/>
              </a:rPr>
              <a:t>VISTA</a:t>
            </a:r>
            <a:r>
              <a:rPr lang="en-US" sz="9008" spc="-630" strike="noStrike" u="none">
                <a:solidFill>
                  <a:srgbClr val="2A245E"/>
                </a:solidFill>
                <a:latin typeface="TT Firs Neue"/>
                <a:ea typeface="TT Firs Neue"/>
                <a:cs typeface="TT Firs Neue"/>
                <a:sym typeface="TT Firs Neue"/>
              </a:rPr>
              <a:t> FÍSICA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47103" y="3324986"/>
            <a:ext cx="16593795" cy="4812200"/>
          </a:xfrm>
          <a:custGeom>
            <a:avLst/>
            <a:gdLst/>
            <a:ahLst/>
            <a:cxnLst/>
            <a:rect r="r" b="b" t="t" l="l"/>
            <a:pathLst>
              <a:path h="4812200" w="16593795">
                <a:moveTo>
                  <a:pt x="0" y="0"/>
                </a:moveTo>
                <a:lnTo>
                  <a:pt x="16593794" y="0"/>
                </a:lnTo>
                <a:lnTo>
                  <a:pt x="16593794" y="4812200"/>
                </a:lnTo>
                <a:lnTo>
                  <a:pt x="0" y="4812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294454" y="1902036"/>
            <a:ext cx="13699093" cy="1084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7747"/>
              </a:lnSpc>
              <a:spcBef>
                <a:spcPct val="0"/>
              </a:spcBef>
            </a:pPr>
            <a:r>
              <a:rPr lang="en-US" sz="9008" spc="-630">
                <a:solidFill>
                  <a:srgbClr val="2A245E"/>
                </a:solidFill>
                <a:latin typeface="TT Firs Neue"/>
                <a:ea typeface="TT Firs Neue"/>
                <a:cs typeface="TT Firs Neue"/>
                <a:sym typeface="TT Firs Neue"/>
              </a:rPr>
              <a:t>DIAGRAMA DE DESPLIEGUE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E6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012835" y="724887"/>
            <a:ext cx="6246465" cy="1084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7747"/>
              </a:lnSpc>
              <a:spcBef>
                <a:spcPct val="0"/>
              </a:spcBef>
            </a:pPr>
            <a:r>
              <a:rPr lang="en-US" sz="9008" spc="-630">
                <a:solidFill>
                  <a:srgbClr val="2A245E"/>
                </a:solidFill>
                <a:latin typeface="TT Firs Neue"/>
                <a:ea typeface="TT Firs Neue"/>
                <a:cs typeface="TT Firs Neue"/>
                <a:sym typeface="TT Firs Neue"/>
              </a:rPr>
              <a:t>VISTA FÍSICA</a:t>
            </a:r>
          </a:p>
        </p:txBody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613532" y="3343275"/>
          <a:ext cx="17060936" cy="3600450"/>
        </p:xfrm>
        <a:graphic>
          <a:graphicData uri="http://schemas.openxmlformats.org/drawingml/2006/table">
            <a:tbl>
              <a:tblPr/>
              <a:tblGrid>
                <a:gridCol w="8243351"/>
                <a:gridCol w="8243351"/>
              </a:tblGrid>
              <a:tr h="10300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Elemento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Relacion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679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Teléfono Inteligente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367031" indent="-183515" lvl="1">
                        <a:lnSpc>
                          <a:spcPts val="238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Conexión por bluetooth a Asistente Robot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679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Asistente Robot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367031" indent="-183515" lvl="1">
                        <a:lnSpc>
                          <a:spcPts val="238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Conexión por WIFI a través de un FireWall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679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Servidor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2125771" y="1941422"/>
            <a:ext cx="14036458" cy="803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99"/>
              </a:lnSpc>
            </a:pPr>
            <a:r>
              <a:rPr lang="en-US" b="true" sz="4999" spc="-249">
                <a:solidFill>
                  <a:srgbClr val="2A245E"/>
                </a:solidFill>
                <a:latin typeface="TT Firs Neue Bold"/>
                <a:ea typeface="TT Firs Neue Bold"/>
                <a:cs typeface="TT Firs Neue Bold"/>
                <a:sym typeface="TT Firs Neue Bold"/>
              </a:rPr>
              <a:t>CATALOGO DE ELEMENTOS Y RELACIONES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E6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184977" y="3341739"/>
            <a:ext cx="4074323" cy="670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b="true" sz="4199" spc="-209">
                <a:solidFill>
                  <a:srgbClr val="2A245E"/>
                </a:solidFill>
                <a:latin typeface="TT Firs Neue Bold"/>
                <a:ea typeface="TT Firs Neue Bold"/>
                <a:cs typeface="TT Firs Neue Bold"/>
                <a:sym typeface="TT Firs Neue Bold"/>
              </a:rPr>
              <a:t>DESCRIPCION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829653" y="1314450"/>
            <a:ext cx="9429647" cy="2065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7747"/>
              </a:lnSpc>
              <a:spcBef>
                <a:spcPct val="0"/>
              </a:spcBef>
            </a:pPr>
            <a:r>
              <a:rPr lang="en-US" sz="9008" spc="-630">
                <a:solidFill>
                  <a:srgbClr val="2A245E"/>
                </a:solidFill>
                <a:latin typeface="TT Firs Neue"/>
                <a:ea typeface="TT Firs Neue"/>
                <a:cs typeface="TT Firs Neue"/>
                <a:sym typeface="TT Firs Neue"/>
              </a:rPr>
              <a:t>VISTA DE ESCENARIOS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4382567"/>
            <a:ext cx="16230600" cy="2380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64"/>
              </a:lnSpc>
            </a:pPr>
            <a:r>
              <a:rPr lang="en-US" sz="3402">
                <a:solidFill>
                  <a:srgbClr val="2A245E"/>
                </a:solidFill>
                <a:latin typeface="Open Sans"/>
                <a:ea typeface="Open Sans"/>
                <a:cs typeface="Open Sans"/>
                <a:sym typeface="Open Sans"/>
              </a:rPr>
              <a:t>La vista de escenarios permite visualizar cómo inte</a:t>
            </a:r>
            <a:r>
              <a:rPr lang="en-US" sz="3402">
                <a:solidFill>
                  <a:srgbClr val="2A245E"/>
                </a:solidFill>
                <a:latin typeface="Open Sans"/>
                <a:ea typeface="Open Sans"/>
                <a:cs typeface="Open Sans"/>
                <a:sym typeface="Open Sans"/>
              </a:rPr>
              <a:t>ract</a:t>
            </a:r>
            <a:r>
              <a:rPr lang="en-US" sz="3402">
                <a:solidFill>
                  <a:srgbClr val="2A245E"/>
                </a:solidFill>
                <a:latin typeface="Open Sans"/>
                <a:ea typeface="Open Sans"/>
                <a:cs typeface="Open Sans"/>
                <a:sym typeface="Open Sans"/>
              </a:rPr>
              <a:t>ú</a:t>
            </a:r>
            <a:r>
              <a:rPr lang="en-US" sz="3402">
                <a:solidFill>
                  <a:srgbClr val="2A245E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-US" sz="3402">
                <a:solidFill>
                  <a:srgbClr val="2A245E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-US" sz="3402">
                <a:solidFill>
                  <a:srgbClr val="2A245E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402">
                <a:solidFill>
                  <a:srgbClr val="2A245E"/>
                </a:solidFill>
                <a:latin typeface="Open Sans"/>
                <a:ea typeface="Open Sans"/>
                <a:cs typeface="Open Sans"/>
                <a:sym typeface="Open Sans"/>
              </a:rPr>
              <a:t>lo</a:t>
            </a:r>
            <a:r>
              <a:rPr lang="en-US" sz="3402">
                <a:solidFill>
                  <a:srgbClr val="2A245E"/>
                </a:solidFill>
                <a:latin typeface="Open Sans"/>
                <a:ea typeface="Open Sans"/>
                <a:cs typeface="Open Sans"/>
                <a:sym typeface="Open Sans"/>
              </a:rPr>
              <a:t>s acto</a:t>
            </a:r>
            <a:r>
              <a:rPr lang="en-US" sz="3402">
                <a:solidFill>
                  <a:srgbClr val="2A245E"/>
                </a:solidFill>
                <a:latin typeface="Open Sans"/>
                <a:ea typeface="Open Sans"/>
                <a:cs typeface="Open Sans"/>
                <a:sym typeface="Open Sans"/>
              </a:rPr>
              <a:t>res</a:t>
            </a:r>
            <a:r>
              <a:rPr lang="en-US" sz="3402">
                <a:solidFill>
                  <a:srgbClr val="2A245E"/>
                </a:solidFill>
                <a:latin typeface="Open Sans"/>
                <a:ea typeface="Open Sans"/>
                <a:cs typeface="Open Sans"/>
                <a:sym typeface="Open Sans"/>
              </a:rPr>
              <a:t> con </a:t>
            </a:r>
            <a:r>
              <a:rPr lang="en-US" sz="3402">
                <a:solidFill>
                  <a:srgbClr val="2A245E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lang="en-US" sz="3402">
                <a:solidFill>
                  <a:srgbClr val="2A245E"/>
                </a:solidFill>
                <a:latin typeface="Open Sans"/>
                <a:ea typeface="Open Sans"/>
                <a:cs typeface="Open Sans"/>
                <a:sym typeface="Open Sans"/>
              </a:rPr>
              <a:t>l s</a:t>
            </a:r>
            <a:r>
              <a:rPr lang="en-US" sz="3402">
                <a:solidFill>
                  <a:srgbClr val="2A245E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-US" sz="3402">
                <a:solidFill>
                  <a:srgbClr val="2A245E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n-US" sz="3402">
                <a:solidFill>
                  <a:srgbClr val="2A245E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-US" sz="3402">
                <a:solidFill>
                  <a:srgbClr val="2A245E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lang="en-US" sz="3402">
                <a:solidFill>
                  <a:srgbClr val="2A245E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lang="en-US" sz="3402">
                <a:solidFill>
                  <a:srgbClr val="2A245E"/>
                </a:solidFill>
                <a:latin typeface="Open Sans"/>
                <a:ea typeface="Open Sans"/>
                <a:cs typeface="Open Sans"/>
                <a:sym typeface="Open Sans"/>
              </a:rPr>
              <a:t>a en sit</a:t>
            </a:r>
            <a:r>
              <a:rPr lang="en-US" sz="3402">
                <a:solidFill>
                  <a:srgbClr val="2A245E"/>
                </a:solidFill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lang="en-US" sz="3402">
                <a:solidFill>
                  <a:srgbClr val="2A245E"/>
                </a:solidFill>
                <a:latin typeface="Open Sans"/>
                <a:ea typeface="Open Sans"/>
                <a:cs typeface="Open Sans"/>
                <a:sym typeface="Open Sans"/>
              </a:rPr>
              <a:t>ac</a:t>
            </a:r>
            <a:r>
              <a:rPr lang="en-US" sz="3402">
                <a:solidFill>
                  <a:srgbClr val="2A245E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-US" sz="3402">
                <a:solidFill>
                  <a:srgbClr val="2A245E"/>
                </a:solidFill>
                <a:latin typeface="Open Sans"/>
                <a:ea typeface="Open Sans"/>
                <a:cs typeface="Open Sans"/>
                <a:sym typeface="Open Sans"/>
              </a:rPr>
              <a:t>on</a:t>
            </a:r>
            <a:r>
              <a:rPr lang="en-US" sz="3402">
                <a:solidFill>
                  <a:srgbClr val="2A245E"/>
                </a:solidFill>
                <a:latin typeface="Open Sans"/>
                <a:ea typeface="Open Sans"/>
                <a:cs typeface="Open Sans"/>
                <a:sym typeface="Open Sans"/>
              </a:rPr>
              <a:t>es</a:t>
            </a:r>
            <a:r>
              <a:rPr lang="en-US" sz="3402">
                <a:solidFill>
                  <a:srgbClr val="2A245E"/>
                </a:solidFill>
                <a:latin typeface="Open Sans"/>
                <a:ea typeface="Open Sans"/>
                <a:cs typeface="Open Sans"/>
                <a:sym typeface="Open Sans"/>
              </a:rPr>
              <a:t> concretas. Mu</a:t>
            </a:r>
            <a:r>
              <a:rPr lang="en-US" sz="3402">
                <a:solidFill>
                  <a:srgbClr val="2A245E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lang="en-US" sz="3402">
                <a:solidFill>
                  <a:srgbClr val="2A245E"/>
                </a:solidFill>
                <a:latin typeface="Open Sans"/>
                <a:ea typeface="Open Sans"/>
                <a:cs typeface="Open Sans"/>
                <a:sym typeface="Open Sans"/>
              </a:rPr>
              <a:t>stra el comportamiento del sistema frente a distintos casos de uso y </a:t>
            </a:r>
            <a:r>
              <a:rPr lang="en-US" sz="3402">
                <a:solidFill>
                  <a:srgbClr val="2A245E"/>
                </a:solidFill>
                <a:latin typeface="Open Sans"/>
                <a:ea typeface="Open Sans"/>
                <a:cs typeface="Open Sans"/>
                <a:sym typeface="Open Sans"/>
              </a:rPr>
              <a:t>fac</a:t>
            </a:r>
            <a:r>
              <a:rPr lang="en-US" sz="3402">
                <a:solidFill>
                  <a:srgbClr val="2A245E"/>
                </a:solidFill>
                <a:latin typeface="Open Sans"/>
                <a:ea typeface="Open Sans"/>
                <a:cs typeface="Open Sans"/>
                <a:sym typeface="Open Sans"/>
              </a:rPr>
              <a:t>ilita la comprensión del flujo funcional de</a:t>
            </a:r>
            <a:r>
              <a:rPr lang="en-US" sz="3402">
                <a:solidFill>
                  <a:srgbClr val="2A245E"/>
                </a:solidFill>
                <a:latin typeface="Open Sans"/>
                <a:ea typeface="Open Sans"/>
                <a:cs typeface="Open Sans"/>
                <a:sym typeface="Open Sans"/>
              </a:rPr>
              <a:t>sde el punto de vista del usuario.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7133376"/>
            <a:ext cx="16230600" cy="2380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64"/>
              </a:lnSpc>
            </a:pPr>
            <a:r>
              <a:rPr lang="en-US" sz="3402">
                <a:solidFill>
                  <a:srgbClr val="2A245E"/>
                </a:solidFill>
                <a:latin typeface="Open Sans"/>
                <a:ea typeface="Open Sans"/>
                <a:cs typeface="Open Sans"/>
                <a:sym typeface="Open Sans"/>
              </a:rPr>
              <a:t>En esta vista se representaron dos escenarios prin</a:t>
            </a:r>
            <a:r>
              <a:rPr lang="en-US" sz="3402">
                <a:solidFill>
                  <a:srgbClr val="2A245E"/>
                </a:solidFill>
                <a:latin typeface="Open Sans"/>
                <a:ea typeface="Open Sans"/>
                <a:cs typeface="Open Sans"/>
                <a:sym typeface="Open Sans"/>
              </a:rPr>
              <a:t>cipa</a:t>
            </a:r>
            <a:r>
              <a:rPr lang="en-US" sz="3402">
                <a:solidFill>
                  <a:srgbClr val="2A245E"/>
                </a:solidFill>
                <a:latin typeface="Open Sans"/>
                <a:ea typeface="Open Sans"/>
                <a:cs typeface="Open Sans"/>
                <a:sym typeface="Open Sans"/>
              </a:rPr>
              <a:t>les</a:t>
            </a:r>
            <a:r>
              <a:rPr lang="en-US" sz="3402">
                <a:solidFill>
                  <a:srgbClr val="2A245E"/>
                </a:solidFill>
                <a:latin typeface="Open Sans"/>
                <a:ea typeface="Open Sans"/>
                <a:cs typeface="Open Sans"/>
                <a:sym typeface="Open Sans"/>
              </a:rPr>
              <a:t> d</a:t>
            </a:r>
            <a:r>
              <a:rPr lang="en-US" sz="3402">
                <a:solidFill>
                  <a:srgbClr val="2A245E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lang="en-US" sz="3402">
                <a:solidFill>
                  <a:srgbClr val="2A245E"/>
                </a:solidFill>
                <a:latin typeface="Open Sans"/>
                <a:ea typeface="Open Sans"/>
                <a:cs typeface="Open Sans"/>
                <a:sym typeface="Open Sans"/>
              </a:rPr>
              <a:t>l s</a:t>
            </a:r>
            <a:r>
              <a:rPr lang="en-US" sz="3402">
                <a:solidFill>
                  <a:srgbClr val="2A245E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-US" sz="3402">
                <a:solidFill>
                  <a:srgbClr val="2A245E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n-US" sz="3402">
                <a:solidFill>
                  <a:srgbClr val="2A245E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-US" sz="3402">
                <a:solidFill>
                  <a:srgbClr val="2A245E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lang="en-US" sz="3402">
                <a:solidFill>
                  <a:srgbClr val="2A245E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lang="en-US" sz="3402">
                <a:solidFill>
                  <a:srgbClr val="2A245E"/>
                </a:solidFill>
                <a:latin typeface="Open Sans"/>
                <a:ea typeface="Open Sans"/>
                <a:cs typeface="Open Sans"/>
                <a:sym typeface="Open Sans"/>
              </a:rPr>
              <a:t>a HorusPath: la navegación hacia un destino y el proceso de mapeo y </a:t>
            </a:r>
            <a:r>
              <a:rPr lang="en-US" sz="3402">
                <a:solidFill>
                  <a:srgbClr val="2A245E"/>
                </a:solidFill>
                <a:latin typeface="Open Sans"/>
                <a:ea typeface="Open Sans"/>
                <a:cs typeface="Open Sans"/>
                <a:sym typeface="Open Sans"/>
              </a:rPr>
              <a:t>ac</a:t>
            </a:r>
            <a:r>
              <a:rPr lang="en-US" sz="3402">
                <a:solidFill>
                  <a:srgbClr val="2A245E"/>
                </a:solidFill>
                <a:latin typeface="Open Sans"/>
                <a:ea typeface="Open Sans"/>
                <a:cs typeface="Open Sans"/>
                <a:sym typeface="Open Sans"/>
              </a:rPr>
              <a:t>tualización, detallando las interaccione</a:t>
            </a:r>
            <a:r>
              <a:rPr lang="en-US" sz="3402">
                <a:solidFill>
                  <a:srgbClr val="2A245E"/>
                </a:solidFill>
                <a:latin typeface="Open Sans"/>
                <a:ea typeface="Open Sans"/>
                <a:cs typeface="Open Sans"/>
                <a:sym typeface="Open Sans"/>
              </a:rPr>
              <a:t>s entre el usuario, la app y el robot asistente.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28398" y="1713348"/>
            <a:ext cx="6649341" cy="7811267"/>
          </a:xfrm>
          <a:custGeom>
            <a:avLst/>
            <a:gdLst/>
            <a:ahLst/>
            <a:cxnLst/>
            <a:rect r="r" b="b" t="t" l="l"/>
            <a:pathLst>
              <a:path h="7811267" w="6649341">
                <a:moveTo>
                  <a:pt x="0" y="0"/>
                </a:moveTo>
                <a:lnTo>
                  <a:pt x="6649341" y="0"/>
                </a:lnTo>
                <a:lnTo>
                  <a:pt x="6649341" y="7811267"/>
                </a:lnTo>
                <a:lnTo>
                  <a:pt x="0" y="78112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277417" y="1713348"/>
            <a:ext cx="7981883" cy="5966458"/>
          </a:xfrm>
          <a:custGeom>
            <a:avLst/>
            <a:gdLst/>
            <a:ahLst/>
            <a:cxnLst/>
            <a:rect r="r" b="b" t="t" l="l"/>
            <a:pathLst>
              <a:path h="5966458" w="7981883">
                <a:moveTo>
                  <a:pt x="0" y="0"/>
                </a:moveTo>
                <a:lnTo>
                  <a:pt x="7981883" y="0"/>
                </a:lnTo>
                <a:lnTo>
                  <a:pt x="7981883" y="5966458"/>
                </a:lnTo>
                <a:lnTo>
                  <a:pt x="0" y="59664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62439" y="2200645"/>
            <a:ext cx="5270774" cy="2042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b="true" sz="4199" spc="-209">
                <a:solidFill>
                  <a:srgbClr val="2A245E"/>
                </a:solidFill>
                <a:latin typeface="TT Firs Neue Bold"/>
                <a:ea typeface="TT Firs Neue Bold"/>
                <a:cs typeface="TT Firs Neue Bold"/>
                <a:sym typeface="TT Firs Neue Bold"/>
              </a:rPr>
              <a:t>ESCENARIO 1: NAVEGACION Y DESTINO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277417" y="7901939"/>
            <a:ext cx="7990111" cy="1356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459"/>
              </a:lnSpc>
            </a:pPr>
            <a:r>
              <a:rPr lang="en-US" b="true" sz="4199" spc="-209">
                <a:solidFill>
                  <a:srgbClr val="2A245E"/>
                </a:solidFill>
                <a:latin typeface="TT Firs Neue Bold"/>
                <a:ea typeface="TT Firs Neue Bold"/>
                <a:cs typeface="TT Firs Neue Bold"/>
                <a:sym typeface="TT Firs Neue Bold"/>
              </a:rPr>
              <a:t>ESCENARIO 2: MAPEO Y ACTUALIZACION </a:t>
            </a:r>
          </a:p>
        </p:txBody>
      </p:sp>
      <p:sp>
        <p:nvSpPr>
          <p:cNvPr name="AutoShape 6" id="6"/>
          <p:cNvSpPr/>
          <p:nvPr/>
        </p:nvSpPr>
        <p:spPr>
          <a:xfrm>
            <a:off x="9027578" y="1713348"/>
            <a:ext cx="0" cy="7811267"/>
          </a:xfrm>
          <a:prstGeom prst="line">
            <a:avLst/>
          </a:prstGeom>
          <a:ln cap="flat" w="38100">
            <a:solidFill>
              <a:srgbClr val="979797">
                <a:alpha val="65882"/>
              </a:srgbClr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E6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028700" y="1973001"/>
          <a:ext cx="15758235" cy="7705725"/>
        </p:xfrm>
        <a:graphic>
          <a:graphicData uri="http://schemas.openxmlformats.org/drawingml/2006/table">
            <a:tbl>
              <a:tblPr/>
              <a:tblGrid>
                <a:gridCol w="2662984"/>
                <a:gridCol w="2662984"/>
                <a:gridCol w="3507985"/>
                <a:gridCol w="6924283"/>
              </a:tblGrid>
              <a:tr h="91894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27"/>
                        </a:lnSpc>
                        <a:defRPr/>
                      </a:pPr>
                      <a:r>
                        <a:rPr lang="en-US" sz="2399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#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27"/>
                        </a:lnSpc>
                        <a:defRPr/>
                      </a:pPr>
                      <a:r>
                        <a:rPr lang="en-US" sz="2399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Elemento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27"/>
                        </a:lnSpc>
                        <a:defRPr/>
                      </a:pPr>
                      <a:r>
                        <a:rPr lang="en-US" sz="2399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Relacion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27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Detalles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423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3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74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Guiar al Destino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74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-&lt;&lt;include&gt;&gt;-&gt; Detectar Obstáculo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74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Al guiar al usuario, siempre se ejecuta la detección de obstáculos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423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3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74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Detectar Obstáculo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74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-&lt;&lt;extend&gt;&gt;-&gt; Recalcular Ruta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74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Si aparece un obstáculo, se extiende el caso para recalcular la ruta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279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3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74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Recalcular Ruta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74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74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Recalcula la ruta optimizando según la posición del obstáculo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423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3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74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Solicitar Destino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74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-&lt;&lt;include&gt;&gt;-&gt; Interpretar Petición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74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Inicia la solicitud del destino interpretando la entrada del usuario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423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3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74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Interpretar Petición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74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-&lt;&lt;extend&gt;&gt;-&gt; Notificar Destino No Reconocido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74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Si la petición no coincide con destinos válidos, notifica al usuario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423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3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74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Notificar Destino Desconocido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74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74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Calcula la ruta inicial más corta o eficiente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279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3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74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Calcular Ruta Óptima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74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74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Asegura la comunicación continua entre el móvil y el robot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2125771" y="560649"/>
            <a:ext cx="14036458" cy="803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99"/>
              </a:lnSpc>
            </a:pPr>
            <a:r>
              <a:rPr lang="en-US" b="true" sz="4999" spc="-249">
                <a:solidFill>
                  <a:srgbClr val="2A245E"/>
                </a:solidFill>
                <a:latin typeface="TT Firs Neue Bold"/>
                <a:ea typeface="TT Firs Neue Bold"/>
                <a:cs typeface="TT Firs Neue Bold"/>
                <a:sym typeface="TT Firs Neue Bold"/>
              </a:rPr>
              <a:t>CATALOGO DE ELEMENTOS Y RELACIONES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E6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701215" y="1665429"/>
          <a:ext cx="14885569" cy="8153400"/>
        </p:xfrm>
        <a:graphic>
          <a:graphicData uri="http://schemas.openxmlformats.org/drawingml/2006/table">
            <a:tbl>
              <a:tblPr/>
              <a:tblGrid>
                <a:gridCol w="2014699"/>
                <a:gridCol w="2014699"/>
                <a:gridCol w="3650528"/>
                <a:gridCol w="7205643"/>
              </a:tblGrid>
              <a:tr h="91869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3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27"/>
                        </a:lnSpc>
                        <a:defRPr/>
                      </a:pPr>
                      <a:r>
                        <a:rPr lang="en-US" sz="2399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Elemento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27"/>
                        </a:lnSpc>
                        <a:defRPr/>
                      </a:pPr>
                      <a:r>
                        <a:rPr lang="en-US" sz="2399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Relacion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27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Detalles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396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3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74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Notificar al Usuario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74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74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Envia alertas de interés o advertencias al usuario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396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3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74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Solicitud Usuario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74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-&lt;&lt;include&gt;&gt;-&gt; Identificar Punto de Interés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74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Solicitud general que implica localizar elementos cercanos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256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3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74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Guardar Mapa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74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-&lt;&lt;include&gt;&gt;-&gt; Actualizar Mapa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74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Almacena el mapa resultante e invoca su actualización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396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3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11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74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Actualizar Mapa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74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74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Refresca el mapa interno con nuevos datos del escaneo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396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3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12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74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Escanear Entorno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74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-&lt;&lt;include&gt;&gt;-&gt; Obtener Ubicación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74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Para mapear el entorno, primero se obtiene la ubicación actual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396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3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13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74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Obtener Ubicación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74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74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Recupera ubicacion del usuario/robot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234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3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14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74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Identificar Punto de Interés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74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-&lt;&lt;extend&gt;&gt;-&gt; Notificar al Usuario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74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Detecta POIs y, si surgen alertas, notifica al usuario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2125771" y="560649"/>
            <a:ext cx="14036458" cy="803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99"/>
              </a:lnSpc>
            </a:pPr>
            <a:r>
              <a:rPr lang="en-US" b="true" sz="4999" spc="-249">
                <a:solidFill>
                  <a:srgbClr val="2A245E"/>
                </a:solidFill>
                <a:latin typeface="TT Firs Neue Bold"/>
                <a:ea typeface="TT Firs Neue Bold"/>
                <a:cs typeface="TT Firs Neue Bold"/>
                <a:sym typeface="TT Firs Neue Bold"/>
              </a:rPr>
              <a:t>CATALOGO DE ELEMENTOS Y RELACIONES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bg>
      <p:bgPr>
        <a:solidFill>
          <a:srgbClr val="E6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56974" y="4516301"/>
            <a:ext cx="13174052" cy="2155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500"/>
              </a:lnSpc>
            </a:pPr>
            <a:r>
              <a:rPr lang="en-US" sz="18023" spc="-1261">
                <a:solidFill>
                  <a:srgbClr val="2A245E"/>
                </a:solidFill>
                <a:latin typeface="TT Firs Neue"/>
                <a:ea typeface="TT Firs Neue"/>
                <a:cs typeface="TT Firs Neue"/>
                <a:sym typeface="TT Firs Neue"/>
              </a:rPr>
              <a:t>GRACIAS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E6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591651" y="1314450"/>
            <a:ext cx="7104698" cy="1084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7747"/>
              </a:lnSpc>
              <a:spcBef>
                <a:spcPct val="0"/>
              </a:spcBef>
            </a:pPr>
            <a:r>
              <a:rPr lang="en-US" sz="9008" spc="-630" strike="noStrike" u="none">
                <a:solidFill>
                  <a:srgbClr val="2A245E"/>
                </a:solidFill>
                <a:latin typeface="TT Firs Neue"/>
                <a:ea typeface="TT Firs Neue"/>
                <a:cs typeface="TT Firs Neue"/>
                <a:sym typeface="TT Firs Neue"/>
              </a:rPr>
              <a:t>VISTA LÓGICA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106838" y="2360664"/>
            <a:ext cx="4074323" cy="670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b="true" sz="4199" spc="-209">
                <a:solidFill>
                  <a:srgbClr val="2A245E"/>
                </a:solidFill>
                <a:latin typeface="TT Firs Neue Bold"/>
                <a:ea typeface="TT Firs Neue Bold"/>
                <a:cs typeface="TT Firs Neue Bold"/>
                <a:sym typeface="TT Firs Neue Bold"/>
              </a:rPr>
              <a:t>DESCRIPCION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6277610"/>
            <a:ext cx="16230600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2A245E"/>
                </a:solidFill>
                <a:latin typeface="Open Sans"/>
                <a:ea typeface="Open Sans"/>
                <a:cs typeface="Open Sans"/>
                <a:sym typeface="Open Sans"/>
              </a:rPr>
              <a:t>Este diagrama muestra la estructura estática del sistema HorusPath, modelando las entidades principales, sus atributos y relaciones. Representa cómo se organizan y conectan los módulos como navegación, mapeo, detección de obstáculos, usuario y robot asistente, permitiendo entender la lógica interna del sistema antes de su implementación.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464110"/>
            <a:ext cx="16230600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2A245E"/>
                </a:solidFill>
                <a:latin typeface="Open Sans"/>
                <a:ea typeface="Open Sans"/>
                <a:cs typeface="Open Sans"/>
                <a:sym typeface="Open Sans"/>
              </a:rPr>
              <a:t>La vista lógica permite representar la estructura interna del sistema mediante clases, mostrando los módulos principales, sus relaciones y atributos. Sirve para entender cómo se organiza y conecta el sistema desde una perspectiva de diseño orientado a objetos.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49571" y="1108551"/>
            <a:ext cx="19387141" cy="8069898"/>
          </a:xfrm>
          <a:custGeom>
            <a:avLst/>
            <a:gdLst/>
            <a:ahLst/>
            <a:cxnLst/>
            <a:rect r="r" b="b" t="t" l="l"/>
            <a:pathLst>
              <a:path h="8069898" w="19387141">
                <a:moveTo>
                  <a:pt x="0" y="0"/>
                </a:moveTo>
                <a:lnTo>
                  <a:pt x="19387142" y="0"/>
                </a:lnTo>
                <a:lnTo>
                  <a:pt x="19387142" y="8069898"/>
                </a:lnTo>
                <a:lnTo>
                  <a:pt x="0" y="80698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E6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591651" y="285750"/>
            <a:ext cx="7104698" cy="1084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7747"/>
              </a:lnSpc>
              <a:spcBef>
                <a:spcPct val="0"/>
              </a:spcBef>
            </a:pPr>
            <a:r>
              <a:rPr lang="en-US" sz="9008" spc="-630" strike="noStrike" u="none">
                <a:solidFill>
                  <a:srgbClr val="2A245E"/>
                </a:solidFill>
                <a:latin typeface="TT Firs Neue"/>
                <a:ea typeface="TT Firs Neue"/>
                <a:cs typeface="TT Firs Neue"/>
                <a:sym typeface="TT Firs Neue"/>
              </a:rPr>
              <a:t>VISTA LÓGICA</a:t>
            </a:r>
          </a:p>
        </p:txBody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489593" y="1456717"/>
          <a:ext cx="17308814" cy="7810500"/>
        </p:xfrm>
        <a:graphic>
          <a:graphicData uri="http://schemas.openxmlformats.org/drawingml/2006/table">
            <a:tbl>
              <a:tblPr/>
              <a:tblGrid>
                <a:gridCol w="8654407"/>
                <a:gridCol w="8654407"/>
              </a:tblGrid>
              <a:tr h="103374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11"/>
                        </a:lnSpc>
                        <a:defRPr/>
                      </a:pPr>
                      <a:r>
                        <a:rPr lang="en-US" sz="2399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Elemento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11"/>
                        </a:lnSpc>
                        <a:defRPr/>
                      </a:pPr>
                      <a:r>
                        <a:rPr lang="en-US" sz="2399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Relacion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973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46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Usuario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302261" indent="-151130" lvl="1">
                        <a:lnSpc>
                          <a:spcPts val="1582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usuario.id ← interaccion_voz.usuario_id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374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46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InteraccionVoz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302261" indent="-151130" lvl="1">
                        <a:lnSpc>
                          <a:spcPts val="1582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interaccion_voz.usuario_id → usuario.id</a:t>
                      </a:r>
                      <a:endParaRPr lang="en-US" sz="1100"/>
                    </a:p>
                    <a:p>
                      <a:pPr algn="ctr" marL="302261" indent="-151130" lvl="1">
                        <a:lnSpc>
                          <a:spcPts val="1582"/>
                        </a:lnSpc>
                        <a:buFont typeface="Arial"/>
                        <a:buChar char="•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interaccion_voz.id → sistema_navegacion.id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033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46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SistemaDeNavegacion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302261" indent="-151130" lvl="1">
                        <a:lnSpc>
                          <a:spcPts val="1582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sistema_navegacion.id ← interaccion_voz.id</a:t>
                      </a:r>
                      <a:endParaRPr lang="en-US" sz="1100"/>
                    </a:p>
                    <a:p>
                      <a:pPr algn="ctr" marL="302261" indent="-151130" lvl="1">
                        <a:lnSpc>
                          <a:spcPts val="1582"/>
                        </a:lnSpc>
                        <a:buFont typeface="Arial"/>
                        <a:buChar char="•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sistema_navegacion.id ↔ sistema_mapeo.id</a:t>
                      </a:r>
                    </a:p>
                    <a:p>
                      <a:pPr algn="ctr" marL="302261" indent="-151130" lvl="1">
                        <a:lnSpc>
                          <a:spcPts val="1582"/>
                        </a:lnSpc>
                        <a:buFont typeface="Arial"/>
                        <a:buChar char="•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sistema_navegacion.id ← ruta.id</a:t>
                      </a:r>
                    </a:p>
                    <a:p>
                      <a:pPr algn="ctr" marL="302261" indent="-151130" lvl="1">
                        <a:lnSpc>
                          <a:spcPts val="1582"/>
                        </a:lnSpc>
                        <a:buFont typeface="Arial"/>
                        <a:buChar char="•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sistema_navegacion.id ← robot_asistente.navegacion_id</a:t>
                      </a:r>
                    </a:p>
                    <a:p>
                      <a:pPr algn="ctr" marL="302261" indent="-151130" lvl="1">
                        <a:lnSpc>
                          <a:spcPts val="1582"/>
                        </a:lnSpc>
                        <a:buFont typeface="Arial"/>
                        <a:buChar char="•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sistema_navegacion.id → servidor.id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033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46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SistemaMapeo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302261" indent="-151130" lvl="1">
                        <a:lnSpc>
                          <a:spcPts val="1582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sistema_mapeo.id ↔ sistema_navegacion.id</a:t>
                      </a:r>
                      <a:endParaRPr lang="en-US" sz="1100"/>
                    </a:p>
                    <a:p>
                      <a:pPr algn="ctr" marL="302261" indent="-151130" lvl="1">
                        <a:lnSpc>
                          <a:spcPts val="1582"/>
                        </a:lnSpc>
                        <a:buFont typeface="Arial"/>
                        <a:buChar char="•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sistema_mapeo.id ← mapa.sistema_mapeo_id</a:t>
                      </a:r>
                    </a:p>
                    <a:p>
                      <a:pPr algn="ctr" marL="302261" indent="-151130" lvl="1">
                        <a:lnSpc>
                          <a:spcPts val="1582"/>
                        </a:lnSpc>
                        <a:buFont typeface="Arial"/>
                        <a:buChar char="•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sistema_mapeo.id ← detector_obstaculos.id</a:t>
                      </a:r>
                    </a:p>
                    <a:p>
                      <a:pPr algn="ctr" marL="302261" indent="-151130" lvl="1">
                        <a:lnSpc>
                          <a:spcPts val="1582"/>
                        </a:lnSpc>
                        <a:buFont typeface="Arial"/>
                        <a:buChar char="•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sistema_mapeo.id ← robot_asistente.sistema_mapeo_id</a:t>
                      </a:r>
                    </a:p>
                    <a:p>
                      <a:pPr algn="ctr" marL="302261" indent="-151130" lvl="1">
                        <a:lnSpc>
                          <a:spcPts val="1582"/>
                        </a:lnSpc>
                        <a:buFont typeface="Arial"/>
                        <a:buChar char="•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sistema_mapeo.id → servidor.id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260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46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Mapa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302261" indent="-151130" lvl="1">
                        <a:lnSpc>
                          <a:spcPts val="1582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mapa.sistema_mapeo_id → sistema_mapeo.id</a:t>
                      </a:r>
                      <a:endParaRPr lang="en-US" sz="1100"/>
                    </a:p>
                    <a:p>
                      <a:pPr algn="ctr" marL="302261" indent="-151130" lvl="1">
                        <a:lnSpc>
                          <a:spcPts val="1582"/>
                        </a:lnSpc>
                        <a:buFont typeface="Arial"/>
                        <a:buChar char="•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mapa.id ← ruta.mapa_id</a:t>
                      </a:r>
                    </a:p>
                    <a:p>
                      <a:pPr algn="ctr" marL="302261" indent="-151130" lvl="1">
                        <a:lnSpc>
                          <a:spcPts val="1582"/>
                        </a:lnSpc>
                        <a:buFont typeface="Arial"/>
                        <a:buChar char="•"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mapa.id → servidor.id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E6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465786" y="291959"/>
          <a:ext cx="17356429" cy="9703081"/>
        </p:xfrm>
        <a:graphic>
          <a:graphicData uri="http://schemas.openxmlformats.org/drawingml/2006/table">
            <a:tbl>
              <a:tblPr/>
              <a:tblGrid>
                <a:gridCol w="8598306"/>
                <a:gridCol w="8758122"/>
              </a:tblGrid>
              <a:tr h="103275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63"/>
                        </a:lnSpc>
                        <a:defRPr/>
                      </a:pPr>
                      <a:r>
                        <a:rPr lang="en-US" sz="2399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Elemento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63"/>
                        </a:lnSpc>
                        <a:defRPr/>
                      </a:pPr>
                      <a:r>
                        <a:rPr lang="en-US" sz="2399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Relacion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350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87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Ruta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367031" indent="-183515" lvl="1">
                        <a:lnSpc>
                          <a:spcPts val="1887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ruta.id → sistema_navegacion.id</a:t>
                      </a:r>
                      <a:endParaRPr lang="en-US" sz="1100"/>
                    </a:p>
                    <a:p>
                      <a:pPr algn="ctr" marL="367031" indent="-183515" lvl="1">
                        <a:lnSpc>
                          <a:spcPts val="1887"/>
                        </a:lnSpc>
                        <a:buFont typeface="Arial"/>
                        <a:buChar char="•"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ruta.mapa_id → mapa.id</a:t>
                      </a:r>
                    </a:p>
                    <a:p>
                      <a:pPr algn="ctr" marL="367031" indent="-183515" lvl="1">
                        <a:lnSpc>
                          <a:spcPts val="1887"/>
                        </a:lnSpc>
                        <a:buFont typeface="Arial"/>
                        <a:buChar char="•"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ruta.id ← obstaculos.ruta_id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350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87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DetectorDeObstaculos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367031" indent="-183515" lvl="1">
                        <a:lnSpc>
                          <a:spcPts val="1887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detector_obstaculos.id → sistema_mapeo.id</a:t>
                      </a:r>
                      <a:endParaRPr lang="en-US" sz="1100"/>
                    </a:p>
                    <a:p>
                      <a:pPr algn="ctr" marL="367031" indent="-183515" lvl="1">
                        <a:lnSpc>
                          <a:spcPts val="1887"/>
                        </a:lnSpc>
                        <a:buFont typeface="Arial"/>
                        <a:buChar char="•"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detector_obstaculos.id ← obstaculos.detector_id</a:t>
                      </a:r>
                    </a:p>
                    <a:p>
                      <a:pPr algn="ctr" marL="367031" indent="-183515" lvl="1">
                        <a:lnSpc>
                          <a:spcPts val="1887"/>
                        </a:lnSpc>
                        <a:buFont typeface="Arial"/>
                        <a:buChar char="•"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detector_obstaculos.id ← robot_asistente.detector_id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706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87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Obstaculos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367031" indent="-183515" lvl="1">
                        <a:lnSpc>
                          <a:spcPts val="1887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obstaculos.ruta_id → ruta.id</a:t>
                      </a:r>
                      <a:endParaRPr lang="en-US" sz="1100"/>
                    </a:p>
                    <a:p>
                      <a:pPr algn="ctr" marL="367031" indent="-183515" lvl="1">
                        <a:lnSpc>
                          <a:spcPts val="1887"/>
                        </a:lnSpc>
                        <a:buFont typeface="Arial"/>
                        <a:buChar char="•"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obstaculos.detector_id → detector_obstaculos.id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810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87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ControladorMovimiento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323852" indent="-161926" lvl="1">
                        <a:lnSpc>
                          <a:spcPts val="1665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controlador_movimiento.id ← robot_asistente.controlador_id</a:t>
                      </a:r>
                      <a:endParaRPr lang="en-US" sz="1100"/>
                    </a:p>
                    <a:p>
                      <a:pPr algn="ctr" marL="323852" indent="-161926" lvl="1">
                        <a:lnSpc>
                          <a:spcPts val="1665"/>
                        </a:lnSpc>
                        <a:buFont typeface="Arial"/>
                        <a:buChar char="•"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controlador_movimiento.id ← robot_asistente.controlador_id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994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87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RobotAsistente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367031" indent="-183515" lvl="1">
                        <a:lnSpc>
                          <a:spcPts val="1887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robot_asistente.navegacion_id → sistema_navegacion.id</a:t>
                      </a:r>
                      <a:endParaRPr lang="en-US" sz="1100"/>
                    </a:p>
                    <a:p>
                      <a:pPr algn="ctr" marL="367031" indent="-183515" lvl="1">
                        <a:lnSpc>
                          <a:spcPts val="1887"/>
                        </a:lnSpc>
                        <a:buFont typeface="Arial"/>
                        <a:buChar char="•"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robot_asistente.sistema_mapeo_id → sistema_mapeo.id</a:t>
                      </a:r>
                    </a:p>
                    <a:p>
                      <a:pPr algn="ctr" marL="367031" indent="-183515" lvl="1">
                        <a:lnSpc>
                          <a:spcPts val="1887"/>
                        </a:lnSpc>
                        <a:buFont typeface="Arial"/>
                        <a:buChar char="•"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robot_asistente.detector_id → detector_obstaculos.id</a:t>
                      </a:r>
                    </a:p>
                    <a:p>
                      <a:pPr algn="ctr" marL="367031" indent="-183515" lvl="1">
                        <a:lnSpc>
                          <a:spcPts val="1887"/>
                        </a:lnSpc>
                        <a:buFont typeface="Arial"/>
                        <a:buChar char="•"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robot_asistente.controlador_id → controlador_movimiento.id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18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87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Servidor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367031" indent="-183515" lvl="1">
                        <a:lnSpc>
                          <a:spcPts val="1887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servidor.id → sistema_navegacion.id</a:t>
                      </a:r>
                      <a:endParaRPr lang="en-US" sz="1100"/>
                    </a:p>
                    <a:p>
                      <a:pPr algn="ctr" marL="367031" indent="-183515" lvl="1">
                        <a:lnSpc>
                          <a:spcPts val="1887"/>
                        </a:lnSpc>
                        <a:buFont typeface="Arial"/>
                        <a:buChar char="•"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servidor.id → sistema_mapeo.id</a:t>
                      </a:r>
                    </a:p>
                    <a:p>
                      <a:pPr algn="ctr" marL="367031" indent="-183515" lvl="1">
                        <a:lnSpc>
                          <a:spcPts val="1887"/>
                        </a:lnSpc>
                        <a:buFont typeface="Arial"/>
                        <a:buChar char="•"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servidor.id → mapa.id</a:t>
                      </a:r>
                    </a:p>
                    <a:p>
                      <a:pPr algn="ctr">
                        <a:lnSpc>
                          <a:spcPts val="1887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E6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62951" y="1314450"/>
            <a:ext cx="12696349" cy="2065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7747"/>
              </a:lnSpc>
              <a:spcBef>
                <a:spcPct val="0"/>
              </a:spcBef>
            </a:pPr>
            <a:r>
              <a:rPr lang="en-US" sz="9008" spc="-630" strike="noStrike" u="none">
                <a:solidFill>
                  <a:srgbClr val="2A245E"/>
                </a:solidFill>
                <a:latin typeface="TT Firs Neue"/>
                <a:ea typeface="TT Firs Neue"/>
                <a:cs typeface="TT Firs Neue"/>
                <a:sym typeface="TT Firs Neue"/>
              </a:rPr>
              <a:t>VISTA DE</a:t>
            </a:r>
            <a:r>
              <a:rPr lang="en-US" sz="9008" spc="-630" strike="noStrike" u="none">
                <a:solidFill>
                  <a:srgbClr val="2A245E"/>
                </a:solidFill>
                <a:latin typeface="TT Firs Neue"/>
                <a:ea typeface="TT Firs Neue"/>
                <a:cs typeface="TT Firs Neue"/>
                <a:sym typeface="TT Firs Neue"/>
              </a:rPr>
              <a:t> COMPONENTES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184977" y="3341739"/>
            <a:ext cx="4074323" cy="670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b="true" sz="4199" spc="-209">
                <a:solidFill>
                  <a:srgbClr val="2A245E"/>
                </a:solidFill>
                <a:latin typeface="TT Firs Neue Bold"/>
                <a:ea typeface="TT Firs Neue Bold"/>
                <a:cs typeface="TT Firs Neue Bold"/>
                <a:sym typeface="TT Firs Neue Bold"/>
              </a:rPr>
              <a:t>DESCRIPCION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4429208"/>
            <a:ext cx="16230600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2A245E"/>
                </a:solidFill>
                <a:latin typeface="Open Sans"/>
                <a:ea typeface="Open Sans"/>
                <a:cs typeface="Open Sans"/>
                <a:sym typeface="Open Sans"/>
              </a:rPr>
              <a:t>El diagrama representa los módulos de software más importantes para el proyecto y las conexiones entre si para su funcionamiento, en el cual el sentido de la flecha define de que modulo depende.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6581223"/>
            <a:ext cx="16230600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2A245E"/>
                </a:solidFill>
                <a:latin typeface="Open Sans"/>
                <a:ea typeface="Open Sans"/>
                <a:cs typeface="Open Sans"/>
                <a:sym typeface="Open Sans"/>
              </a:rPr>
              <a:t>En este diagrama se representan los principales componentes del sistema HorusPath, como la app móvil, el servidor central, el robot asistente y los servicios externos. Se muestran sus módulos internos y cómo se comunican para cumplir funciones como navegación, procesamiento de voz e inteligencia artificial.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73883" y="2899647"/>
            <a:ext cx="19435767" cy="5150478"/>
          </a:xfrm>
          <a:custGeom>
            <a:avLst/>
            <a:gdLst/>
            <a:ahLst/>
            <a:cxnLst/>
            <a:rect r="r" b="b" t="t" l="l"/>
            <a:pathLst>
              <a:path h="5150478" w="19435767">
                <a:moveTo>
                  <a:pt x="0" y="0"/>
                </a:moveTo>
                <a:lnTo>
                  <a:pt x="19435766" y="0"/>
                </a:lnTo>
                <a:lnTo>
                  <a:pt x="19435766" y="5150478"/>
                </a:lnTo>
                <a:lnTo>
                  <a:pt x="0" y="51504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69859" y="1314450"/>
            <a:ext cx="16148283" cy="1084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7747"/>
              </a:lnSpc>
              <a:spcBef>
                <a:spcPct val="0"/>
              </a:spcBef>
            </a:pPr>
            <a:r>
              <a:rPr lang="en-US" sz="9008" spc="-630">
                <a:solidFill>
                  <a:srgbClr val="2A245E"/>
                </a:solidFill>
                <a:latin typeface="TT Firs Neue"/>
                <a:ea typeface="TT Firs Neue"/>
                <a:cs typeface="TT Firs Neue"/>
                <a:sym typeface="TT Firs Neue"/>
              </a:rPr>
              <a:t>DIAGRAMA</a:t>
            </a:r>
            <a:r>
              <a:rPr lang="en-US" sz="9008" spc="-630" strike="noStrike" u="none">
                <a:solidFill>
                  <a:srgbClr val="2A245E"/>
                </a:solidFill>
                <a:latin typeface="TT Firs Neue"/>
                <a:ea typeface="TT Firs Neue"/>
                <a:cs typeface="TT Firs Neue"/>
                <a:sym typeface="TT Firs Neue"/>
              </a:rPr>
              <a:t> DE  COMPONENTES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E6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36294" y="724887"/>
            <a:ext cx="12815412" cy="1084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7747"/>
              </a:lnSpc>
              <a:spcBef>
                <a:spcPct val="0"/>
              </a:spcBef>
            </a:pPr>
            <a:r>
              <a:rPr lang="en-US" sz="9008" spc="-630" strike="noStrike" u="none">
                <a:solidFill>
                  <a:srgbClr val="2A245E"/>
                </a:solidFill>
                <a:latin typeface="TT Firs Neue"/>
                <a:ea typeface="TT Firs Neue"/>
                <a:cs typeface="TT Firs Neue"/>
                <a:sym typeface="TT Firs Neue"/>
              </a:rPr>
              <a:t>VISTA DE</a:t>
            </a:r>
            <a:r>
              <a:rPr lang="en-US" sz="9008" spc="-630" strike="noStrike" u="none">
                <a:solidFill>
                  <a:srgbClr val="2A245E"/>
                </a:solidFill>
                <a:latin typeface="TT Firs Neue"/>
                <a:ea typeface="TT Firs Neue"/>
                <a:cs typeface="TT Firs Neue"/>
                <a:sym typeface="TT Firs Neue"/>
              </a:rPr>
              <a:t> COMPONENTES</a:t>
            </a:r>
          </a:p>
        </p:txBody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613532" y="2790276"/>
          <a:ext cx="17060936" cy="7010400"/>
        </p:xfrm>
        <a:graphic>
          <a:graphicData uri="http://schemas.openxmlformats.org/drawingml/2006/table">
            <a:tbl>
              <a:tblPr/>
              <a:tblGrid>
                <a:gridCol w="8243351"/>
                <a:gridCol w="8243351"/>
              </a:tblGrid>
              <a:tr h="102474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Elemento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Relacion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979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AppMovil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367031" indent="-183515" lvl="1">
                        <a:lnSpc>
                          <a:spcPts val="238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AppMovil.InterfazUsuario → AppMovil.ControlDeVoz</a:t>
                      </a:r>
                      <a:endParaRPr lang="en-US" sz="1100"/>
                    </a:p>
                    <a:p>
                      <a:pPr algn="ctr" marL="367031" indent="-183515" lvl="1">
                        <a:lnSpc>
                          <a:spcPts val="2380"/>
                        </a:lnSpc>
                        <a:buFont typeface="Arial"/>
                        <a:buChar char="•"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AppMovil.ControlDeVoz → ServiciosExternos.ServicioDeVozExterno</a:t>
                      </a:r>
                    </a:p>
                    <a:p>
                      <a:pPr algn="ctr" marL="367031" indent="-183515" lvl="1">
                        <a:lnSpc>
                          <a:spcPts val="2380"/>
                        </a:lnSpc>
                        <a:buFont typeface="Arial"/>
                        <a:buChar char="•"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AppMovil.ModuloBluetooth → RobotAsistente.Navegacion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979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RobotAsistente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367031" indent="-183515" lvl="1">
                        <a:lnSpc>
                          <a:spcPts val="238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RobotAsistente.Movimiento → RobotAsistente.Navegacion</a:t>
                      </a:r>
                      <a:endParaRPr lang="en-US" sz="1100"/>
                    </a:p>
                    <a:p>
                      <a:pPr algn="ctr" marL="367031" indent="-183515" lvl="1">
                        <a:lnSpc>
                          <a:spcPts val="2380"/>
                        </a:lnSpc>
                        <a:buFont typeface="Arial"/>
                        <a:buChar char="•"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RobotAsistente.Sensores → RobotAsistente.Navegacion</a:t>
                      </a:r>
                    </a:p>
                    <a:p>
                      <a:pPr algn="ctr" marL="367031" indent="-183515" lvl="1">
                        <a:lnSpc>
                          <a:spcPts val="2380"/>
                        </a:lnSpc>
                        <a:buFont typeface="Arial"/>
                        <a:buChar char="•"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RobotAsistente.Navegacion → ServidorCentral.Mapeo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371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ServidorCentral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367031" indent="-183515" lvl="1">
                        <a:lnSpc>
                          <a:spcPts val="238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ServidorCentral.Mapeo  → ServidorCentral.ModuloIA</a:t>
                      </a:r>
                      <a:endParaRPr lang="en-US" sz="1100"/>
                    </a:p>
                    <a:p>
                      <a:pPr algn="ctr" marL="367031" indent="-183515" lvl="1">
                        <a:lnSpc>
                          <a:spcPts val="2380"/>
                        </a:lnSpc>
                        <a:buFont typeface="Arial"/>
                        <a:buChar char="•"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ServidorCentral.ModuloIA → ServiciosExternos.IaExterna</a:t>
                      </a:r>
                    </a:p>
                    <a:p>
                      <a:pPr algn="ctr" marL="367031" indent="-183515" lvl="1">
                        <a:lnSpc>
                          <a:spcPts val="2380"/>
                        </a:lnSpc>
                        <a:buFont typeface="Arial"/>
                        <a:buChar char="•"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ServidorCentral.Mapeo → ServidorCentral.BaseDeDatosCentral</a:t>
                      </a:r>
                    </a:p>
                    <a:p>
                      <a:pPr algn="ctr" marL="367031" indent="-183515" lvl="1">
                        <a:lnSpc>
                          <a:spcPts val="2380"/>
                        </a:lnSpc>
                        <a:buFont typeface="Arial"/>
                        <a:buChar char="•"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ServidorCentral.MotorRutas → ServidorCentral.BaseDeDatosCentral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235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ServiciosExternos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2125771" y="1761576"/>
            <a:ext cx="14036458" cy="803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99"/>
              </a:lnSpc>
            </a:pPr>
            <a:r>
              <a:rPr lang="en-US" b="true" sz="4999" spc="-249">
                <a:solidFill>
                  <a:srgbClr val="2A245E"/>
                </a:solidFill>
                <a:latin typeface="TT Firs Neue Bold"/>
                <a:ea typeface="TT Firs Neue Bold"/>
                <a:cs typeface="TT Firs Neue Bold"/>
                <a:sym typeface="TT Firs Neue Bold"/>
              </a:rPr>
              <a:t>CATALOGO DE ELEMENTOS Y RELACIONES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E6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35022" y="2199270"/>
            <a:ext cx="10536585" cy="1084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7747"/>
              </a:lnSpc>
              <a:spcBef>
                <a:spcPct val="0"/>
              </a:spcBef>
            </a:pPr>
            <a:r>
              <a:rPr lang="en-US" sz="9008" spc="-630" strike="noStrike" u="none">
                <a:solidFill>
                  <a:srgbClr val="2A245E"/>
                </a:solidFill>
                <a:latin typeface="TT Firs Neue"/>
                <a:ea typeface="TT Firs Neue"/>
                <a:cs typeface="TT Firs Neue"/>
                <a:sym typeface="TT Firs Neue"/>
              </a:rPr>
              <a:t>VISTA DE</a:t>
            </a:r>
            <a:r>
              <a:rPr lang="en-US" sz="9008" spc="-630" strike="noStrike" u="none">
                <a:solidFill>
                  <a:srgbClr val="2A245E"/>
                </a:solidFill>
                <a:latin typeface="TT Firs Neue"/>
                <a:ea typeface="TT Firs Neue"/>
                <a:cs typeface="TT Firs Neue"/>
                <a:sym typeface="TT Firs Neue"/>
              </a:rPr>
              <a:t> PROCESOS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41344" y="3245484"/>
            <a:ext cx="4074323" cy="670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b="true" sz="4199" spc="-209">
                <a:solidFill>
                  <a:srgbClr val="2A245E"/>
                </a:solidFill>
                <a:latin typeface="TT Firs Neue Bold"/>
                <a:ea typeface="TT Firs Neue Bold"/>
                <a:cs typeface="TT Firs Neue Bold"/>
                <a:sym typeface="TT Firs Neue Bold"/>
              </a:rPr>
              <a:t>DESCRIPCION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35022" y="4506595"/>
            <a:ext cx="16230600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2A245E"/>
                </a:solidFill>
                <a:latin typeface="Open Sans"/>
                <a:ea typeface="Open Sans"/>
                <a:cs typeface="Open Sans"/>
                <a:sym typeface="Open Sans"/>
              </a:rPr>
              <a:t>Representa los procesos y tiempo de ejecución del proyecto durante la petición de un usuario para el uso del servicio a través de la aplicación móvil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35022" y="6277610"/>
            <a:ext cx="16230600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2A245E"/>
                </a:solidFill>
                <a:latin typeface="Open Sans"/>
                <a:ea typeface="Open Sans"/>
                <a:cs typeface="Open Sans"/>
                <a:sym typeface="Open Sans"/>
              </a:rPr>
              <a:t>Este diagrama representa el flujo general del proceso de navegación en HorusPath, mostrando la interacción entre el usuario, la app móvil, el robot asistente y el servidor. Se detalla cómo se solicita un destino, se calcula la ruta y se guía al usuario, incluyendo bucles de navegación y actualización del mapa si es necesario.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DAGlfHSueWc</dc:identifier>
  <dcterms:modified xsi:type="dcterms:W3CDTF">2011-08-01T06:04:30Z</dcterms:modified>
  <cp:revision>1</cp:revision>
  <dc:title>HorusPath.views</dc:title>
</cp:coreProperties>
</file>