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hkio" charset="1" panose="00000000000000000000"/>
      <p:regular r:id="rId14"/>
    </p:embeddedFont>
    <p:embeddedFont>
      <p:font typeface="Ahkio Thin" charset="1" panose="00000000000000000000"/>
      <p:regular r:id="rId15"/>
    </p:embeddedFont>
    <p:embeddedFont>
      <p:font typeface="Ahkio Bold" charset="1" panose="00000000000000000000"/>
      <p:regular r:id="rId16"/>
    </p:embeddedFont>
    <p:embeddedFont>
      <p:font typeface="Ahkio Light" charset="1" panose="00000000000000000000"/>
      <p:regular r:id="rId17"/>
    </p:embeddedFont>
    <p:embeddedFont>
      <p:font typeface="Ahkio Heavy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png" Type="http://schemas.openxmlformats.org/officeDocument/2006/relationships/image"/><Relationship Id="rId13" Target="../media/image26.pn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36748" y="8281773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37894" y="-10266432"/>
            <a:ext cx="17754990" cy="23250582"/>
          </a:xfrm>
          <a:custGeom>
            <a:avLst/>
            <a:gdLst/>
            <a:ahLst/>
            <a:cxnLst/>
            <a:rect r="r" b="b" t="t" l="l"/>
            <a:pathLst>
              <a:path h="23250582" w="17754990">
                <a:moveTo>
                  <a:pt x="0" y="0"/>
                </a:moveTo>
                <a:lnTo>
                  <a:pt x="17754990" y="0"/>
                </a:lnTo>
                <a:lnTo>
                  <a:pt x="17754990" y="23250582"/>
                </a:lnTo>
                <a:lnTo>
                  <a:pt x="0" y="2325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45242" y="1992457"/>
            <a:ext cx="9285308" cy="7771769"/>
          </a:xfrm>
          <a:custGeom>
            <a:avLst/>
            <a:gdLst/>
            <a:ahLst/>
            <a:cxnLst/>
            <a:rect r="r" b="b" t="t" l="l"/>
            <a:pathLst>
              <a:path h="7771769" w="9285308">
                <a:moveTo>
                  <a:pt x="0" y="0"/>
                </a:moveTo>
                <a:lnTo>
                  <a:pt x="9285308" y="0"/>
                </a:lnTo>
                <a:lnTo>
                  <a:pt x="9285308" y="7771769"/>
                </a:lnTo>
                <a:lnTo>
                  <a:pt x="0" y="7771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79095" y="7370703"/>
            <a:ext cx="2490102" cy="2229707"/>
          </a:xfrm>
          <a:custGeom>
            <a:avLst/>
            <a:gdLst/>
            <a:ahLst/>
            <a:cxnLst/>
            <a:rect r="r" b="b" t="t" l="l"/>
            <a:pathLst>
              <a:path h="2229707" w="2490102">
                <a:moveTo>
                  <a:pt x="0" y="0"/>
                </a:moveTo>
                <a:lnTo>
                  <a:pt x="2490102" y="0"/>
                </a:lnTo>
                <a:lnTo>
                  <a:pt x="2490102" y="2229707"/>
                </a:lnTo>
                <a:lnTo>
                  <a:pt x="0" y="22297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72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445830">
            <a:off x="-1170883" y="-472183"/>
            <a:ext cx="2914399" cy="4114800"/>
          </a:xfrm>
          <a:custGeom>
            <a:avLst/>
            <a:gdLst/>
            <a:ahLst/>
            <a:cxnLst/>
            <a:rect r="r" b="b" t="t" l="l"/>
            <a:pathLst>
              <a:path h="4114800" w="2914399">
                <a:moveTo>
                  <a:pt x="0" y="0"/>
                </a:moveTo>
                <a:lnTo>
                  <a:pt x="2914399" y="0"/>
                </a:lnTo>
                <a:lnTo>
                  <a:pt x="2914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7482" y="3661081"/>
            <a:ext cx="6094565" cy="518097"/>
            <a:chOff x="0" y="0"/>
            <a:chExt cx="1605153" cy="1364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05153" cy="136454"/>
            </a:xfrm>
            <a:custGeom>
              <a:avLst/>
              <a:gdLst/>
              <a:ahLst/>
              <a:cxnLst/>
              <a:rect r="r" b="b" t="t" l="l"/>
              <a:pathLst>
                <a:path h="136454" w="1605153">
                  <a:moveTo>
                    <a:pt x="0" y="0"/>
                  </a:moveTo>
                  <a:lnTo>
                    <a:pt x="1605153" y="0"/>
                  </a:lnTo>
                  <a:lnTo>
                    <a:pt x="1605153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05153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076861" y="6352119"/>
            <a:ext cx="5092008" cy="518097"/>
            <a:chOff x="0" y="0"/>
            <a:chExt cx="1341105" cy="1364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1105" cy="136454"/>
            </a:xfrm>
            <a:custGeom>
              <a:avLst/>
              <a:gdLst/>
              <a:ahLst/>
              <a:cxnLst/>
              <a:rect r="r" b="b" t="t" l="l"/>
              <a:pathLst>
                <a:path h="136454" w="1341105">
                  <a:moveTo>
                    <a:pt x="0" y="0"/>
                  </a:moveTo>
                  <a:lnTo>
                    <a:pt x="1341105" y="0"/>
                  </a:lnTo>
                  <a:lnTo>
                    <a:pt x="13411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411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31078" y="1916257"/>
            <a:ext cx="2542027" cy="518097"/>
            <a:chOff x="0" y="0"/>
            <a:chExt cx="669505" cy="1364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9505" cy="136454"/>
            </a:xfrm>
            <a:custGeom>
              <a:avLst/>
              <a:gdLst/>
              <a:ahLst/>
              <a:cxnLst/>
              <a:rect r="r" b="b" t="t" l="l"/>
              <a:pathLst>
                <a:path h="136454" w="669505">
                  <a:moveTo>
                    <a:pt x="0" y="0"/>
                  </a:moveTo>
                  <a:lnTo>
                    <a:pt x="669505" y="0"/>
                  </a:lnTo>
                  <a:lnTo>
                    <a:pt x="6695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695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767514">
            <a:off x="11713647" y="149551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9"/>
                </a:lnTo>
                <a:lnTo>
                  <a:pt x="0" y="2521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2356" y="1461392"/>
            <a:ext cx="6640235" cy="5311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Her</a:t>
            </a: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ramienta para detección temprana y diagnóstica de Cáncer Colorrectal (CCR) basada en Inteligencia Artificial con enfoque de aprendizaje profundo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3897123">
            <a:off x="9950884" y="319622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8"/>
                </a:lnTo>
                <a:lnTo>
                  <a:pt x="0" y="252102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53544" y="9659451"/>
            <a:ext cx="9789975" cy="573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0"/>
              </a:lnSpc>
            </a:pPr>
            <a:r>
              <a:rPr lang="en-US" sz="3105" spc="14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David Alejandro Medina Ruiz       91769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99362" y="2012258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CONTENIDO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9352" y="217994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34421" y="2197251"/>
            <a:ext cx="4450271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Contexto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054262" y="3426132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39352" y="3596085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34421" y="3613393"/>
            <a:ext cx="8068193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Requerimientos Funcionales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054262" y="4996681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739352" y="5166634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34421" y="5183942"/>
            <a:ext cx="8714227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 no Funcionales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4054262" y="6567230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739352" y="673718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34421" y="6754491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Atributos de calidad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054262" y="8137779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39352" y="8307732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34421" y="8325040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Drivers Arquitectónicos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4757206">
            <a:off x="14264275" y="914756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1"/>
                </a:lnTo>
                <a:lnTo>
                  <a:pt x="0" y="369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427966" y="801334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40493" y="-209596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6" y="0"/>
                </a:lnTo>
                <a:lnTo>
                  <a:pt x="4481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10140" y="8238184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3"/>
                </a:lnTo>
                <a:lnTo>
                  <a:pt x="0" y="26372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85853" y="7172625"/>
            <a:ext cx="3762148" cy="365534"/>
            <a:chOff x="0" y="0"/>
            <a:chExt cx="990854" cy="962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1860" y="5896732"/>
            <a:ext cx="3762148" cy="365534"/>
            <a:chOff x="0" y="0"/>
            <a:chExt cx="990854" cy="962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3582" y="9085058"/>
            <a:ext cx="2544817" cy="365534"/>
            <a:chOff x="0" y="0"/>
            <a:chExt cx="670240" cy="962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53107" y="2670306"/>
            <a:ext cx="4190108" cy="365534"/>
            <a:chOff x="0" y="0"/>
            <a:chExt cx="1103568" cy="962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80588" y="3971879"/>
            <a:ext cx="4190108" cy="365534"/>
            <a:chOff x="0" y="0"/>
            <a:chExt cx="1103568" cy="962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064730" y="8476184"/>
            <a:ext cx="2544817" cy="365534"/>
            <a:chOff x="0" y="0"/>
            <a:chExt cx="670240" cy="962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220808" y="5143500"/>
            <a:ext cx="4721185" cy="4292270"/>
          </a:xfrm>
          <a:custGeom>
            <a:avLst/>
            <a:gdLst/>
            <a:ahLst/>
            <a:cxnLst/>
            <a:rect r="r" b="b" t="t" l="l"/>
            <a:pathLst>
              <a:path h="4292270" w="4721185">
                <a:moveTo>
                  <a:pt x="0" y="0"/>
                </a:moveTo>
                <a:lnTo>
                  <a:pt x="4721185" y="0"/>
                </a:lnTo>
                <a:lnTo>
                  <a:pt x="4721185" y="4292270"/>
                </a:lnTo>
                <a:lnTo>
                  <a:pt x="0" y="4292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737" t="0" r="-672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CONTEXTO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85853" y="2336931"/>
            <a:ext cx="15156140" cy="192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El cáncer colo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rrectal (CCR) es la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tercera causa de muerte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por cáncer en América, con desafíos en su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detección temprana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debido a las limitaciones de los métodos actuales, como la dificultad para identificar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pólipos pequeños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en colonoscopias virtuales</a:t>
            </a:r>
            <a:r>
              <a:rPr lang="en-US" sz="3405" spc="160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85853" y="4886926"/>
            <a:ext cx="9842744" cy="451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Este proy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ecto propone una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herramienta de IA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con aprendizaje profundo para analizar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imágenes médicas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(CTC)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, automatizar la identificación de pólipos y apoyar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diagnósticos precisos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. En  la solución combina redes neuronales y LLM, optimizando tiempo y reduciendo errores manuales, con el fin de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mejorar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la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supervivencia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y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calidad de vida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 los pacientes.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6527" y="3202061"/>
            <a:ext cx="6115037" cy="6115037"/>
          </a:xfrm>
          <a:custGeom>
            <a:avLst/>
            <a:gdLst/>
            <a:ahLst/>
            <a:cxnLst/>
            <a:rect r="r" b="b" t="t" l="l"/>
            <a:pathLst>
              <a:path h="6115037" w="6115037">
                <a:moveTo>
                  <a:pt x="0" y="0"/>
                </a:moveTo>
                <a:lnTo>
                  <a:pt x="6115037" y="0"/>
                </a:lnTo>
                <a:lnTo>
                  <a:pt x="6115037" y="6115038"/>
                </a:lnTo>
                <a:lnTo>
                  <a:pt x="0" y="6115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540493" y="-209596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6" y="0"/>
                </a:lnTo>
                <a:lnTo>
                  <a:pt x="4481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907798" y="-1068159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93064" y="2330750"/>
            <a:ext cx="2812750" cy="2812750"/>
          </a:xfrm>
          <a:custGeom>
            <a:avLst/>
            <a:gdLst/>
            <a:ahLst/>
            <a:cxnLst/>
            <a:rect r="r" b="b" t="t" l="l"/>
            <a:pathLst>
              <a:path h="2812750" w="2812750">
                <a:moveTo>
                  <a:pt x="0" y="0"/>
                </a:moveTo>
                <a:lnTo>
                  <a:pt x="2812749" y="0"/>
                </a:lnTo>
                <a:lnTo>
                  <a:pt x="2812749" y="2812750"/>
                </a:lnTo>
                <a:lnTo>
                  <a:pt x="0" y="2812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385392" y="2330750"/>
            <a:ext cx="1972073" cy="1972073"/>
          </a:xfrm>
          <a:custGeom>
            <a:avLst/>
            <a:gdLst/>
            <a:ahLst/>
            <a:cxnLst/>
            <a:rect r="r" b="b" t="t" l="l"/>
            <a:pathLst>
              <a:path h="1972073" w="1972073">
                <a:moveTo>
                  <a:pt x="0" y="0"/>
                </a:moveTo>
                <a:lnTo>
                  <a:pt x="1972073" y="0"/>
                </a:lnTo>
                <a:lnTo>
                  <a:pt x="1972073" y="1972074"/>
                </a:lnTo>
                <a:lnTo>
                  <a:pt x="0" y="197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7811678" y="7093324"/>
            <a:ext cx="2690491" cy="2690491"/>
          </a:xfrm>
          <a:custGeom>
            <a:avLst/>
            <a:gdLst/>
            <a:ahLst/>
            <a:cxnLst/>
            <a:rect r="r" b="b" t="t" l="l"/>
            <a:pathLst>
              <a:path h="2690491" w="2690491">
                <a:moveTo>
                  <a:pt x="2690491" y="0"/>
                </a:moveTo>
                <a:lnTo>
                  <a:pt x="0" y="0"/>
                </a:lnTo>
                <a:lnTo>
                  <a:pt x="0" y="2690491"/>
                </a:lnTo>
                <a:lnTo>
                  <a:pt x="2690491" y="2690491"/>
                </a:lnTo>
                <a:lnTo>
                  <a:pt x="2690491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37482" y="4165248"/>
            <a:ext cx="1534259" cy="2052520"/>
          </a:xfrm>
          <a:custGeom>
            <a:avLst/>
            <a:gdLst/>
            <a:ahLst/>
            <a:cxnLst/>
            <a:rect r="r" b="b" t="t" l="l"/>
            <a:pathLst>
              <a:path h="2052520" w="1534259">
                <a:moveTo>
                  <a:pt x="0" y="0"/>
                </a:moveTo>
                <a:lnTo>
                  <a:pt x="1534259" y="0"/>
                </a:lnTo>
                <a:lnTo>
                  <a:pt x="1534259" y="2052520"/>
                </a:lnTo>
                <a:lnTo>
                  <a:pt x="0" y="205252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940973" y="5867275"/>
            <a:ext cx="2330236" cy="2571295"/>
          </a:xfrm>
          <a:custGeom>
            <a:avLst/>
            <a:gdLst/>
            <a:ahLst/>
            <a:cxnLst/>
            <a:rect r="r" b="b" t="t" l="l"/>
            <a:pathLst>
              <a:path h="2571295" w="2330236">
                <a:moveTo>
                  <a:pt x="0" y="0"/>
                </a:moveTo>
                <a:lnTo>
                  <a:pt x="2330235" y="0"/>
                </a:lnTo>
                <a:lnTo>
                  <a:pt x="2330235" y="2571295"/>
                </a:lnTo>
                <a:lnTo>
                  <a:pt x="0" y="25712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>
            <a:off x="5678478" y="8238184"/>
            <a:ext cx="2352700" cy="696119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 flipV="true">
            <a:off x="9733586" y="5245361"/>
            <a:ext cx="1813915" cy="2289554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12650334" y="3316787"/>
            <a:ext cx="2735058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 flipV="true">
            <a:off x="10193064" y="8325362"/>
            <a:ext cx="3764953" cy="60894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2" id="22"/>
          <p:cNvSpPr/>
          <p:nvPr/>
        </p:nvSpPr>
        <p:spPr>
          <a:xfrm flipH="false" flipV="false" rot="4180980">
            <a:off x="13813746" y="5928177"/>
            <a:ext cx="3874596" cy="3757492"/>
          </a:xfrm>
          <a:custGeom>
            <a:avLst/>
            <a:gdLst/>
            <a:ahLst/>
            <a:cxnLst/>
            <a:rect r="r" b="b" t="t" l="l"/>
            <a:pathLst>
              <a:path h="3757492" w="3874596">
                <a:moveTo>
                  <a:pt x="0" y="0"/>
                </a:moveTo>
                <a:lnTo>
                  <a:pt x="3874596" y="0"/>
                </a:lnTo>
                <a:lnTo>
                  <a:pt x="3874596" y="3757492"/>
                </a:lnTo>
                <a:lnTo>
                  <a:pt x="0" y="375749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CONTEXTO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58215" y="2332940"/>
            <a:ext cx="2728488" cy="70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3805" spc="178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Tomografías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193461" y="4261718"/>
            <a:ext cx="679785" cy="70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6"/>
              </a:lnSpc>
            </a:pPr>
            <a:r>
              <a:rPr lang="en-US" sz="3805" spc="178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IA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237138" y="6050030"/>
            <a:ext cx="831241" cy="1579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43"/>
              </a:lnSpc>
            </a:pPr>
            <a:r>
              <a:rPr lang="en-US" sz="8505" spc="399" b="true">
                <a:solidFill>
                  <a:srgbClr val="000000"/>
                </a:solidFill>
                <a:latin typeface="Ahkio Heavy"/>
                <a:ea typeface="Ahkio Heavy"/>
                <a:cs typeface="Ahkio Heavy"/>
                <a:sym typeface="Ahkio Heavy"/>
              </a:rPr>
              <a:t>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10862" y="7598509"/>
            <a:ext cx="2283792" cy="1584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7"/>
              </a:lnSpc>
            </a:pPr>
            <a:r>
              <a:rPr lang="en-US" b="true" sz="2805" spc="131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predicción en detección del CCR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50500">
            <a:off x="-1182945" y="7409549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2"/>
                </a:lnTo>
                <a:lnTo>
                  <a:pt x="0" y="3697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70807" y="2409975"/>
            <a:ext cx="15639564" cy="6974612"/>
            <a:chOff x="0" y="0"/>
            <a:chExt cx="4119062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19062" cy="1836935"/>
            </a:xfrm>
            <a:custGeom>
              <a:avLst/>
              <a:gdLst/>
              <a:ahLst/>
              <a:cxnLst/>
              <a:rect r="r" b="b" t="t" l="l"/>
              <a:pathLst>
                <a:path h="1836935" w="4119062">
                  <a:moveTo>
                    <a:pt x="0" y="0"/>
                  </a:moveTo>
                  <a:lnTo>
                    <a:pt x="4119062" y="0"/>
                  </a:lnTo>
                  <a:lnTo>
                    <a:pt x="4119062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119062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04657" y="2316685"/>
            <a:ext cx="15635096" cy="6865335"/>
          </a:xfrm>
          <a:custGeom>
            <a:avLst/>
            <a:gdLst/>
            <a:ahLst/>
            <a:cxnLst/>
            <a:rect r="r" b="b" t="t" l="l"/>
            <a:pathLst>
              <a:path h="6865335" w="15635096">
                <a:moveTo>
                  <a:pt x="0" y="0"/>
                </a:moveTo>
                <a:lnTo>
                  <a:pt x="15635096" y="0"/>
                </a:lnTo>
                <a:lnTo>
                  <a:pt x="15635096" y="6865334"/>
                </a:lnTo>
                <a:lnTo>
                  <a:pt x="0" y="6865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8" t="-793" r="-557" b="-111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5270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9312598">
            <a:off x="12177214" y="7112600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3697501"/>
                </a:moveTo>
                <a:lnTo>
                  <a:pt x="7315200" y="3697501"/>
                </a:lnTo>
                <a:lnTo>
                  <a:pt x="7315200" y="0"/>
                </a:lnTo>
                <a:lnTo>
                  <a:pt x="0" y="0"/>
                </a:lnTo>
                <a:lnTo>
                  <a:pt x="0" y="369750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73903" y="2524275"/>
            <a:ext cx="15312644" cy="6974612"/>
            <a:chOff x="0" y="0"/>
            <a:chExt cx="4032960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32960" cy="1836935"/>
            </a:xfrm>
            <a:custGeom>
              <a:avLst/>
              <a:gdLst/>
              <a:ahLst/>
              <a:cxnLst/>
              <a:rect r="r" b="b" t="t" l="l"/>
              <a:pathLst>
                <a:path h="1836935" w="4032960">
                  <a:moveTo>
                    <a:pt x="0" y="0"/>
                  </a:moveTo>
                  <a:lnTo>
                    <a:pt x="4032960" y="0"/>
                  </a:lnTo>
                  <a:lnTo>
                    <a:pt x="4032960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32960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0589" y="1028700"/>
            <a:ext cx="1487564" cy="757839"/>
            <a:chOff x="0" y="0"/>
            <a:chExt cx="391786" cy="1995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1786" cy="199595"/>
            </a:xfrm>
            <a:custGeom>
              <a:avLst/>
              <a:gdLst/>
              <a:ahLst/>
              <a:cxnLst/>
              <a:rect r="r" b="b" t="t" l="l"/>
              <a:pathLst>
                <a:path h="199595" w="391786">
                  <a:moveTo>
                    <a:pt x="0" y="0"/>
                  </a:moveTo>
                  <a:lnTo>
                    <a:pt x="391786" y="0"/>
                  </a:lnTo>
                  <a:lnTo>
                    <a:pt x="391786" y="199595"/>
                  </a:lnTo>
                  <a:lnTo>
                    <a:pt x="0" y="199595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1786" cy="237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33487" y="2172470"/>
            <a:ext cx="15021027" cy="7153764"/>
          </a:xfrm>
          <a:custGeom>
            <a:avLst/>
            <a:gdLst/>
            <a:ahLst/>
            <a:cxnLst/>
            <a:rect r="r" b="b" t="t" l="l"/>
            <a:pathLst>
              <a:path h="7153764" w="15021027">
                <a:moveTo>
                  <a:pt x="0" y="0"/>
                </a:moveTo>
                <a:lnTo>
                  <a:pt x="15021026" y="0"/>
                </a:lnTo>
                <a:lnTo>
                  <a:pt x="15021026" y="7153764"/>
                </a:lnTo>
                <a:lnTo>
                  <a:pt x="0" y="7153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63982" y="9258300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5" y="0"/>
                </a:lnTo>
                <a:lnTo>
                  <a:pt x="3930895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87781" y="3133682"/>
            <a:ext cx="15971519" cy="6072499"/>
            <a:chOff x="0" y="0"/>
            <a:chExt cx="4206491" cy="159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06491" cy="1599341"/>
            </a:xfrm>
            <a:custGeom>
              <a:avLst/>
              <a:gdLst/>
              <a:ahLst/>
              <a:cxnLst/>
              <a:rect r="r" b="b" t="t" l="l"/>
              <a:pathLst>
                <a:path h="1599341" w="4206491">
                  <a:moveTo>
                    <a:pt x="0" y="0"/>
                  </a:moveTo>
                  <a:lnTo>
                    <a:pt x="4206491" y="0"/>
                  </a:lnTo>
                  <a:lnTo>
                    <a:pt x="4206491" y="1599341"/>
                  </a:lnTo>
                  <a:lnTo>
                    <a:pt x="0" y="1599341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06491" cy="1637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13903" y="2682364"/>
            <a:ext cx="16107836" cy="6060573"/>
          </a:xfrm>
          <a:custGeom>
            <a:avLst/>
            <a:gdLst/>
            <a:ahLst/>
            <a:cxnLst/>
            <a:rect r="r" b="b" t="t" l="l"/>
            <a:pathLst>
              <a:path h="6060573" w="16107836">
                <a:moveTo>
                  <a:pt x="0" y="0"/>
                </a:moveTo>
                <a:lnTo>
                  <a:pt x="16107836" y="0"/>
                </a:lnTo>
                <a:lnTo>
                  <a:pt x="16107836" y="6060573"/>
                </a:lnTo>
                <a:lnTo>
                  <a:pt x="0" y="6060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ATRIBUTOS DE CALIDAD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153672" y="959874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503998" y="-115973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21739" y="-28993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21302" y="6847491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24582" y="-88732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4888" y="2622681"/>
            <a:ext cx="15731663" cy="5899374"/>
          </a:xfrm>
          <a:custGeom>
            <a:avLst/>
            <a:gdLst/>
            <a:ahLst/>
            <a:cxnLst/>
            <a:rect r="r" b="b" t="t" l="l"/>
            <a:pathLst>
              <a:path h="5899374" w="15731663">
                <a:moveTo>
                  <a:pt x="0" y="0"/>
                </a:moveTo>
                <a:lnTo>
                  <a:pt x="15731663" y="0"/>
                </a:lnTo>
                <a:lnTo>
                  <a:pt x="15731663" y="5899373"/>
                </a:lnTo>
                <a:lnTo>
                  <a:pt x="0" y="5899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PONDERACIÓN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DAGjfK2dXas</dc:identifier>
  <dcterms:modified xsi:type="dcterms:W3CDTF">2011-08-01T06:04:30Z</dcterms:modified>
  <cp:revision>1</cp:revision>
  <dc:title>Cáncer Colorrectal - Información Técnica Tesis</dc:title>
</cp:coreProperties>
</file>