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ublic Sans" charset="1" panose="00000000000000000000"/>
      <p:regular r:id="rId14"/>
    </p:embeddedFont>
    <p:embeddedFont>
      <p:font typeface="Public Sans Bold"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6E4EF"/>
        </a:solidFill>
      </p:bgPr>
    </p:bg>
    <p:spTree>
      <p:nvGrpSpPr>
        <p:cNvPr id="1" name=""/>
        <p:cNvGrpSpPr/>
        <p:nvPr/>
      </p:nvGrpSpPr>
      <p:grpSpPr>
        <a:xfrm>
          <a:off x="0" y="0"/>
          <a:ext cx="0" cy="0"/>
          <a:chOff x="0" y="0"/>
          <a:chExt cx="0" cy="0"/>
        </a:xfrm>
      </p:grpSpPr>
      <p:sp>
        <p:nvSpPr>
          <p:cNvPr name="Freeform 2" id="2"/>
          <p:cNvSpPr/>
          <p:nvPr/>
        </p:nvSpPr>
        <p:spPr>
          <a:xfrm flipH="false" flipV="false" rot="0">
            <a:off x="5494566" y="851808"/>
            <a:ext cx="7298869" cy="6473779"/>
          </a:xfrm>
          <a:custGeom>
            <a:avLst/>
            <a:gdLst/>
            <a:ahLst/>
            <a:cxnLst/>
            <a:rect r="r" b="b" t="t" l="l"/>
            <a:pathLst>
              <a:path h="6473779" w="7298869">
                <a:moveTo>
                  <a:pt x="0" y="0"/>
                </a:moveTo>
                <a:lnTo>
                  <a:pt x="7298868" y="0"/>
                </a:lnTo>
                <a:lnTo>
                  <a:pt x="7298868" y="6473779"/>
                </a:lnTo>
                <a:lnTo>
                  <a:pt x="0" y="64737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90662" y="7463020"/>
            <a:ext cx="8526918" cy="1795280"/>
          </a:xfrm>
          <a:prstGeom prst="rect">
            <a:avLst/>
          </a:prstGeom>
        </p:spPr>
        <p:txBody>
          <a:bodyPr anchor="t" rtlCol="false" tIns="0" lIns="0" bIns="0" rIns="0">
            <a:spAutoFit/>
          </a:bodyPr>
          <a:lstStyle/>
          <a:p>
            <a:pPr algn="l">
              <a:lnSpc>
                <a:spcPts val="13344"/>
              </a:lnSpc>
            </a:pPr>
            <a:r>
              <a:rPr lang="en-US" sz="13900" spc="-1445">
                <a:solidFill>
                  <a:srgbClr val="272665"/>
                </a:solidFill>
                <a:latin typeface="Public Sans"/>
                <a:ea typeface="Public Sans"/>
                <a:cs typeface="Public Sans"/>
                <a:sym typeface="Public Sans"/>
              </a:rPr>
              <a:t>Horus Path</a:t>
            </a:r>
          </a:p>
        </p:txBody>
      </p:sp>
      <p:sp>
        <p:nvSpPr>
          <p:cNvPr name="TextBox 4" id="4"/>
          <p:cNvSpPr txBox="true"/>
          <p:nvPr/>
        </p:nvSpPr>
        <p:spPr>
          <a:xfrm rot="0">
            <a:off x="3809022" y="8759190"/>
            <a:ext cx="13450278" cy="941070"/>
          </a:xfrm>
          <a:prstGeom prst="rect">
            <a:avLst/>
          </a:prstGeom>
        </p:spPr>
        <p:txBody>
          <a:bodyPr anchor="t" rtlCol="false" tIns="0" lIns="0" bIns="0" rIns="0">
            <a:spAutoFit/>
          </a:bodyPr>
          <a:lstStyle/>
          <a:p>
            <a:pPr algn="r">
              <a:lnSpc>
                <a:spcPts val="3779"/>
              </a:lnSpc>
            </a:pPr>
            <a:r>
              <a:rPr lang="en-US" sz="2699" spc="-35">
                <a:solidFill>
                  <a:srgbClr val="272665"/>
                </a:solidFill>
                <a:latin typeface="Public Sans"/>
                <a:ea typeface="Public Sans"/>
                <a:cs typeface="Public Sans"/>
                <a:sym typeface="Public Sans"/>
              </a:rPr>
              <a:t>Juan Jose Sanchez </a:t>
            </a:r>
          </a:p>
          <a:p>
            <a:pPr algn="r">
              <a:lnSpc>
                <a:spcPts val="3779"/>
              </a:lnSpc>
            </a:pPr>
            <a:r>
              <a:rPr lang="en-US" sz="2699" spc="-35">
                <a:solidFill>
                  <a:srgbClr val="272665"/>
                </a:solidFill>
                <a:latin typeface="Public Sans"/>
                <a:ea typeface="Public Sans"/>
                <a:cs typeface="Public Sans"/>
                <a:sym typeface="Public Sans"/>
              </a:rPr>
              <a:t>Carlos Eduardo Rangel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4EF"/>
        </a:solidFill>
      </p:bgPr>
    </p:bg>
    <p:spTree>
      <p:nvGrpSpPr>
        <p:cNvPr id="1" name=""/>
        <p:cNvGrpSpPr/>
        <p:nvPr/>
      </p:nvGrpSpPr>
      <p:grpSpPr>
        <a:xfrm>
          <a:off x="0" y="0"/>
          <a:ext cx="0" cy="0"/>
          <a:chOff x="0" y="0"/>
          <a:chExt cx="0" cy="0"/>
        </a:xfrm>
      </p:grpSpPr>
      <p:sp>
        <p:nvSpPr>
          <p:cNvPr name="TextBox 2" id="2"/>
          <p:cNvSpPr txBox="true"/>
          <p:nvPr/>
        </p:nvSpPr>
        <p:spPr>
          <a:xfrm rot="0">
            <a:off x="3273152" y="1938692"/>
            <a:ext cx="11741696"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Contexto</a:t>
            </a:r>
          </a:p>
        </p:txBody>
      </p:sp>
      <p:sp>
        <p:nvSpPr>
          <p:cNvPr name="TextBox 3" id="3"/>
          <p:cNvSpPr txBox="true"/>
          <p:nvPr/>
        </p:nvSpPr>
        <p:spPr>
          <a:xfrm rot="0">
            <a:off x="1278618" y="3453765"/>
            <a:ext cx="15730763" cy="3322320"/>
          </a:xfrm>
          <a:prstGeom prst="rect">
            <a:avLst/>
          </a:prstGeom>
        </p:spPr>
        <p:txBody>
          <a:bodyPr anchor="t" rtlCol="false" tIns="0" lIns="0" bIns="0" rIns="0">
            <a:spAutoFit/>
          </a:bodyPr>
          <a:lstStyle/>
          <a:p>
            <a:pPr algn="just">
              <a:lnSpc>
                <a:spcPts val="3779"/>
              </a:lnSpc>
            </a:pPr>
            <a:r>
              <a:rPr lang="en-US" sz="2699" spc="-35">
                <a:solidFill>
                  <a:srgbClr val="272665"/>
                </a:solidFill>
                <a:latin typeface="Public Sans"/>
                <a:ea typeface="Public Sans"/>
                <a:cs typeface="Public Sans"/>
                <a:sym typeface="Public Sans"/>
              </a:rPr>
              <a:t>Desplazarse en interiores representa una gran dificultad para personas con discapacidad visual, ya que las soluciones tradicionales como el GPS no funcionan en estos entornos. Este proyecto propone un sistema innovador compuesto por un robot de asistencia autónomo y una aplicación móvil, que guían al usuario de forma segura, detectan obstáculos y ofrecen retroalimentación en tiempo real. La solución busca mejorar la autonomía y accesibilidad en espacios como hospitales, universidades y centros comerciales, sin depender de infraestructura costosa.</a:t>
            </a:r>
          </a:p>
          <a:p>
            <a:pPr algn="just">
              <a:lnSpc>
                <a:spcPts val="3779"/>
              </a:lnSpc>
            </a:pPr>
          </a:p>
        </p:txBody>
      </p:sp>
      <p:sp>
        <p:nvSpPr>
          <p:cNvPr name="Freeform 4" id="4"/>
          <p:cNvSpPr/>
          <p:nvPr/>
        </p:nvSpPr>
        <p:spPr>
          <a:xfrm flipH="false" flipV="false" rot="0">
            <a:off x="4071325" y="7260829"/>
            <a:ext cx="2522214" cy="2265406"/>
          </a:xfrm>
          <a:custGeom>
            <a:avLst/>
            <a:gdLst/>
            <a:ahLst/>
            <a:cxnLst/>
            <a:rect r="r" b="b" t="t" l="l"/>
            <a:pathLst>
              <a:path h="2265406" w="2522214">
                <a:moveTo>
                  <a:pt x="0" y="0"/>
                </a:moveTo>
                <a:lnTo>
                  <a:pt x="2522214" y="0"/>
                </a:lnTo>
                <a:lnTo>
                  <a:pt x="2522214" y="2265406"/>
                </a:lnTo>
                <a:lnTo>
                  <a:pt x="0" y="2265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1264352">
            <a:off x="6812811" y="8910408"/>
            <a:ext cx="1506977" cy="849387"/>
          </a:xfrm>
          <a:custGeom>
            <a:avLst/>
            <a:gdLst/>
            <a:ahLst/>
            <a:cxnLst/>
            <a:rect r="r" b="b" t="t" l="l"/>
            <a:pathLst>
              <a:path h="849387" w="1506977">
                <a:moveTo>
                  <a:pt x="0" y="849387"/>
                </a:moveTo>
                <a:lnTo>
                  <a:pt x="1506977" y="849387"/>
                </a:lnTo>
                <a:lnTo>
                  <a:pt x="1506977" y="0"/>
                </a:lnTo>
                <a:lnTo>
                  <a:pt x="0" y="0"/>
                </a:lnTo>
                <a:lnTo>
                  <a:pt x="0" y="84938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722140">
            <a:off x="9946635" y="7409609"/>
            <a:ext cx="1506977" cy="849387"/>
          </a:xfrm>
          <a:custGeom>
            <a:avLst/>
            <a:gdLst/>
            <a:ahLst/>
            <a:cxnLst/>
            <a:rect r="r" b="b" t="t" l="l"/>
            <a:pathLst>
              <a:path h="849387" w="1506977">
                <a:moveTo>
                  <a:pt x="0" y="0"/>
                </a:moveTo>
                <a:lnTo>
                  <a:pt x="1506977" y="0"/>
                </a:lnTo>
                <a:lnTo>
                  <a:pt x="1506977" y="849387"/>
                </a:lnTo>
                <a:lnTo>
                  <a:pt x="0" y="8493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681954" y="7368809"/>
            <a:ext cx="2534720" cy="2265406"/>
          </a:xfrm>
          <a:custGeom>
            <a:avLst/>
            <a:gdLst/>
            <a:ahLst/>
            <a:cxnLst/>
            <a:rect r="r" b="b" t="t" l="l"/>
            <a:pathLst>
              <a:path h="2265406" w="2534720">
                <a:moveTo>
                  <a:pt x="0" y="0"/>
                </a:moveTo>
                <a:lnTo>
                  <a:pt x="2534721" y="0"/>
                </a:lnTo>
                <a:lnTo>
                  <a:pt x="2534721" y="2265406"/>
                </a:lnTo>
                <a:lnTo>
                  <a:pt x="0" y="2265406"/>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59920" y="1668695"/>
          <a:ext cx="17121584" cy="7578590"/>
        </p:xfrm>
        <a:graphic>
          <a:graphicData uri="http://schemas.openxmlformats.org/drawingml/2006/table">
            <a:tbl>
              <a:tblPr/>
              <a:tblGrid>
                <a:gridCol w="1195730"/>
                <a:gridCol w="2550359"/>
                <a:gridCol w="7922589"/>
                <a:gridCol w="5452906"/>
              </a:tblGrid>
              <a:tr h="975772">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ID</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Descripcion</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Detalle</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Interesados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5772">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001</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TalkBack</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La aplicación debe ser compatible con las funciones de accesibilidad TalkBack del teléfono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r>
                        <a:rPr lang="en-US" sz="1449">
                          <a:solidFill>
                            <a:srgbClr val="000000"/>
                          </a:solidFill>
                          <a:latin typeface="Public Sans"/>
                          <a:ea typeface="Public Sans"/>
                          <a:cs typeface="Public Sans"/>
                          <a:sym typeface="Public Sans"/>
                        </a:rPr>
                        <a:t>, Ministerio de Salud,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0064">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002</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Reconocimiento de voz</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El sistema debe poder reconocer e interpretar las peticiones por voz del usuario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0064">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003</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Lectura por voz</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El sistema debe poder dar indicaciones en un medio auditivo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r>
                        <a:rPr lang="en-US" sz="1449">
                          <a:solidFill>
                            <a:srgbClr val="000000"/>
                          </a:solidFill>
                          <a:latin typeface="Public Sans"/>
                          <a:ea typeface="Public Sans"/>
                          <a:cs typeface="Public Sans"/>
                          <a:sym typeface="Public Sans"/>
                        </a:rPr>
                        <a:t>, Ministerio de Salud</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0064">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004</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Conexión inalámbrica</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El sistema debe poder conectarse a los teléfonos de forma inalámbrica</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Instituciones educativas,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94905">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005</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Reconocimiento de entorno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El sistema debe poder reconocer su entorno y ubicarse en el</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Instituciones educativas,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94905">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006</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Detección de obstaculos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El sistema debe poder reconocer obstáculos no esperados del entorno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727046">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007</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Planificador de rutas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El sistema debe definir la ruta de acción más corta entre viajes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r>
                        <a:rPr lang="en-US" sz="1449">
                          <a:solidFill>
                            <a:srgbClr val="000000"/>
                          </a:solidFill>
                          <a:latin typeface="Public Sans"/>
                          <a:ea typeface="Public Sans"/>
                          <a:cs typeface="Public Sans"/>
                          <a:sym typeface="Public Sans"/>
                        </a:rPr>
                        <a:t>,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999210" y="209550"/>
            <a:ext cx="14289581"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Requerimientos Funcionales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74982" y="1019175"/>
          <a:ext cx="17938037" cy="9273603"/>
        </p:xfrm>
        <a:graphic>
          <a:graphicData uri="http://schemas.openxmlformats.org/drawingml/2006/table">
            <a:tbl>
              <a:tblPr/>
              <a:tblGrid>
                <a:gridCol w="838493"/>
                <a:gridCol w="3291556"/>
                <a:gridCol w="8229611"/>
                <a:gridCol w="2549110"/>
                <a:gridCol w="3029267"/>
              </a:tblGrid>
              <a:tr h="1071201">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Descripcion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Detalle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Métrica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Interesados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Calidad de señal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calidad de la conexión entre el robot asistente y el usuario debe tener un alcance de 10 metros.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2.5mW (4 dBm)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7439">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Cifrado en la comunicación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Mantener una conexión privada y segura entre el usuario y robot asistente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Cifrado AES 128 bits o superior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5144">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calculo de tuta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poder generar una ruta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 segundo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procesamiento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poder reconocer y actuar en consecuencia cambios del entorno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Comunicación robot-app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conexión entre el robot guía y la aplicación debe ser continua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Latencia &lt; 2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 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5144">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Respuesta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respuesta dentro del aplicativo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Accesibilidad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app debe poder manajarce por con lectores de pantalla y comandos de voz.</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WCAG 2.1 nivel AA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 Ministerio de Salud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58130">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porcentaje del sistema que funciona correctamente en diferentes sistemas operativos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 Ministerio de Salud, Instituciones educativas, 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39089" y="171450"/>
            <a:ext cx="15009822" cy="1009285"/>
          </a:xfrm>
          <a:prstGeom prst="rect">
            <a:avLst/>
          </a:prstGeom>
        </p:spPr>
        <p:txBody>
          <a:bodyPr anchor="t" rtlCol="false" tIns="0" lIns="0" bIns="0" rIns="0">
            <a:spAutoFit/>
          </a:bodyPr>
          <a:lstStyle/>
          <a:p>
            <a:pPr algn="ctr">
              <a:lnSpc>
                <a:spcPts val="7488"/>
              </a:lnSpc>
            </a:pPr>
            <a:r>
              <a:rPr lang="en-US" sz="7800" spc="-639">
                <a:solidFill>
                  <a:srgbClr val="272665"/>
                </a:solidFill>
                <a:latin typeface="Public Sans"/>
                <a:ea typeface="Public Sans"/>
                <a:cs typeface="Public Sans"/>
                <a:sym typeface="Public Sans"/>
              </a:rPr>
              <a:t>Requerimientos No Funcionales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sp>
        <p:nvSpPr>
          <p:cNvPr name="TextBox 2" id="2"/>
          <p:cNvSpPr txBox="true"/>
          <p:nvPr/>
        </p:nvSpPr>
        <p:spPr>
          <a:xfrm rot="0">
            <a:off x="2688248" y="1437026"/>
            <a:ext cx="12911505"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Atributos de calidad</a:t>
            </a:r>
          </a:p>
        </p:txBody>
      </p:sp>
      <p:grpSp>
        <p:nvGrpSpPr>
          <p:cNvPr name="Group 3" id="3"/>
          <p:cNvGrpSpPr/>
          <p:nvPr/>
        </p:nvGrpSpPr>
        <p:grpSpPr>
          <a:xfrm rot="0">
            <a:off x="889848" y="4053129"/>
            <a:ext cx="3874502" cy="4391971"/>
            <a:chOff x="0" y="0"/>
            <a:chExt cx="1166216" cy="1321973"/>
          </a:xfrm>
        </p:grpSpPr>
        <p:sp>
          <p:nvSpPr>
            <p:cNvPr name="Freeform 4" id="4"/>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5" id="5"/>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1540393" y="4829962"/>
            <a:ext cx="2573412"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Rendimiento</a:t>
            </a:r>
          </a:p>
        </p:txBody>
      </p:sp>
      <p:sp>
        <p:nvSpPr>
          <p:cNvPr name="TextBox 7" id="7"/>
          <p:cNvSpPr txBox="true"/>
          <p:nvPr/>
        </p:nvSpPr>
        <p:spPr>
          <a:xfrm rot="0">
            <a:off x="1369379" y="5451697"/>
            <a:ext cx="2915440" cy="2298155"/>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Como el sistema debe ser un instrumento guía este debe formar rutas e informar las direcciones de una forma rápida, además de acceder y procesar los datos del mapa virtual</a:t>
            </a:r>
          </a:p>
        </p:txBody>
      </p:sp>
      <p:grpSp>
        <p:nvGrpSpPr>
          <p:cNvPr name="Group 8" id="8"/>
          <p:cNvGrpSpPr/>
          <p:nvPr/>
        </p:nvGrpSpPr>
        <p:grpSpPr>
          <a:xfrm rot="0">
            <a:off x="5075047" y="4053129"/>
            <a:ext cx="3874502" cy="4391971"/>
            <a:chOff x="0" y="0"/>
            <a:chExt cx="1166216" cy="1321973"/>
          </a:xfrm>
        </p:grpSpPr>
        <p:sp>
          <p:nvSpPr>
            <p:cNvPr name="Freeform 9" id="9"/>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10" id="10"/>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5640085" y="4836711"/>
            <a:ext cx="2744426"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Compatibilidad</a:t>
            </a:r>
          </a:p>
        </p:txBody>
      </p:sp>
      <p:sp>
        <p:nvSpPr>
          <p:cNvPr name="TextBox 12" id="12"/>
          <p:cNvSpPr txBox="true"/>
          <p:nvPr/>
        </p:nvSpPr>
        <p:spPr>
          <a:xfrm rot="0">
            <a:off x="5554578" y="5615856"/>
            <a:ext cx="2915440" cy="2298155"/>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Es deseado que el sistema funcione en multiples plataformas como los sistemas operativos para ampliar la cantidad de usuarios que puedan usar el sistema</a:t>
            </a:r>
          </a:p>
        </p:txBody>
      </p:sp>
      <p:grpSp>
        <p:nvGrpSpPr>
          <p:cNvPr name="Group 13" id="13"/>
          <p:cNvGrpSpPr/>
          <p:nvPr/>
        </p:nvGrpSpPr>
        <p:grpSpPr>
          <a:xfrm rot="0">
            <a:off x="9259417" y="4053129"/>
            <a:ext cx="3874502" cy="4391971"/>
            <a:chOff x="0" y="0"/>
            <a:chExt cx="1166216" cy="1321973"/>
          </a:xfrm>
        </p:grpSpPr>
        <p:sp>
          <p:nvSpPr>
            <p:cNvPr name="Freeform 14" id="14"/>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15" id="15"/>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grpSp>
        <p:nvGrpSpPr>
          <p:cNvPr name="Group 16" id="16"/>
          <p:cNvGrpSpPr/>
          <p:nvPr/>
        </p:nvGrpSpPr>
        <p:grpSpPr>
          <a:xfrm rot="0">
            <a:off x="13523650" y="4053129"/>
            <a:ext cx="3874502" cy="4391971"/>
            <a:chOff x="0" y="0"/>
            <a:chExt cx="1166216" cy="1321973"/>
          </a:xfrm>
        </p:grpSpPr>
        <p:sp>
          <p:nvSpPr>
            <p:cNvPr name="Freeform 17" id="17"/>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18" id="18"/>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9909962" y="4829962"/>
            <a:ext cx="2573412"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Usabilidad</a:t>
            </a:r>
          </a:p>
        </p:txBody>
      </p:sp>
      <p:sp>
        <p:nvSpPr>
          <p:cNvPr name="TextBox 20" id="20"/>
          <p:cNvSpPr txBox="true"/>
          <p:nvPr/>
        </p:nvSpPr>
        <p:spPr>
          <a:xfrm rot="0">
            <a:off x="14174195" y="4829962"/>
            <a:ext cx="2573412"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Confiabilidad</a:t>
            </a:r>
          </a:p>
        </p:txBody>
      </p:sp>
      <p:sp>
        <p:nvSpPr>
          <p:cNvPr name="TextBox 21" id="21"/>
          <p:cNvSpPr txBox="true"/>
          <p:nvPr/>
        </p:nvSpPr>
        <p:spPr>
          <a:xfrm rot="0">
            <a:off x="9738947" y="5944175"/>
            <a:ext cx="2915440" cy="1641517"/>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Es esencial que el aplicativo y el sistema sea fácil de usar para varios  tipos de usuarios que se pueden presentar</a:t>
            </a:r>
          </a:p>
        </p:txBody>
      </p:sp>
      <p:sp>
        <p:nvSpPr>
          <p:cNvPr name="TextBox 22" id="22"/>
          <p:cNvSpPr txBox="true"/>
          <p:nvPr/>
        </p:nvSpPr>
        <p:spPr>
          <a:xfrm rot="0">
            <a:off x="14003180" y="5944175"/>
            <a:ext cx="2915440" cy="1641517"/>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El sistema debe funcionar de forma continua y sin fallos, ya que el usuario depende de su correcto funcionamiento.</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4979" y="2045081"/>
          <a:ext cx="16234321" cy="6196837"/>
        </p:xfrm>
        <a:graphic>
          <a:graphicData uri="http://schemas.openxmlformats.org/drawingml/2006/table">
            <a:tbl>
              <a:tblPr/>
              <a:tblGrid>
                <a:gridCol w="3038611"/>
                <a:gridCol w="1435393"/>
                <a:gridCol w="1435393"/>
                <a:gridCol w="1699140"/>
                <a:gridCol w="1699140"/>
                <a:gridCol w="1247950"/>
                <a:gridCol w="1247950"/>
                <a:gridCol w="1514010"/>
                <a:gridCol w="1514010"/>
                <a:gridCol w="1402723"/>
              </a:tblGrid>
              <a:tr h="1636422">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Skateholders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Rendimiento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Rendimiento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Usabilidad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Usabilidad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Confiabilidad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Confiabilidad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Total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1385">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882">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Ministerio de Salud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1385">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Instituciones educativas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882">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882">
                <a:tc>
                  <a:txBody>
                    <a:bodyPr anchor="t" rtlCol="false"/>
                    <a:lstStyle/>
                    <a:p>
                      <a:pPr algn="ctr">
                        <a:lnSpc>
                          <a:spcPts val="252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272665"/>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688248" y="394427"/>
            <a:ext cx="12911505"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Atributos de calidad</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599946"/>
          <a:ext cx="16374428" cy="6321841"/>
        </p:xfrm>
        <a:graphic>
          <a:graphicData uri="http://schemas.openxmlformats.org/drawingml/2006/table">
            <a:tbl>
              <a:tblPr/>
              <a:tblGrid>
                <a:gridCol w="2471160"/>
                <a:gridCol w="2244850"/>
                <a:gridCol w="3037251"/>
                <a:gridCol w="2344482"/>
                <a:gridCol w="2405565"/>
                <a:gridCol w="1941688"/>
                <a:gridCol w="1929433"/>
              </a:tblGrid>
              <a:tr h="1236175">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Atributo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Descripción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b="true">
                          <a:solidFill>
                            <a:srgbClr val="000000"/>
                          </a:solidFill>
                          <a:latin typeface="Public Sans Bold"/>
                          <a:ea typeface="Public Sans Bold"/>
                          <a:cs typeface="Public Sans Bold"/>
                          <a:sym typeface="Public Sans Bold"/>
                        </a:rPr>
                        <a:t>Métrica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b="true">
                          <a:solidFill>
                            <a:srgbClr val="000000"/>
                          </a:solidFill>
                          <a:latin typeface="Public Sans Bold"/>
                          <a:ea typeface="Public Sans Bold"/>
                          <a:cs typeface="Public Sans Bold"/>
                          <a:sym typeface="Public Sans Bold"/>
                        </a:rPr>
                        <a:t>Impacto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b="true">
                          <a:solidFill>
                            <a:srgbClr val="000000"/>
                          </a:solidFill>
                          <a:latin typeface="Public Sans Bold"/>
                          <a:ea typeface="Public Sans Bold"/>
                          <a:cs typeface="Public Sans Bold"/>
                          <a:sym typeface="Public Sans Bold"/>
                        </a:rPr>
                        <a:t>Dificultad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Peso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Valor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26616">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Usabilidad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Experiencia de usuario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WCAG 2.1 nivel AA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17010">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Rendimiento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respuesta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17010">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Confiabilidad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Correcto funcionamiento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+90% tasa de éxito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25031">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Plataformas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 de funcionalidad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39089" y="171450"/>
            <a:ext cx="15009822" cy="1009285"/>
          </a:xfrm>
          <a:prstGeom prst="rect">
            <a:avLst/>
          </a:prstGeom>
        </p:spPr>
        <p:txBody>
          <a:bodyPr anchor="t" rtlCol="false" tIns="0" lIns="0" bIns="0" rIns="0">
            <a:spAutoFit/>
          </a:bodyPr>
          <a:lstStyle/>
          <a:p>
            <a:pPr algn="ctr">
              <a:lnSpc>
                <a:spcPts val="7488"/>
              </a:lnSpc>
            </a:pPr>
            <a:r>
              <a:rPr lang="en-US" sz="7800" spc="-639">
                <a:solidFill>
                  <a:srgbClr val="272665"/>
                </a:solidFill>
                <a:latin typeface="Public Sans"/>
                <a:ea typeface="Public Sans"/>
                <a:cs typeface="Public Sans"/>
                <a:sym typeface="Public Sans"/>
              </a:rPr>
              <a:t>Drivers Arquitectonicos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E4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8069" y="1122363"/>
            <a:ext cx="5831883" cy="8042275"/>
          </a:xfrm>
          <a:custGeom>
            <a:avLst/>
            <a:gdLst/>
            <a:ahLst/>
            <a:cxnLst/>
            <a:rect r="r" b="b" t="t" l="l"/>
            <a:pathLst>
              <a:path h="8042275" w="5831883">
                <a:moveTo>
                  <a:pt x="0" y="0"/>
                </a:moveTo>
                <a:lnTo>
                  <a:pt x="5831883" y="0"/>
                </a:lnTo>
                <a:lnTo>
                  <a:pt x="5831883" y="8042274"/>
                </a:lnTo>
                <a:lnTo>
                  <a:pt x="0" y="80422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09778" y="2498406"/>
            <a:ext cx="7150078" cy="5414014"/>
          </a:xfrm>
          <a:prstGeom prst="rect">
            <a:avLst/>
          </a:prstGeom>
        </p:spPr>
        <p:txBody>
          <a:bodyPr anchor="t" rtlCol="false" tIns="0" lIns="0" bIns="0" rIns="0">
            <a:spAutoFit/>
          </a:bodyPr>
          <a:lstStyle/>
          <a:p>
            <a:pPr algn="l">
              <a:lnSpc>
                <a:spcPts val="13920"/>
              </a:lnSpc>
            </a:pPr>
            <a:r>
              <a:rPr lang="en-US" sz="14500" spc="-1189">
                <a:solidFill>
                  <a:srgbClr val="272665"/>
                </a:solidFill>
                <a:latin typeface="Public Sans"/>
                <a:ea typeface="Public Sans"/>
                <a:cs typeface="Public Sans"/>
                <a:sym typeface="Public Sans"/>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DAGjh6wO8ws</dc:identifier>
  <dcterms:modified xsi:type="dcterms:W3CDTF">2011-08-01T06:04:30Z</dcterms:modified>
  <cp:revision>1</cp:revision>
  <dc:title>HorusPath.context</dc:title>
</cp:coreProperties>
</file>