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ublic Sans" charset="1" panose="00000000000000000000"/>
      <p:regular r:id="rId15"/>
    </p:embeddedFont>
    <p:embeddedFont>
      <p:font typeface="Public Sans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Freeform 2" id="2"/>
          <p:cNvSpPr/>
          <p:nvPr/>
        </p:nvSpPr>
        <p:spPr>
          <a:xfrm flipH="false" flipV="false" rot="0">
            <a:off x="5494566" y="851808"/>
            <a:ext cx="7298869" cy="6473779"/>
          </a:xfrm>
          <a:custGeom>
            <a:avLst/>
            <a:gdLst/>
            <a:ahLst/>
            <a:cxnLst/>
            <a:rect r="r" b="b" t="t" l="l"/>
            <a:pathLst>
              <a:path h="6473779" w="7298869">
                <a:moveTo>
                  <a:pt x="0" y="0"/>
                </a:moveTo>
                <a:lnTo>
                  <a:pt x="7298868" y="0"/>
                </a:lnTo>
                <a:lnTo>
                  <a:pt x="7298868" y="6473779"/>
                </a:lnTo>
                <a:lnTo>
                  <a:pt x="0" y="64737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090662" y="7463020"/>
            <a:ext cx="8526918" cy="1795280"/>
          </a:xfrm>
          <a:prstGeom prst="rect">
            <a:avLst/>
          </a:prstGeom>
        </p:spPr>
        <p:txBody>
          <a:bodyPr anchor="t" rtlCol="false" tIns="0" lIns="0" bIns="0" rIns="0">
            <a:spAutoFit/>
          </a:bodyPr>
          <a:lstStyle/>
          <a:p>
            <a:pPr algn="l">
              <a:lnSpc>
                <a:spcPts val="13344"/>
              </a:lnSpc>
            </a:pPr>
            <a:r>
              <a:rPr lang="en-US" sz="13900" spc="-1445">
                <a:solidFill>
                  <a:srgbClr val="272665"/>
                </a:solidFill>
                <a:latin typeface="Public Sans"/>
                <a:ea typeface="Public Sans"/>
                <a:cs typeface="Public Sans"/>
                <a:sym typeface="Public Sans"/>
              </a:rPr>
              <a:t>Horus Path</a:t>
            </a:r>
          </a:p>
        </p:txBody>
      </p:sp>
      <p:sp>
        <p:nvSpPr>
          <p:cNvPr name="TextBox 4" id="4"/>
          <p:cNvSpPr txBox="true"/>
          <p:nvPr/>
        </p:nvSpPr>
        <p:spPr>
          <a:xfrm rot="0">
            <a:off x="3809022" y="8759190"/>
            <a:ext cx="13450278" cy="941070"/>
          </a:xfrm>
          <a:prstGeom prst="rect">
            <a:avLst/>
          </a:prstGeom>
        </p:spPr>
        <p:txBody>
          <a:bodyPr anchor="t" rtlCol="false" tIns="0" lIns="0" bIns="0" rIns="0">
            <a:spAutoFit/>
          </a:bodyPr>
          <a:lstStyle/>
          <a:p>
            <a:pPr algn="r">
              <a:lnSpc>
                <a:spcPts val="3779"/>
              </a:lnSpc>
            </a:pPr>
            <a:r>
              <a:rPr lang="en-US" sz="2699" spc="-35">
                <a:solidFill>
                  <a:srgbClr val="272665"/>
                </a:solidFill>
                <a:latin typeface="Public Sans"/>
                <a:ea typeface="Public Sans"/>
                <a:cs typeface="Public Sans"/>
                <a:sym typeface="Public Sans"/>
              </a:rPr>
              <a:t>Juan Jose Sanchez </a:t>
            </a:r>
          </a:p>
          <a:p>
            <a:pPr algn="r">
              <a:lnSpc>
                <a:spcPts val="3779"/>
              </a:lnSpc>
            </a:pPr>
            <a:r>
              <a:rPr lang="en-US" sz="2699" spc="-35">
                <a:solidFill>
                  <a:srgbClr val="272665"/>
                </a:solidFill>
                <a:latin typeface="Public Sans"/>
                <a:ea typeface="Public Sans"/>
                <a:cs typeface="Public Sans"/>
                <a:sym typeface="Public Sans"/>
              </a:rPr>
              <a:t>Carlos Eduardo Rangel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TextBox 2" id="2"/>
          <p:cNvSpPr txBox="true"/>
          <p:nvPr/>
        </p:nvSpPr>
        <p:spPr>
          <a:xfrm rot="0">
            <a:off x="3273152" y="1938692"/>
            <a:ext cx="11741696"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Contexto</a:t>
            </a:r>
          </a:p>
        </p:txBody>
      </p:sp>
      <p:sp>
        <p:nvSpPr>
          <p:cNvPr name="TextBox 3" id="3"/>
          <p:cNvSpPr txBox="true"/>
          <p:nvPr/>
        </p:nvSpPr>
        <p:spPr>
          <a:xfrm rot="0">
            <a:off x="1278618" y="3453765"/>
            <a:ext cx="15730763" cy="3322320"/>
          </a:xfrm>
          <a:prstGeom prst="rect">
            <a:avLst/>
          </a:prstGeom>
        </p:spPr>
        <p:txBody>
          <a:bodyPr anchor="t" rtlCol="false" tIns="0" lIns="0" bIns="0" rIns="0">
            <a:spAutoFit/>
          </a:bodyPr>
          <a:lstStyle/>
          <a:p>
            <a:pPr algn="just">
              <a:lnSpc>
                <a:spcPts val="3779"/>
              </a:lnSpc>
            </a:pPr>
            <a:r>
              <a:rPr lang="en-US" sz="2699" spc="-35">
                <a:solidFill>
                  <a:srgbClr val="272665"/>
                </a:solidFill>
                <a:latin typeface="Public Sans"/>
                <a:ea typeface="Public Sans"/>
                <a:cs typeface="Public Sans"/>
                <a:sym typeface="Public Sans"/>
              </a:rPr>
              <a:t>Desplazarse en interiores representa una gran dificultad para personas con discapacidad visual, ya que las soluciones tradicionales como el GPS no funcionan en estos entornos. Este proyecto propone un sistema innovador compuesto por un robot de asistencia autónomo y una aplicación móvil, que guían al usuario de forma segura, detectan obstáculos y ofrecen retroalimentación en tiempo real. La solución busca mejorar la autonomía y accesibilidad en espacios como hospitales, universidades y centros comerciales, sin depender de infraestructura costosa.</a:t>
            </a:r>
          </a:p>
          <a:p>
            <a:pPr algn="just">
              <a:lnSpc>
                <a:spcPts val="3779"/>
              </a:lnSpc>
            </a:pPr>
          </a:p>
        </p:txBody>
      </p:sp>
      <p:sp>
        <p:nvSpPr>
          <p:cNvPr name="Freeform 4" id="4"/>
          <p:cNvSpPr/>
          <p:nvPr/>
        </p:nvSpPr>
        <p:spPr>
          <a:xfrm flipH="false" flipV="false" rot="0">
            <a:off x="4071325" y="7260829"/>
            <a:ext cx="2522214" cy="2265406"/>
          </a:xfrm>
          <a:custGeom>
            <a:avLst/>
            <a:gdLst/>
            <a:ahLst/>
            <a:cxnLst/>
            <a:rect r="r" b="b" t="t" l="l"/>
            <a:pathLst>
              <a:path h="2265406" w="2522214">
                <a:moveTo>
                  <a:pt x="0" y="0"/>
                </a:moveTo>
                <a:lnTo>
                  <a:pt x="2522214" y="0"/>
                </a:lnTo>
                <a:lnTo>
                  <a:pt x="2522214" y="2265406"/>
                </a:lnTo>
                <a:lnTo>
                  <a:pt x="0" y="2265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true" rot="-1264352">
            <a:off x="6812811" y="8910408"/>
            <a:ext cx="1506977" cy="849387"/>
          </a:xfrm>
          <a:custGeom>
            <a:avLst/>
            <a:gdLst/>
            <a:ahLst/>
            <a:cxnLst/>
            <a:rect r="r" b="b" t="t" l="l"/>
            <a:pathLst>
              <a:path h="849387" w="1506977">
                <a:moveTo>
                  <a:pt x="0" y="849387"/>
                </a:moveTo>
                <a:lnTo>
                  <a:pt x="1506977" y="849387"/>
                </a:lnTo>
                <a:lnTo>
                  <a:pt x="1506977" y="0"/>
                </a:lnTo>
                <a:lnTo>
                  <a:pt x="0" y="0"/>
                </a:lnTo>
                <a:lnTo>
                  <a:pt x="0" y="84938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1722140">
            <a:off x="9946635" y="7409609"/>
            <a:ext cx="1506977" cy="849387"/>
          </a:xfrm>
          <a:custGeom>
            <a:avLst/>
            <a:gdLst/>
            <a:ahLst/>
            <a:cxnLst/>
            <a:rect r="r" b="b" t="t" l="l"/>
            <a:pathLst>
              <a:path h="849387" w="1506977">
                <a:moveTo>
                  <a:pt x="0" y="0"/>
                </a:moveTo>
                <a:lnTo>
                  <a:pt x="1506977" y="0"/>
                </a:lnTo>
                <a:lnTo>
                  <a:pt x="1506977" y="849387"/>
                </a:lnTo>
                <a:lnTo>
                  <a:pt x="0" y="8493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1681954" y="7368809"/>
            <a:ext cx="2534720" cy="2265406"/>
          </a:xfrm>
          <a:custGeom>
            <a:avLst/>
            <a:gdLst/>
            <a:ahLst/>
            <a:cxnLst/>
            <a:rect r="r" b="b" t="t" l="l"/>
            <a:pathLst>
              <a:path h="2265406" w="2534720">
                <a:moveTo>
                  <a:pt x="0" y="0"/>
                </a:moveTo>
                <a:lnTo>
                  <a:pt x="2534721" y="0"/>
                </a:lnTo>
                <a:lnTo>
                  <a:pt x="2534721" y="2265406"/>
                </a:lnTo>
                <a:lnTo>
                  <a:pt x="0" y="2265406"/>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59920" y="1668695"/>
          <a:ext cx="17121584" cy="7578590"/>
        </p:xfrm>
        <a:graphic>
          <a:graphicData uri="http://schemas.openxmlformats.org/drawingml/2006/table">
            <a:tbl>
              <a:tblPr/>
              <a:tblGrid>
                <a:gridCol w="1195730"/>
                <a:gridCol w="2550359"/>
                <a:gridCol w="7922589"/>
                <a:gridCol w="5452906"/>
              </a:tblGrid>
              <a:tr h="975772">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ID</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Descripcion</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Detalle</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3855"/>
                        </a:lnSpc>
                        <a:defRPr/>
                      </a:pPr>
                      <a:r>
                        <a:rPr lang="en-US" sz="2753" b="true">
                          <a:solidFill>
                            <a:srgbClr val="000000"/>
                          </a:solidFill>
                          <a:latin typeface="Public Sans Bold"/>
                          <a:ea typeface="Public Sans Bold"/>
                          <a:cs typeface="Public Sans Bold"/>
                          <a:sym typeface="Public Sans Bold"/>
                        </a:rPr>
                        <a:t>Interesados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5772">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001</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TalkBack</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La aplicación debe ser compatible con las funciones de accesibilidad TalkBack del teléfono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de Salud,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002</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Reconocimiento de voz</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reconocer e interpretar las peticiones por voz del usuario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003</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Lectura por voz</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dar indicaciones en un medio auditivo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de Salud</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70064">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004</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Conexión inalámbrica</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El sistema debe poder conectarse a los teléfonos de forma inalámbrica</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Instituciones educativas,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94905">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005</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Reconocimiento de entorno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poder reconocer su entorno y ubicarse en el</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Instituciones educativas,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994905">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006</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Detección de obstaculos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poder reconocer obstáculos no esperados del entorno</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r h="727046">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007</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Planificador de rutas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168"/>
                        </a:lnSpc>
                        <a:defRPr/>
                      </a:pPr>
                      <a:r>
                        <a:rPr lang="en-US" sz="1549">
                          <a:solidFill>
                            <a:srgbClr val="000000"/>
                          </a:solidFill>
                          <a:latin typeface="Public Sans"/>
                          <a:ea typeface="Public Sans"/>
                          <a:cs typeface="Public Sans"/>
                          <a:sym typeface="Public Sans"/>
                        </a:rPr>
                        <a:t>El sistema debe definir la ruta de acción más corta entre viajes</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c>
                  <a:txBody>
                    <a:bodyPr anchor="t" rtlCol="false"/>
                    <a:lstStyle/>
                    <a:p>
                      <a:pPr algn="ctr">
                        <a:lnSpc>
                          <a:spcPts val="2028"/>
                        </a:lnSpc>
                        <a:defRPr/>
                      </a:pPr>
                      <a:r>
                        <a:rPr lang="en-US" sz="1449">
                          <a:solidFill>
                            <a:srgbClr val="000000"/>
                          </a:solidFill>
                          <a:latin typeface="Public Sans"/>
                          <a:ea typeface="Public Sans"/>
                          <a:cs typeface="Public Sans"/>
                          <a:sym typeface="Public Sans"/>
                        </a:rPr>
                        <a:t>Usuarios</a:t>
                      </a:r>
                      <a:r>
                        <a:rPr lang="en-US" sz="1449">
                          <a:solidFill>
                            <a:srgbClr val="000000"/>
                          </a:solidFill>
                          <a:latin typeface="Public Sans"/>
                          <a:ea typeface="Public Sans"/>
                          <a:cs typeface="Public Sans"/>
                          <a:sym typeface="Public Sans"/>
                        </a:rPr>
                        <a:t>, Ministerio TIC</a:t>
                      </a:r>
                      <a:endParaRPr lang="en-US" sz="1100"/>
                    </a:p>
                  </a:txBody>
                  <a:tcPr marL="190500" marR="190500" marT="190500" marB="190500" anchor="ctr">
                    <a:lnL cmpd="sng" algn="ctr" cap="flat" w="32789">
                      <a:solidFill>
                        <a:srgbClr val="000000"/>
                      </a:solidFill>
                      <a:prstDash val="solid"/>
                      <a:round/>
                      <a:headEnd type="none" w="med" len="med"/>
                      <a:tailEnd type="none" w="med" len="med"/>
                    </a:lnL>
                    <a:lnR cmpd="sng" algn="ctr" cap="flat" w="32789">
                      <a:solidFill>
                        <a:srgbClr val="000000"/>
                      </a:solidFill>
                      <a:prstDash val="solid"/>
                      <a:round/>
                      <a:headEnd type="none" w="med" len="med"/>
                      <a:tailEnd type="none" w="med" len="med"/>
                    </a:lnR>
                    <a:lnT cmpd="sng" algn="ctr" cap="flat" w="32789">
                      <a:solidFill>
                        <a:srgbClr val="000000"/>
                      </a:solidFill>
                      <a:prstDash val="solid"/>
                      <a:round/>
                      <a:headEnd type="none" w="med" len="med"/>
                      <a:tailEnd type="none" w="med" len="med"/>
                    </a:lnT>
                    <a:lnB cmpd="sng" algn="ctr" cap="flat" w="32789">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999210" y="209550"/>
            <a:ext cx="14289581"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Requerimientos Funcionales</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74982" y="1019175"/>
          <a:ext cx="17938037" cy="9273603"/>
        </p:xfrm>
        <a:graphic>
          <a:graphicData uri="http://schemas.openxmlformats.org/drawingml/2006/table">
            <a:tbl>
              <a:tblPr/>
              <a:tblGrid>
                <a:gridCol w="838493"/>
                <a:gridCol w="3291556"/>
                <a:gridCol w="8229611"/>
                <a:gridCol w="2549110"/>
                <a:gridCol w="3029267"/>
              </a:tblGrid>
              <a:tr h="1071201">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ID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Descripcion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Detalle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Métrica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Interesados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Calidad de señal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calidad de la conexión entre el robot asistente y el usuario debe tener un alcance de 10 metros.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2.5mW (4 dBm)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7439">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Cifrado en la comunicación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Mantener una conexión privada y segura entre el usuario y robot asistente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Cifrado AES 128 bits o superior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5144">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calculo de tuta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poder generar una ruta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 segundo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procesamiento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sistema debe poder reconocer y actuar en consecuencia cambios del entorno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Comunicación robot-app</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conexión entre el robot guía y la aplicación debe ser continua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Latencia &lt; 2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65144">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Respuesta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respuesta dentro del aplicativo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61637">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Accesibilidad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La app debe poder manajarce por con lectores de pantalla y comandos de voz.</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WCAG 2.1 nivel AA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de Salud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58130">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008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El porcentaje del sistema que funciona correctamente en diferentes sistemas operativos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Public Sans"/>
                          <a:ea typeface="Public Sans"/>
                          <a:cs typeface="Public Sans"/>
                          <a:sym typeface="Public Sans"/>
                        </a:rPr>
                        <a:t>Usuarios, Ministerio de Salud, Instituciones educativas, 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39089" y="171450"/>
            <a:ext cx="15009822" cy="1009285"/>
          </a:xfrm>
          <a:prstGeom prst="rect">
            <a:avLst/>
          </a:prstGeom>
        </p:spPr>
        <p:txBody>
          <a:bodyPr anchor="t" rtlCol="false" tIns="0" lIns="0" bIns="0" rIns="0">
            <a:spAutoFit/>
          </a:bodyPr>
          <a:lstStyle/>
          <a:p>
            <a:pPr algn="ctr">
              <a:lnSpc>
                <a:spcPts val="7488"/>
              </a:lnSpc>
            </a:pPr>
            <a:r>
              <a:rPr lang="en-US" sz="7800" spc="-639">
                <a:solidFill>
                  <a:srgbClr val="272665"/>
                </a:solidFill>
                <a:latin typeface="Public Sans"/>
                <a:ea typeface="Public Sans"/>
                <a:cs typeface="Public Sans"/>
                <a:sym typeface="Public Sans"/>
              </a:rPr>
              <a:t>Requerimientos No Funcionales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sp>
        <p:nvSpPr>
          <p:cNvPr name="TextBox 2" id="2"/>
          <p:cNvSpPr txBox="true"/>
          <p:nvPr/>
        </p:nvSpPr>
        <p:spPr>
          <a:xfrm rot="0">
            <a:off x="2688248" y="1437026"/>
            <a:ext cx="12911505"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Atributos de calidad</a:t>
            </a:r>
          </a:p>
        </p:txBody>
      </p:sp>
      <p:grpSp>
        <p:nvGrpSpPr>
          <p:cNvPr name="Group 3" id="3"/>
          <p:cNvGrpSpPr/>
          <p:nvPr/>
        </p:nvGrpSpPr>
        <p:grpSpPr>
          <a:xfrm rot="0">
            <a:off x="889848" y="4053129"/>
            <a:ext cx="3874502" cy="4391971"/>
            <a:chOff x="0" y="0"/>
            <a:chExt cx="1166216" cy="1321973"/>
          </a:xfrm>
        </p:grpSpPr>
        <p:sp>
          <p:nvSpPr>
            <p:cNvPr name="Freeform 4" id="4"/>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5" id="5"/>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6" id="6"/>
          <p:cNvSpPr txBox="true"/>
          <p:nvPr/>
        </p:nvSpPr>
        <p:spPr>
          <a:xfrm rot="0">
            <a:off x="1540393"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Rendimiento</a:t>
            </a:r>
          </a:p>
        </p:txBody>
      </p:sp>
      <p:sp>
        <p:nvSpPr>
          <p:cNvPr name="TextBox 7" id="7"/>
          <p:cNvSpPr txBox="true"/>
          <p:nvPr/>
        </p:nvSpPr>
        <p:spPr>
          <a:xfrm rot="0">
            <a:off x="1369379" y="5451697"/>
            <a:ext cx="2915440" cy="2298155"/>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Como el sistema debe ser un instrumento guía este debe formar rutas e informar las direcciones de una forma rápida, además de acceder y procesar los datos del mapa virtual</a:t>
            </a:r>
          </a:p>
        </p:txBody>
      </p:sp>
      <p:grpSp>
        <p:nvGrpSpPr>
          <p:cNvPr name="Group 8" id="8"/>
          <p:cNvGrpSpPr/>
          <p:nvPr/>
        </p:nvGrpSpPr>
        <p:grpSpPr>
          <a:xfrm rot="0">
            <a:off x="5075047" y="4053129"/>
            <a:ext cx="3874502" cy="4391971"/>
            <a:chOff x="0" y="0"/>
            <a:chExt cx="1166216" cy="1321973"/>
          </a:xfrm>
        </p:grpSpPr>
        <p:sp>
          <p:nvSpPr>
            <p:cNvPr name="Freeform 9" id="9"/>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0" id="10"/>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11" id="11"/>
          <p:cNvSpPr txBox="true"/>
          <p:nvPr/>
        </p:nvSpPr>
        <p:spPr>
          <a:xfrm rot="0">
            <a:off x="5640085" y="4836711"/>
            <a:ext cx="2744426"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Compatibilidad</a:t>
            </a:r>
          </a:p>
        </p:txBody>
      </p:sp>
      <p:sp>
        <p:nvSpPr>
          <p:cNvPr name="TextBox 12" id="12"/>
          <p:cNvSpPr txBox="true"/>
          <p:nvPr/>
        </p:nvSpPr>
        <p:spPr>
          <a:xfrm rot="0">
            <a:off x="5554578" y="5615856"/>
            <a:ext cx="2915440" cy="2298155"/>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Es deseado que el sistema funcione en multiples plataformas como los sistemas operativos para ampliar la cantidad de usuarios que puedan usar el sistema</a:t>
            </a:r>
          </a:p>
        </p:txBody>
      </p:sp>
      <p:grpSp>
        <p:nvGrpSpPr>
          <p:cNvPr name="Group 13" id="13"/>
          <p:cNvGrpSpPr/>
          <p:nvPr/>
        </p:nvGrpSpPr>
        <p:grpSpPr>
          <a:xfrm rot="0">
            <a:off x="9259417" y="4053129"/>
            <a:ext cx="3874502" cy="4391971"/>
            <a:chOff x="0" y="0"/>
            <a:chExt cx="1166216" cy="1321973"/>
          </a:xfrm>
        </p:grpSpPr>
        <p:sp>
          <p:nvSpPr>
            <p:cNvPr name="Freeform 14" id="14"/>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5" id="15"/>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grpSp>
        <p:nvGrpSpPr>
          <p:cNvPr name="Group 16" id="16"/>
          <p:cNvGrpSpPr/>
          <p:nvPr/>
        </p:nvGrpSpPr>
        <p:grpSpPr>
          <a:xfrm rot="0">
            <a:off x="13523650" y="4053129"/>
            <a:ext cx="3874502" cy="4391971"/>
            <a:chOff x="0" y="0"/>
            <a:chExt cx="1166216" cy="1321973"/>
          </a:xfrm>
        </p:grpSpPr>
        <p:sp>
          <p:nvSpPr>
            <p:cNvPr name="Freeform 17" id="17"/>
            <p:cNvSpPr/>
            <p:nvPr/>
          </p:nvSpPr>
          <p:spPr>
            <a:xfrm flipH="false" flipV="false" rot="0">
              <a:off x="0" y="0"/>
              <a:ext cx="1166216" cy="1321973"/>
            </a:xfrm>
            <a:custGeom>
              <a:avLst/>
              <a:gdLst/>
              <a:ahLst/>
              <a:cxnLst/>
              <a:rect r="r" b="b" t="t" l="l"/>
              <a:pathLst>
                <a:path h="1321973" w="1166216">
                  <a:moveTo>
                    <a:pt x="35967" y="0"/>
                  </a:moveTo>
                  <a:lnTo>
                    <a:pt x="1130249" y="0"/>
                  </a:lnTo>
                  <a:cubicBezTo>
                    <a:pt x="1139788" y="0"/>
                    <a:pt x="1148936" y="3789"/>
                    <a:pt x="1155681" y="10535"/>
                  </a:cubicBezTo>
                  <a:cubicBezTo>
                    <a:pt x="1162427" y="17280"/>
                    <a:pt x="1166216" y="26428"/>
                    <a:pt x="1166216" y="35967"/>
                  </a:cubicBezTo>
                  <a:lnTo>
                    <a:pt x="1166216" y="1286006"/>
                  </a:lnTo>
                  <a:cubicBezTo>
                    <a:pt x="1166216" y="1305870"/>
                    <a:pt x="1150113" y="1321973"/>
                    <a:pt x="1130249" y="1321973"/>
                  </a:cubicBezTo>
                  <a:lnTo>
                    <a:pt x="35967" y="1321973"/>
                  </a:lnTo>
                  <a:cubicBezTo>
                    <a:pt x="16103" y="1321973"/>
                    <a:pt x="0" y="1305870"/>
                    <a:pt x="0" y="1286006"/>
                  </a:cubicBezTo>
                  <a:lnTo>
                    <a:pt x="0" y="35967"/>
                  </a:lnTo>
                  <a:cubicBezTo>
                    <a:pt x="0" y="16103"/>
                    <a:pt x="16103" y="0"/>
                    <a:pt x="35967" y="0"/>
                  </a:cubicBezTo>
                  <a:close/>
                </a:path>
              </a:pathLst>
            </a:custGeom>
            <a:solidFill>
              <a:srgbClr val="000000">
                <a:alpha val="0"/>
              </a:srgbClr>
            </a:solidFill>
            <a:ln w="57150" cap="sq">
              <a:solidFill>
                <a:srgbClr val="AB9EE2"/>
              </a:solidFill>
              <a:prstDash val="solid"/>
              <a:miter/>
            </a:ln>
          </p:spPr>
        </p:sp>
        <p:sp>
          <p:nvSpPr>
            <p:cNvPr name="TextBox 18" id="18"/>
            <p:cNvSpPr txBox="true"/>
            <p:nvPr/>
          </p:nvSpPr>
          <p:spPr>
            <a:xfrm>
              <a:off x="0" y="85725"/>
              <a:ext cx="1166216" cy="1236248"/>
            </a:xfrm>
            <a:prstGeom prst="rect">
              <a:avLst/>
            </a:prstGeom>
          </p:spPr>
          <p:txBody>
            <a:bodyPr anchor="ctr" rtlCol="false" tIns="50800" lIns="50800" bIns="50800" rIns="50800"/>
            <a:lstStyle/>
            <a:p>
              <a:pPr algn="ctr">
                <a:lnSpc>
                  <a:spcPts val="1925"/>
                </a:lnSpc>
              </a:pPr>
            </a:p>
          </p:txBody>
        </p:sp>
      </p:grpSp>
      <p:sp>
        <p:nvSpPr>
          <p:cNvPr name="TextBox 19" id="19"/>
          <p:cNvSpPr txBox="true"/>
          <p:nvPr/>
        </p:nvSpPr>
        <p:spPr>
          <a:xfrm rot="0">
            <a:off x="9909962"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Usabilidad</a:t>
            </a:r>
          </a:p>
        </p:txBody>
      </p:sp>
      <p:sp>
        <p:nvSpPr>
          <p:cNvPr name="TextBox 20" id="20"/>
          <p:cNvSpPr txBox="true"/>
          <p:nvPr/>
        </p:nvSpPr>
        <p:spPr>
          <a:xfrm rot="0">
            <a:off x="14174195" y="4829962"/>
            <a:ext cx="2573412" cy="473466"/>
          </a:xfrm>
          <a:prstGeom prst="rect">
            <a:avLst/>
          </a:prstGeom>
        </p:spPr>
        <p:txBody>
          <a:bodyPr anchor="t" rtlCol="false" tIns="0" lIns="0" bIns="0" rIns="0">
            <a:spAutoFit/>
          </a:bodyPr>
          <a:lstStyle/>
          <a:p>
            <a:pPr algn="ctr">
              <a:lnSpc>
                <a:spcPts val="3473"/>
              </a:lnSpc>
            </a:pPr>
            <a:r>
              <a:rPr lang="en-US" sz="3618" spc="-296">
                <a:solidFill>
                  <a:srgbClr val="272665"/>
                </a:solidFill>
                <a:latin typeface="Public Sans"/>
                <a:ea typeface="Public Sans"/>
                <a:cs typeface="Public Sans"/>
                <a:sym typeface="Public Sans"/>
              </a:rPr>
              <a:t>Confiabilidad</a:t>
            </a:r>
          </a:p>
        </p:txBody>
      </p:sp>
      <p:sp>
        <p:nvSpPr>
          <p:cNvPr name="TextBox 21" id="21"/>
          <p:cNvSpPr txBox="true"/>
          <p:nvPr/>
        </p:nvSpPr>
        <p:spPr>
          <a:xfrm rot="0">
            <a:off x="9738947" y="5944175"/>
            <a:ext cx="2915440" cy="1641517"/>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Es esencial que el aplicativo y el sistema sea fácil de usar para varios  tipos de usuarios que se pueden presentar</a:t>
            </a:r>
          </a:p>
        </p:txBody>
      </p:sp>
      <p:sp>
        <p:nvSpPr>
          <p:cNvPr name="TextBox 22" id="22"/>
          <p:cNvSpPr txBox="true"/>
          <p:nvPr/>
        </p:nvSpPr>
        <p:spPr>
          <a:xfrm rot="0">
            <a:off x="14003180" y="5944175"/>
            <a:ext cx="2915440" cy="1641517"/>
          </a:xfrm>
          <a:prstGeom prst="rect">
            <a:avLst/>
          </a:prstGeom>
        </p:spPr>
        <p:txBody>
          <a:bodyPr anchor="t" rtlCol="false" tIns="0" lIns="0" bIns="0" rIns="0">
            <a:spAutoFit/>
          </a:bodyPr>
          <a:lstStyle/>
          <a:p>
            <a:pPr algn="ctr">
              <a:lnSpc>
                <a:spcPts val="2629"/>
              </a:lnSpc>
              <a:spcBef>
                <a:spcPct val="0"/>
              </a:spcBef>
            </a:pPr>
            <a:r>
              <a:rPr lang="en-US" sz="1878" spc="-31">
                <a:solidFill>
                  <a:srgbClr val="272665"/>
                </a:solidFill>
                <a:latin typeface="Public Sans"/>
                <a:ea typeface="Public Sans"/>
                <a:cs typeface="Public Sans"/>
                <a:sym typeface="Public Sans"/>
              </a:rPr>
              <a:t>El sistema debe funcionar de forma continua y sin fallos, ya que el usuario depende de su correcto funcionamiento.</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4979" y="2045081"/>
          <a:ext cx="16234321" cy="6196837"/>
        </p:xfrm>
        <a:graphic>
          <a:graphicData uri="http://schemas.openxmlformats.org/drawingml/2006/table">
            <a:tbl>
              <a:tblPr/>
              <a:tblGrid>
                <a:gridCol w="3038611"/>
                <a:gridCol w="1435393"/>
                <a:gridCol w="1435393"/>
                <a:gridCol w="1699140"/>
                <a:gridCol w="1699140"/>
                <a:gridCol w="1247950"/>
                <a:gridCol w="1247950"/>
                <a:gridCol w="1514010"/>
                <a:gridCol w="1514010"/>
                <a:gridCol w="1402723"/>
              </a:tblGrid>
              <a:tr h="1636422">
                <a:tc>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Skateholders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79"/>
                        </a:lnSpc>
                        <a:defRPr/>
                      </a:pPr>
                      <a:r>
                        <a:rPr lang="en-US" sz="3199" b="true">
                          <a:solidFill>
                            <a:srgbClr val="000000"/>
                          </a:solidFill>
                          <a:latin typeface="Public Sans Bold"/>
                          <a:ea typeface="Public Sans Bold"/>
                          <a:cs typeface="Public Sans Bold"/>
                          <a:sym typeface="Public Sans Bold"/>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Total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1385">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Usuarios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Ministerio de Salud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80%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01385">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Instituciones educativas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Ministerio TIC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X</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785882">
                <a:tc>
                  <a:txBody>
                    <a:bodyPr anchor="t" rtlCol="false"/>
                    <a:lstStyle/>
                    <a:p>
                      <a:pPr algn="ctr">
                        <a:lnSpc>
                          <a:spcPts val="2520"/>
                        </a:lnSpc>
                        <a:defRPr/>
                      </a:pP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272665"/>
                    </a:solidFill>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Public Sans"/>
                          <a:ea typeface="Public Sans"/>
                          <a:cs typeface="Public Sans"/>
                          <a:sym typeface="Public Sans"/>
                        </a:rPr>
                        <a:t>100%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688248" y="394427"/>
            <a:ext cx="12911505" cy="1232538"/>
          </a:xfrm>
          <a:prstGeom prst="rect">
            <a:avLst/>
          </a:prstGeom>
        </p:spPr>
        <p:txBody>
          <a:bodyPr anchor="t" rtlCol="false" tIns="0" lIns="0" bIns="0" rIns="0">
            <a:spAutoFit/>
          </a:bodyPr>
          <a:lstStyle/>
          <a:p>
            <a:pPr algn="ctr">
              <a:lnSpc>
                <a:spcPts val="9120"/>
              </a:lnSpc>
            </a:pPr>
            <a:r>
              <a:rPr lang="en-US" sz="9500" spc="-779">
                <a:solidFill>
                  <a:srgbClr val="272665"/>
                </a:solidFill>
                <a:latin typeface="Public Sans"/>
                <a:ea typeface="Public Sans"/>
                <a:cs typeface="Public Sans"/>
                <a:sym typeface="Public Sans"/>
              </a:rPr>
              <a:t>Atributos de calidad</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6E4EF"/>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599946"/>
          <a:ext cx="16374428" cy="6321841"/>
        </p:xfrm>
        <a:graphic>
          <a:graphicData uri="http://schemas.openxmlformats.org/drawingml/2006/table">
            <a:tbl>
              <a:tblPr/>
              <a:tblGrid>
                <a:gridCol w="2471160"/>
                <a:gridCol w="2244850"/>
                <a:gridCol w="3037251"/>
                <a:gridCol w="2344482"/>
                <a:gridCol w="2405565"/>
                <a:gridCol w="1941688"/>
                <a:gridCol w="1929433"/>
              </a:tblGrid>
              <a:tr h="1236175">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Atributo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Public Sans Bold"/>
                          <a:ea typeface="Public Sans Bold"/>
                          <a:cs typeface="Public Sans Bold"/>
                          <a:sym typeface="Public Sans Bold"/>
                        </a:rPr>
                        <a:t>Descripción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b="true">
                          <a:solidFill>
                            <a:srgbClr val="000000"/>
                          </a:solidFill>
                          <a:latin typeface="Public Sans Bold"/>
                          <a:ea typeface="Public Sans Bold"/>
                          <a:cs typeface="Public Sans Bold"/>
                          <a:sym typeface="Public Sans Bold"/>
                        </a:rPr>
                        <a:t>Métrica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b="true">
                          <a:solidFill>
                            <a:srgbClr val="000000"/>
                          </a:solidFill>
                          <a:latin typeface="Public Sans Bold"/>
                          <a:ea typeface="Public Sans Bold"/>
                          <a:cs typeface="Public Sans Bold"/>
                          <a:sym typeface="Public Sans Bold"/>
                        </a:rPr>
                        <a:t>Impacto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60"/>
                        </a:lnSpc>
                        <a:defRPr/>
                      </a:pPr>
                      <a:r>
                        <a:rPr lang="en-US" sz="2400" b="true">
                          <a:solidFill>
                            <a:srgbClr val="000000"/>
                          </a:solidFill>
                          <a:latin typeface="Public Sans Bold"/>
                          <a:ea typeface="Public Sans Bold"/>
                          <a:cs typeface="Public Sans Bold"/>
                          <a:sym typeface="Public Sans Bold"/>
                        </a:rPr>
                        <a:t>Dificultad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Peso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480"/>
                        </a:lnSpc>
                        <a:defRPr/>
                      </a:pPr>
                      <a:r>
                        <a:rPr lang="en-US" sz="3200" b="true">
                          <a:solidFill>
                            <a:srgbClr val="000000"/>
                          </a:solidFill>
                          <a:latin typeface="Public Sans Bold"/>
                          <a:ea typeface="Public Sans Bold"/>
                          <a:cs typeface="Public Sans Bold"/>
                          <a:sym typeface="Public Sans Bold"/>
                        </a:rPr>
                        <a:t>Valor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26616">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Usabilidad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Experiencia de usuario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WCAG 2.1 nivel AA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165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17010">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Rendimiento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Tiempo de respuesta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 segundos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140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17010">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Confiabilidad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Correcto funcionamiento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+90% tasa de éxito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25031">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Compatibilidad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Plataformas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 de funcionalidad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17.5%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380"/>
                        </a:lnSpc>
                        <a:defRPr/>
                      </a:pPr>
                      <a:r>
                        <a:rPr lang="en-US" sz="1700">
                          <a:solidFill>
                            <a:srgbClr val="000000"/>
                          </a:solidFill>
                          <a:latin typeface="Public Sans"/>
                          <a:ea typeface="Public Sans"/>
                          <a:cs typeface="Public Sans"/>
                          <a:sym typeface="Public Sans"/>
                        </a:rPr>
                        <a:t>35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639089" y="171450"/>
            <a:ext cx="15009822" cy="1009285"/>
          </a:xfrm>
          <a:prstGeom prst="rect">
            <a:avLst/>
          </a:prstGeom>
        </p:spPr>
        <p:txBody>
          <a:bodyPr anchor="t" rtlCol="false" tIns="0" lIns="0" bIns="0" rIns="0">
            <a:spAutoFit/>
          </a:bodyPr>
          <a:lstStyle/>
          <a:p>
            <a:pPr algn="ctr">
              <a:lnSpc>
                <a:spcPts val="7488"/>
              </a:lnSpc>
            </a:pPr>
            <a:r>
              <a:rPr lang="en-US" sz="7800" spc="-639">
                <a:solidFill>
                  <a:srgbClr val="272665"/>
                </a:solidFill>
                <a:latin typeface="Public Sans"/>
                <a:ea typeface="Public Sans"/>
                <a:cs typeface="Public Sans"/>
                <a:sym typeface="Public Sans"/>
              </a:rPr>
              <a:t>Drivers Arquitectonicos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6E4EF"/>
        </a:solidFill>
      </p:bgPr>
    </p:bg>
    <p:spTree>
      <p:nvGrpSpPr>
        <p:cNvPr id="1" name=""/>
        <p:cNvGrpSpPr/>
        <p:nvPr/>
      </p:nvGrpSpPr>
      <p:grpSpPr>
        <a:xfrm>
          <a:off x="0" y="0"/>
          <a:ext cx="0" cy="0"/>
          <a:chOff x="0" y="0"/>
          <a:chExt cx="0" cy="0"/>
        </a:xfrm>
      </p:grpSpPr>
      <p:sp>
        <p:nvSpPr>
          <p:cNvPr name="Freeform 2" id="2"/>
          <p:cNvSpPr/>
          <p:nvPr/>
        </p:nvSpPr>
        <p:spPr>
          <a:xfrm flipH="false" flipV="false" rot="0">
            <a:off x="10288069" y="1122363"/>
            <a:ext cx="5831883" cy="8042275"/>
          </a:xfrm>
          <a:custGeom>
            <a:avLst/>
            <a:gdLst/>
            <a:ahLst/>
            <a:cxnLst/>
            <a:rect r="r" b="b" t="t" l="l"/>
            <a:pathLst>
              <a:path h="8042275" w="5831883">
                <a:moveTo>
                  <a:pt x="0" y="0"/>
                </a:moveTo>
                <a:lnTo>
                  <a:pt x="5831883" y="0"/>
                </a:lnTo>
                <a:lnTo>
                  <a:pt x="5831883" y="8042274"/>
                </a:lnTo>
                <a:lnTo>
                  <a:pt x="0" y="80422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209778" y="2498406"/>
            <a:ext cx="7150078" cy="5414014"/>
          </a:xfrm>
          <a:prstGeom prst="rect">
            <a:avLst/>
          </a:prstGeom>
        </p:spPr>
        <p:txBody>
          <a:bodyPr anchor="t" rtlCol="false" tIns="0" lIns="0" bIns="0" rIns="0">
            <a:spAutoFit/>
          </a:bodyPr>
          <a:lstStyle/>
          <a:p>
            <a:pPr algn="l">
              <a:lnSpc>
                <a:spcPts val="13920"/>
              </a:lnSpc>
            </a:pPr>
            <a:r>
              <a:rPr lang="en-US" sz="14500" spc="-1189">
                <a:solidFill>
                  <a:srgbClr val="272665"/>
                </a:solidFill>
                <a:latin typeface="Public Sans"/>
                <a:ea typeface="Public Sans"/>
                <a:cs typeface="Public Sans"/>
                <a:sym typeface="Public Sans"/>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DAGjh6wO8ws</dc:identifier>
  <dcterms:modified xsi:type="dcterms:W3CDTF">2011-08-01T06:04:30Z</dcterms:modified>
  <cp:revision>1</cp:revision>
  <dc:title>HorusPath</dc:title>
</cp:coreProperties>
</file>