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315" r:id="rId7"/>
    <p:sldId id="314" r:id="rId8"/>
    <p:sldId id="317" r:id="rId9"/>
  </p:sldIdLst>
  <p:sldSz cx="9144000" cy="5143500" type="screen16x9"/>
  <p:notesSz cx="6858000" cy="9144000"/>
  <p:embeddedFontLst>
    <p:embeddedFont>
      <p:font typeface="Exo" panose="020B0604020202020204" charset="0"/>
      <p:regular r:id="rId11"/>
      <p:bold r:id="rId12"/>
      <p:italic r:id="rId13"/>
      <p:boldItalic r:id="rId14"/>
    </p:embeddedFont>
    <p:embeddedFont>
      <p:font typeface="PT Sans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03320-F0D5-4A9E-AF8E-9F1CB2F5807D}">
  <a:tblStyle styleId="{90E03320-F0D5-4A9E-AF8E-9F1CB2F58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313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208650" y="3054420"/>
            <a:ext cx="67269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1656875" y="2480906"/>
            <a:ext cx="58302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1656875" y="1241200"/>
            <a:ext cx="5830200" cy="1169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088819"/>
            <a:ext cx="4401600" cy="11988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57881"/>
            <a:ext cx="4401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2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David Santiago Davila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Juan David Serna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700" name="Google Shape;2700;p34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701" name="Google Shape;2701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34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08" name="Google Shape;2708;p3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34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15" name="Google Shape;2715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34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3" name="Google Shape;2743;p34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44" name="Google Shape;2744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8" name="Google Shape;2758;p34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800" dirty="0">
                <a:solidFill>
                  <a:schemeClr val="accent2"/>
                </a:solidFill>
              </a:rPr>
              <a:t>CAMPUSCONNECT</a:t>
            </a:r>
            <a:endParaRPr lang="es-CO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3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AGE</a:t>
            </a:r>
            <a:r>
              <a:rPr lang="en" sz="3200" dirty="0">
                <a:solidFill>
                  <a:schemeClr val="accent2"/>
                </a:solidFill>
              </a:rPr>
              <a:t>NDA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77" name="Google Shape;2777;p36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Contexto</a:t>
            </a:r>
            <a:endParaRPr dirty="0"/>
          </a:p>
        </p:txBody>
      </p:sp>
      <p:sp>
        <p:nvSpPr>
          <p:cNvPr id="2779" name="Google Shape;2779;p36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80" name="Google Shape;2780;p36"/>
          <p:cNvSpPr txBox="1">
            <a:spLocks noGrp="1"/>
          </p:cNvSpPr>
          <p:nvPr>
            <p:ph type="title" idx="4"/>
          </p:nvPr>
        </p:nvSpPr>
        <p:spPr>
          <a:xfrm>
            <a:off x="3479100" y="1994861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 Funcionales</a:t>
            </a:r>
          </a:p>
        </p:txBody>
      </p:sp>
      <p:sp>
        <p:nvSpPr>
          <p:cNvPr id="2782" name="Google Shape;2782;p36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83" name="Google Shape;2783;p36"/>
          <p:cNvSpPr txBox="1">
            <a:spLocks noGrp="1"/>
          </p:cNvSpPr>
          <p:nvPr>
            <p:ph type="title" idx="7"/>
          </p:nvPr>
        </p:nvSpPr>
        <p:spPr>
          <a:xfrm>
            <a:off x="5589168" y="1711778"/>
            <a:ext cx="3323064" cy="1155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 No Funcionales</a:t>
            </a:r>
            <a:br>
              <a:rPr lang="es-CO" dirty="0"/>
            </a:br>
            <a:r>
              <a:rPr lang="en" dirty="0"/>
              <a:t> plan</a:t>
            </a:r>
            <a:endParaRPr dirty="0"/>
          </a:p>
        </p:txBody>
      </p:sp>
      <p:sp>
        <p:nvSpPr>
          <p:cNvPr id="2785" name="Google Shape;2785;p36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6" name="Google Shape;2786;p36"/>
          <p:cNvSpPr txBox="1">
            <a:spLocks noGrp="1"/>
          </p:cNvSpPr>
          <p:nvPr>
            <p:ph type="title" idx="13"/>
          </p:nvPr>
        </p:nvSpPr>
        <p:spPr>
          <a:xfrm>
            <a:off x="1653000" y="3793713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Atributos de Calidad</a:t>
            </a:r>
            <a:br>
              <a:rPr lang="es-CO" dirty="0"/>
            </a:br>
            <a:endParaRPr dirty="0"/>
          </a:p>
        </p:txBody>
      </p:sp>
      <p:sp>
        <p:nvSpPr>
          <p:cNvPr id="2788" name="Google Shape;2788;p36"/>
          <p:cNvSpPr txBox="1">
            <a:spLocks noGrp="1"/>
          </p:cNvSpPr>
          <p:nvPr>
            <p:ph type="title" idx="15"/>
          </p:nvPr>
        </p:nvSpPr>
        <p:spPr>
          <a:xfrm>
            <a:off x="1631477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89" name="Google Shape;2789;p36"/>
          <p:cNvSpPr txBox="1">
            <a:spLocks noGrp="1"/>
          </p:cNvSpPr>
          <p:nvPr>
            <p:ph type="title" idx="16"/>
          </p:nvPr>
        </p:nvSpPr>
        <p:spPr>
          <a:xfrm>
            <a:off x="4944922" y="3778127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Drivers Arquitectónicos</a:t>
            </a:r>
          </a:p>
        </p:txBody>
      </p:sp>
      <p:sp>
        <p:nvSpPr>
          <p:cNvPr id="2791" name="Google Shape;2791;p36"/>
          <p:cNvSpPr txBox="1">
            <a:spLocks noGrp="1"/>
          </p:cNvSpPr>
          <p:nvPr>
            <p:ph type="title" idx="18"/>
          </p:nvPr>
        </p:nvSpPr>
        <p:spPr>
          <a:xfrm>
            <a:off x="504900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95" name="Google Shape;2795;p36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96" name="Google Shape;2796;p3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7"/>
          <p:cNvSpPr txBox="1">
            <a:spLocks noGrp="1"/>
          </p:cNvSpPr>
          <p:nvPr>
            <p:ph type="title"/>
          </p:nvPr>
        </p:nvSpPr>
        <p:spPr>
          <a:xfrm>
            <a:off x="514164" y="990961"/>
            <a:ext cx="3148975" cy="888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dirty="0"/>
            </a:br>
            <a:br>
              <a:rPr lang="es-CO" dirty="0"/>
            </a:br>
            <a:r>
              <a:rPr lang="es-CO" dirty="0"/>
              <a:t>CONTEXTO</a:t>
            </a:r>
            <a:br>
              <a:rPr lang="es-CO" dirty="0"/>
            </a:br>
            <a:r>
              <a:rPr lang="es-CO" dirty="0"/>
              <a:t> </a:t>
            </a:r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2806" name="Google Shape;2806;p37"/>
          <p:cNvSpPr txBox="1">
            <a:spLocks noGrp="1"/>
          </p:cNvSpPr>
          <p:nvPr>
            <p:ph type="subTitle" idx="1"/>
          </p:nvPr>
        </p:nvSpPr>
        <p:spPr>
          <a:xfrm>
            <a:off x="523175" y="1600016"/>
            <a:ext cx="7646966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>
                <a:latin typeface="+mj-lt"/>
              </a:rPr>
              <a:t>CampusConnect</a:t>
            </a:r>
            <a:r>
              <a:rPr lang="es-MX" dirty="0">
                <a:latin typeface="+mj-lt"/>
              </a:rPr>
              <a:t> es una plataforma tecnológica diseñada como una red social académica que impulsa la comunicación y colaboración entre estudiantes, docentes y personal administrativo. Su arquitectura modular y escalable, basada en microservicios y </a:t>
            </a:r>
            <a:r>
              <a:rPr lang="es-MX" dirty="0" err="1">
                <a:latin typeface="+mj-lt"/>
              </a:rPr>
              <a:t>APIs</a:t>
            </a:r>
            <a:r>
              <a:rPr lang="es-MX" dirty="0">
                <a:latin typeface="+mj-lt"/>
              </a:rPr>
              <a:t> </a:t>
            </a:r>
            <a:r>
              <a:rPr lang="es-MX" dirty="0" err="1">
                <a:latin typeface="+mj-lt"/>
              </a:rPr>
              <a:t>RESTful</a:t>
            </a:r>
            <a:r>
              <a:rPr lang="es-MX" dirty="0">
                <a:latin typeface="+mj-lt"/>
              </a:rPr>
              <a:t>, facilita la integración con sistemas existentes y garantiza atributos clave como seguridad, rendimiento y mantenibilidad.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latin typeface="+mj-lt"/>
              </a:rPr>
              <a:t>Diseñada para operar en la nube, aprovecha servicios como almacenamiento distribuido, autenticación federada y escalado automático, asegurando alta disponibilidad y eficiencia. Más que una herramienta tecnológica, </a:t>
            </a:r>
            <a:r>
              <a:rPr lang="es-MX" dirty="0" err="1">
                <a:latin typeface="+mj-lt"/>
              </a:rPr>
              <a:t>CampusConnect</a:t>
            </a:r>
            <a:r>
              <a:rPr lang="es-MX" dirty="0">
                <a:latin typeface="+mj-lt"/>
              </a:rPr>
              <a:t> actúa como motor de transformación digital educativa, promoviendo comunidades activas a través de una interfaz web y móvil accesible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>
              <a:latin typeface="+mj-lt"/>
            </a:endParaRPr>
          </a:p>
        </p:txBody>
      </p:sp>
      <p:sp>
        <p:nvSpPr>
          <p:cNvPr id="2808" name="Google Shape;2808;p37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37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0" name="Google Shape;2810;p37"/>
          <p:cNvGrpSpPr/>
          <p:nvPr/>
        </p:nvGrpSpPr>
        <p:grpSpPr>
          <a:xfrm rot="10800000">
            <a:off x="3225715" y="1132529"/>
            <a:ext cx="883262" cy="242091"/>
            <a:chOff x="2300350" y="2601250"/>
            <a:chExt cx="2275275" cy="623625"/>
          </a:xfrm>
        </p:grpSpPr>
        <p:sp>
          <p:nvSpPr>
            <p:cNvPr id="2811" name="Google Shape;2811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37"/>
          <p:cNvGrpSpPr/>
          <p:nvPr/>
        </p:nvGrpSpPr>
        <p:grpSpPr>
          <a:xfrm rot="5400000">
            <a:off x="2345200" y="185400"/>
            <a:ext cx="98902" cy="553090"/>
            <a:chOff x="4898850" y="4820550"/>
            <a:chExt cx="98902" cy="553090"/>
          </a:xfrm>
        </p:grpSpPr>
        <p:sp>
          <p:nvSpPr>
            <p:cNvPr id="2818" name="Google Shape;2818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7"/>
          <p:cNvGrpSpPr/>
          <p:nvPr/>
        </p:nvGrpSpPr>
        <p:grpSpPr>
          <a:xfrm>
            <a:off x="224746" y="4714190"/>
            <a:ext cx="883262" cy="242091"/>
            <a:chOff x="2300350" y="2601250"/>
            <a:chExt cx="2275275" cy="623625"/>
          </a:xfrm>
        </p:grpSpPr>
        <p:sp>
          <p:nvSpPr>
            <p:cNvPr id="2824" name="Google Shape;2824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37"/>
          <p:cNvGrpSpPr/>
          <p:nvPr/>
        </p:nvGrpSpPr>
        <p:grpSpPr>
          <a:xfrm>
            <a:off x="3110151" y="4714190"/>
            <a:ext cx="1105976" cy="133969"/>
            <a:chOff x="8183182" y="663852"/>
            <a:chExt cx="1475028" cy="178673"/>
          </a:xfrm>
        </p:grpSpPr>
        <p:grpSp>
          <p:nvGrpSpPr>
            <p:cNvPr id="2831" name="Google Shape;2831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9" name="Google Shape;2859;p38"/>
          <p:cNvGrpSpPr/>
          <p:nvPr/>
        </p:nvGrpSpPr>
        <p:grpSpPr>
          <a:xfrm flipH="1">
            <a:off x="4130364" y="4335404"/>
            <a:ext cx="883262" cy="242091"/>
            <a:chOff x="2300350" y="2601250"/>
            <a:chExt cx="2275275" cy="623625"/>
          </a:xfrm>
        </p:grpSpPr>
        <p:sp>
          <p:nvSpPr>
            <p:cNvPr id="2860" name="Google Shape;2860;p3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67" name="Google Shape;2867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3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82" name="Google Shape;2882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3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88" name="Google Shape;2888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9" name="Google Shape;2889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9" name="Google Shape;2899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00" name="Google Shape;2900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69241915-05AE-A657-C8F8-A52D99A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60" y="-313474"/>
            <a:ext cx="5830200" cy="1169400"/>
          </a:xfrm>
        </p:spPr>
        <p:txBody>
          <a:bodyPr/>
          <a:lstStyle/>
          <a:p>
            <a:r>
              <a:rPr lang="es-CO" sz="2800" dirty="0"/>
              <a:t>REQUERIMIENTOS FUNCIONALES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901A7E2-F23A-9ACE-F90F-A8479EFB8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3CD0B0-4657-CBD2-F1AE-E9E7B4F0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8" y="855926"/>
            <a:ext cx="8388823" cy="40176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7" name="Google Shape;2917;p39"/>
          <p:cNvGrpSpPr/>
          <p:nvPr/>
        </p:nvGrpSpPr>
        <p:grpSpPr>
          <a:xfrm rot="-5400000">
            <a:off x="7693001" y="-148322"/>
            <a:ext cx="1823016" cy="296643"/>
            <a:chOff x="7857346" y="3902355"/>
            <a:chExt cx="1823016" cy="296643"/>
          </a:xfrm>
        </p:grpSpPr>
        <p:sp>
          <p:nvSpPr>
            <p:cNvPr id="2918" name="Google Shape;2918;p3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9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5" name="Google Shape;2925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9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31" name="Google Shape;2931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39"/>
          <p:cNvGrpSpPr/>
          <p:nvPr/>
        </p:nvGrpSpPr>
        <p:grpSpPr>
          <a:xfrm>
            <a:off x="595669" y="232142"/>
            <a:ext cx="1105976" cy="133969"/>
            <a:chOff x="8183182" y="663852"/>
            <a:chExt cx="1475028" cy="178673"/>
          </a:xfrm>
        </p:grpSpPr>
        <p:grpSp>
          <p:nvGrpSpPr>
            <p:cNvPr id="2946" name="Google Shape;294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7" name="Google Shape;295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8" name="Google Shape;2968;p39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9" name="Google Shape;2969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CA9E7119-4F1C-BA77-8CF4-28F9628E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8" y="1031794"/>
            <a:ext cx="8388823" cy="4017612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BAC371E1-3837-EB0B-7E2B-DDE57E24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REQUERIMIENTOS NO FUNCIONALES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F61FCC-AF40-E39A-0DB0-2C1F80B6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2283210"/>
            <a:ext cx="8596105" cy="1542422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55BBA54A-405E-2B5B-D6CA-534CCD0E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ATRIBUTOS DE CALIDAD</a:t>
            </a:r>
          </a:p>
        </p:txBody>
      </p:sp>
    </p:spTree>
    <p:extLst>
      <p:ext uri="{BB962C8B-B14F-4D97-AF65-F5344CB8AC3E}">
        <p14:creationId xmlns:p14="http://schemas.microsoft.com/office/powerpoint/2010/main" val="214680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2">
            <a:extLst>
              <a:ext uri="{FF2B5EF4-FFF2-40B4-BE49-F238E27FC236}">
                <a16:creationId xmlns:a16="http://schemas.microsoft.com/office/drawing/2014/main" id="{59856CD7-9536-A1BB-062B-9B3F40D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PONDERACIÓN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77CB2-5078-2ABF-A197-A36806B9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" y="1436084"/>
            <a:ext cx="8755380" cy="271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4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42F2DEF-4297-38A0-1B06-5CC527E5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44" y="1496232"/>
            <a:ext cx="859278" cy="8592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EFA8C6-A756-43AE-5622-87A7511F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3" y="1496233"/>
            <a:ext cx="859277" cy="85927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34B9EA2-7526-A6F3-D270-C4E8C4465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83242" y="830820"/>
            <a:ext cx="859279" cy="859279"/>
          </a:xfrm>
          <a:prstGeom prst="rect">
            <a:avLst/>
          </a:prstGeom>
        </p:spPr>
      </p:pic>
      <p:sp>
        <p:nvSpPr>
          <p:cNvPr id="18" name="Google Shape;2758;p34">
            <a:extLst>
              <a:ext uri="{FF2B5EF4-FFF2-40B4-BE49-F238E27FC236}">
                <a16:creationId xmlns:a16="http://schemas.microsoft.com/office/drawing/2014/main" id="{317DD1E1-0D7D-4FA3-5FC4-FB84339BD84A}"/>
              </a:ext>
            </a:extLst>
          </p:cNvPr>
          <p:cNvSpPr txBox="1">
            <a:spLocks/>
          </p:cNvSpPr>
          <p:nvPr/>
        </p:nvSpPr>
        <p:spPr>
          <a:xfrm>
            <a:off x="2594311" y="1173480"/>
            <a:ext cx="4438949" cy="75239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s-CO" sz="2800" dirty="0">
                <a:solidFill>
                  <a:schemeClr val="accent2"/>
                </a:solidFill>
              </a:rPr>
              <a:t>CAMPUSCONNECT</a:t>
            </a:r>
            <a:endParaRPr lang="es-CO" sz="24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EAF6823-193F-63A9-CF36-4409D87E88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1776" y="3609688"/>
            <a:ext cx="1491615" cy="82483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6886032-3B9D-8A5A-5643-942A0A846D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2251" y="3275781"/>
            <a:ext cx="1683067" cy="112000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E59A01E-087B-5F61-301C-16EA463BA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5541" y="3423366"/>
            <a:ext cx="1197476" cy="1197476"/>
          </a:xfrm>
          <a:prstGeom prst="rect">
            <a:avLst/>
          </a:prstGeom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03FF1F43-8CD2-00D3-6266-F88105F3FF9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3103778" y="1899679"/>
            <a:ext cx="1683815" cy="173620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9BBAB91-D623-356F-5A7A-B1FD55978775}"/>
              </a:ext>
            </a:extLst>
          </p:cNvPr>
          <p:cNvCxnSpPr>
            <a:cxnSpLocks/>
          </p:cNvCxnSpPr>
          <p:nvPr/>
        </p:nvCxnSpPr>
        <p:spPr>
          <a:xfrm flipH="1">
            <a:off x="4813783" y="1925873"/>
            <a:ext cx="1" cy="13499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1B64E504-D07F-ECCA-22E4-6239F20601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0286" y="1762534"/>
            <a:ext cx="1497493" cy="201049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788CA77-C466-9C3D-3263-B2C3DE832EBA}"/>
              </a:ext>
            </a:extLst>
          </p:cNvPr>
          <p:cNvSpPr/>
          <p:nvPr/>
        </p:nvSpPr>
        <p:spPr>
          <a:xfrm>
            <a:off x="2128272" y="1440802"/>
            <a:ext cx="1089660" cy="192693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76118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150</Words>
  <Application>Microsoft Office PowerPoint</Application>
  <PresentationFormat>Presentación en pantalla (16:9)</PresentationFormat>
  <Paragraphs>24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Exo</vt:lpstr>
      <vt:lpstr>PT Sans</vt:lpstr>
      <vt:lpstr>Arial</vt:lpstr>
      <vt:lpstr>Data Center Business Plan by Slidesgo</vt:lpstr>
      <vt:lpstr>CAMPUSCONNECT</vt:lpstr>
      <vt:lpstr>AGENDA</vt:lpstr>
      <vt:lpstr>  CONTEXTO  </vt:lpstr>
      <vt:lpstr>REQUERIMIENTOS FUNCIONALES</vt:lpstr>
      <vt:lpstr>REQUERIMIENTOS NO FUNCIONALES</vt:lpstr>
      <vt:lpstr>ATRIBUTOS DE CALIDAD</vt:lpstr>
      <vt:lpstr>PONDERACIÓN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Santiago Davila Ruiz</dc:creator>
  <cp:lastModifiedBy>Daniel Felipe Barragan Bernal</cp:lastModifiedBy>
  <cp:revision>3</cp:revision>
  <dcterms:modified xsi:type="dcterms:W3CDTF">2025-04-23T21:53:40Z</dcterms:modified>
</cp:coreProperties>
</file>