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8288000" cy="10287000"/>
  <p:notesSz cx="6858000" cy="9144000"/>
  <p:embeddedFontLst>
    <p:embeddedFont>
      <p:font typeface="Helvetica World Bold" panose="020B0604020202020204" charset="-128"/>
      <p:regular r:id="rId7"/>
    </p:embeddedFon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Canva Sans" panose="020B0604020202020204" charset="0"/>
      <p:regular r:id="rId12"/>
    </p:embeddedFont>
    <p:embeddedFont>
      <p:font typeface="Canva Sans Bold" panose="020B0604020202020204" charset="0"/>
      <p:regular r:id="rId13"/>
    </p:embeddedFont>
    <p:embeddedFont>
      <p:font typeface="Open Sans" panose="020B0606030504020204" pitchFamily="34" charset="0"/>
      <p:regular r:id="rId14"/>
      <p:bold r:id="rId15"/>
      <p:italic r:id="rId16"/>
      <p:boldItalic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60" d="100"/>
          <a:sy n="60" d="100"/>
        </p:scale>
        <p:origin x="138" y="4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10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10" Type="http://schemas.openxmlformats.org/officeDocument/2006/relationships/font" Target="fonts/font4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52400" y="-318843"/>
            <a:ext cx="19060169" cy="10605843"/>
            <a:chOff x="0" y="0"/>
            <a:chExt cx="25413559" cy="1414112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4141124" cy="14141124"/>
            </a:xfrm>
            <a:custGeom>
              <a:avLst/>
              <a:gdLst/>
              <a:ahLst/>
              <a:cxnLst/>
              <a:rect l="l" t="t" r="r" b="b"/>
              <a:pathLst>
                <a:path w="14141124" h="14141124">
                  <a:moveTo>
                    <a:pt x="0" y="0"/>
                  </a:moveTo>
                  <a:lnTo>
                    <a:pt x="14141124" y="0"/>
                  </a:lnTo>
                  <a:lnTo>
                    <a:pt x="14141124" y="14141124"/>
                  </a:lnTo>
                  <a:lnTo>
                    <a:pt x="0" y="1414112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0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1272435" y="0"/>
              <a:ext cx="14141124" cy="14141124"/>
            </a:xfrm>
            <a:custGeom>
              <a:avLst/>
              <a:gdLst/>
              <a:ahLst/>
              <a:cxnLst/>
              <a:rect l="l" t="t" r="r" b="b"/>
              <a:pathLst>
                <a:path w="14141124" h="14141124">
                  <a:moveTo>
                    <a:pt x="0" y="0"/>
                  </a:moveTo>
                  <a:lnTo>
                    <a:pt x="14141124" y="0"/>
                  </a:lnTo>
                  <a:lnTo>
                    <a:pt x="14141124" y="14141124"/>
                  </a:lnTo>
                  <a:lnTo>
                    <a:pt x="0" y="1414112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0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5" name="Group 5"/>
          <p:cNvGrpSpPr/>
          <p:nvPr/>
        </p:nvGrpSpPr>
        <p:grpSpPr>
          <a:xfrm>
            <a:off x="1133443" y="3836002"/>
            <a:ext cx="3324974" cy="771704"/>
            <a:chOff x="0" y="0"/>
            <a:chExt cx="1060504" cy="246136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060503" cy="246136"/>
            </a:xfrm>
            <a:custGeom>
              <a:avLst/>
              <a:gdLst/>
              <a:ahLst/>
              <a:cxnLst/>
              <a:rect l="l" t="t" r="r" b="b"/>
              <a:pathLst>
                <a:path w="1060503" h="246136">
                  <a:moveTo>
                    <a:pt x="118749" y="0"/>
                  </a:moveTo>
                  <a:lnTo>
                    <a:pt x="941754" y="0"/>
                  </a:lnTo>
                  <a:cubicBezTo>
                    <a:pt x="973249" y="0"/>
                    <a:pt x="1003453" y="12511"/>
                    <a:pt x="1025723" y="34781"/>
                  </a:cubicBezTo>
                  <a:cubicBezTo>
                    <a:pt x="1047992" y="57051"/>
                    <a:pt x="1060503" y="87255"/>
                    <a:pt x="1060503" y="118749"/>
                  </a:cubicBezTo>
                  <a:lnTo>
                    <a:pt x="1060503" y="127387"/>
                  </a:lnTo>
                  <a:cubicBezTo>
                    <a:pt x="1060503" y="158881"/>
                    <a:pt x="1047992" y="189085"/>
                    <a:pt x="1025723" y="211355"/>
                  </a:cubicBezTo>
                  <a:cubicBezTo>
                    <a:pt x="1003453" y="233625"/>
                    <a:pt x="973249" y="246136"/>
                    <a:pt x="941754" y="246136"/>
                  </a:cubicBezTo>
                  <a:lnTo>
                    <a:pt x="118749" y="246136"/>
                  </a:lnTo>
                  <a:cubicBezTo>
                    <a:pt x="87255" y="246136"/>
                    <a:pt x="57051" y="233625"/>
                    <a:pt x="34781" y="211355"/>
                  </a:cubicBezTo>
                  <a:cubicBezTo>
                    <a:pt x="12511" y="189085"/>
                    <a:pt x="0" y="158881"/>
                    <a:pt x="0" y="127387"/>
                  </a:cubicBezTo>
                  <a:lnTo>
                    <a:pt x="0" y="118749"/>
                  </a:lnTo>
                  <a:cubicBezTo>
                    <a:pt x="0" y="87255"/>
                    <a:pt x="12511" y="57051"/>
                    <a:pt x="34781" y="34781"/>
                  </a:cubicBezTo>
                  <a:cubicBezTo>
                    <a:pt x="57051" y="12511"/>
                    <a:pt x="87255" y="0"/>
                    <a:pt x="118749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1060504" cy="29376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69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-1" y="9883239"/>
            <a:ext cx="18288001" cy="403762"/>
            <a:chOff x="0" y="0"/>
            <a:chExt cx="554143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5541430" cy="812800"/>
            </a:xfrm>
            <a:custGeom>
              <a:avLst/>
              <a:gdLst/>
              <a:ahLst/>
              <a:cxnLst/>
              <a:rect l="l" t="t" r="r" b="b"/>
              <a:pathLst>
                <a:path w="5541430" h="812800">
                  <a:moveTo>
                    <a:pt x="0" y="0"/>
                  </a:moveTo>
                  <a:lnTo>
                    <a:pt x="5541430" y="0"/>
                  </a:lnTo>
                  <a:lnTo>
                    <a:pt x="554143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DAFFFB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554143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62"/>
                </a:lnSpc>
              </a:pPr>
              <a:endParaRPr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1028700" y="5802026"/>
            <a:ext cx="9635546" cy="14015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249"/>
              </a:lnSpc>
            </a:pPr>
            <a:r>
              <a:rPr lang="en-US" sz="7200" b="1" i="0" dirty="0">
                <a:solidFill>
                  <a:srgbClr val="DAFFFB"/>
                </a:solidFill>
                <a:effectLst/>
              </a:rPr>
              <a:t>Grow Up Your Plant (GUYP)</a:t>
            </a:r>
            <a:endParaRPr lang="en-US" sz="6999" b="1" spc="-244" dirty="0">
              <a:solidFill>
                <a:srgbClr val="DAFFFB"/>
              </a:solidFill>
              <a:latin typeface="Helvetica World Bold"/>
              <a:ea typeface="Helvetica World Bold"/>
              <a:cs typeface="Helvetica World Bold"/>
              <a:sym typeface="Helvetica World Bold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13011228" y="7694826"/>
            <a:ext cx="6522867" cy="21855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439"/>
              </a:lnSpc>
            </a:pPr>
            <a:r>
              <a:rPr lang="en-US" sz="3171" dirty="0" err="1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Presentado</a:t>
            </a:r>
            <a:r>
              <a:rPr lang="en-US" sz="3171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por:</a:t>
            </a:r>
          </a:p>
          <a:p>
            <a:pPr algn="just">
              <a:lnSpc>
                <a:spcPts val="4439"/>
              </a:lnSpc>
            </a:pPr>
            <a:r>
              <a:rPr lang="en-US" sz="3171" b="1" dirty="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Daniel Tamara Rivera</a:t>
            </a:r>
          </a:p>
          <a:p>
            <a:pPr algn="just">
              <a:lnSpc>
                <a:spcPts val="4439"/>
              </a:lnSpc>
            </a:pPr>
            <a:r>
              <a:rPr lang="en-US" sz="3171" b="1" dirty="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Laura Tatiana Castaño</a:t>
            </a:r>
          </a:p>
          <a:p>
            <a:pPr algn="just">
              <a:lnSpc>
                <a:spcPts val="4439"/>
              </a:lnSpc>
            </a:pPr>
            <a:endParaRPr lang="en-US" sz="3171" b="1" dirty="0">
              <a:solidFill>
                <a:srgbClr val="FFFFFF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  <p:sp>
        <p:nvSpPr>
          <p:cNvPr id="14" name="Freeform 14"/>
          <p:cNvSpPr/>
          <p:nvPr/>
        </p:nvSpPr>
        <p:spPr>
          <a:xfrm>
            <a:off x="11155985" y="2851573"/>
            <a:ext cx="1874459" cy="1874459"/>
          </a:xfrm>
          <a:custGeom>
            <a:avLst/>
            <a:gdLst/>
            <a:ahLst/>
            <a:cxnLst/>
            <a:rect l="l" t="t" r="r" b="b"/>
            <a:pathLst>
              <a:path w="1874459" h="1874459">
                <a:moveTo>
                  <a:pt x="0" y="0"/>
                </a:moveTo>
                <a:lnTo>
                  <a:pt x="1874459" y="0"/>
                </a:lnTo>
                <a:lnTo>
                  <a:pt x="1874459" y="1874459"/>
                </a:lnTo>
                <a:lnTo>
                  <a:pt x="0" y="187445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>
            <a:off x="12350022" y="4835543"/>
            <a:ext cx="2150006" cy="2150006"/>
          </a:xfrm>
          <a:custGeom>
            <a:avLst/>
            <a:gdLst/>
            <a:ahLst/>
            <a:cxnLst/>
            <a:rect l="l" t="t" r="r" b="b"/>
            <a:pathLst>
              <a:path w="2150006" h="2150006">
                <a:moveTo>
                  <a:pt x="0" y="0"/>
                </a:moveTo>
                <a:lnTo>
                  <a:pt x="2150006" y="0"/>
                </a:lnTo>
                <a:lnTo>
                  <a:pt x="2150006" y="2150006"/>
                </a:lnTo>
                <a:lnTo>
                  <a:pt x="0" y="215000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>
            <a:off x="14920151" y="586680"/>
            <a:ext cx="2930723" cy="2930723"/>
          </a:xfrm>
          <a:custGeom>
            <a:avLst/>
            <a:gdLst/>
            <a:ahLst/>
            <a:cxnLst/>
            <a:rect l="l" t="t" r="r" b="b"/>
            <a:pathLst>
              <a:path w="2930723" h="2930723">
                <a:moveTo>
                  <a:pt x="0" y="0"/>
                </a:moveTo>
                <a:lnTo>
                  <a:pt x="2930722" y="0"/>
                </a:lnTo>
                <a:lnTo>
                  <a:pt x="2930722" y="2930723"/>
                </a:lnTo>
                <a:lnTo>
                  <a:pt x="0" y="29307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090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86085" y="-183234"/>
            <a:ext cx="19060169" cy="10605843"/>
            <a:chOff x="0" y="0"/>
            <a:chExt cx="25413559" cy="1414112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4141124" cy="14141124"/>
            </a:xfrm>
            <a:custGeom>
              <a:avLst/>
              <a:gdLst/>
              <a:ahLst/>
              <a:cxnLst/>
              <a:rect l="l" t="t" r="r" b="b"/>
              <a:pathLst>
                <a:path w="14141124" h="14141124">
                  <a:moveTo>
                    <a:pt x="0" y="0"/>
                  </a:moveTo>
                  <a:lnTo>
                    <a:pt x="14141124" y="0"/>
                  </a:lnTo>
                  <a:lnTo>
                    <a:pt x="14141124" y="14141124"/>
                  </a:lnTo>
                  <a:lnTo>
                    <a:pt x="0" y="1414112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0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1272435" y="0"/>
              <a:ext cx="14141124" cy="14141124"/>
            </a:xfrm>
            <a:custGeom>
              <a:avLst/>
              <a:gdLst/>
              <a:ahLst/>
              <a:cxnLst/>
              <a:rect l="l" t="t" r="r" b="b"/>
              <a:pathLst>
                <a:path w="14141124" h="14141124">
                  <a:moveTo>
                    <a:pt x="0" y="0"/>
                  </a:moveTo>
                  <a:lnTo>
                    <a:pt x="14141124" y="0"/>
                  </a:lnTo>
                  <a:lnTo>
                    <a:pt x="14141124" y="14141124"/>
                  </a:lnTo>
                  <a:lnTo>
                    <a:pt x="0" y="1414112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0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5" name="TextBox 5"/>
          <p:cNvSpPr txBox="1"/>
          <p:nvPr/>
        </p:nvSpPr>
        <p:spPr>
          <a:xfrm>
            <a:off x="1560529" y="2994880"/>
            <a:ext cx="10557657" cy="14830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47"/>
              </a:lnSpc>
            </a:pPr>
            <a:r>
              <a:rPr lang="en-US" sz="5812" b="1" spc="-203" dirty="0">
                <a:solidFill>
                  <a:srgbClr val="DAFFFB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Agenda</a:t>
            </a:r>
          </a:p>
          <a:p>
            <a:pPr algn="l">
              <a:lnSpc>
                <a:spcPts val="5347"/>
              </a:lnSpc>
            </a:pPr>
            <a:endParaRPr lang="en-US" sz="5812" b="1" spc="-203" dirty="0">
              <a:solidFill>
                <a:srgbClr val="DAFFFB"/>
              </a:solidFill>
              <a:latin typeface="Helvetica World Bold"/>
              <a:ea typeface="Helvetica World Bold"/>
              <a:cs typeface="Helvetica World Bold"/>
              <a:sym typeface="Helvetica World Bold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560529" y="4230641"/>
            <a:ext cx="8351720" cy="17780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47441" lvl="1" indent="-273720" algn="l">
              <a:lnSpc>
                <a:spcPts val="3549"/>
              </a:lnSpc>
              <a:buFont typeface="Arial"/>
              <a:buChar char="•"/>
            </a:pPr>
            <a:r>
              <a:rPr lang="en-US" sz="2535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Contexto</a:t>
            </a:r>
          </a:p>
          <a:p>
            <a:pPr marL="547441" lvl="1" indent="-273720" algn="l">
              <a:lnSpc>
                <a:spcPts val="3549"/>
              </a:lnSpc>
              <a:buFont typeface="Arial"/>
              <a:buChar char="•"/>
            </a:pPr>
            <a:r>
              <a:rPr lang="en-US" sz="2535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Requerimientos funcionales</a:t>
            </a:r>
          </a:p>
          <a:p>
            <a:pPr marL="547441" lvl="1" indent="-273720" algn="l">
              <a:lnSpc>
                <a:spcPts val="3549"/>
              </a:lnSpc>
              <a:buFont typeface="Arial"/>
              <a:buChar char="•"/>
            </a:pPr>
            <a:r>
              <a:rPr lang="en-US" sz="2535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Requerimientos no funcionales</a:t>
            </a:r>
          </a:p>
          <a:p>
            <a:pPr algn="l">
              <a:lnSpc>
                <a:spcPts val="3549"/>
              </a:lnSpc>
            </a:pPr>
            <a:endParaRPr lang="en-US" sz="2535">
              <a:solidFill>
                <a:srgbClr val="FFFFFF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  <p:grpSp>
        <p:nvGrpSpPr>
          <p:cNvPr id="7" name="Group 7"/>
          <p:cNvGrpSpPr/>
          <p:nvPr/>
        </p:nvGrpSpPr>
        <p:grpSpPr>
          <a:xfrm>
            <a:off x="1" y="9883238"/>
            <a:ext cx="18288000" cy="403762"/>
            <a:chOff x="0" y="0"/>
            <a:chExt cx="5541430" cy="8128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5541430" cy="812800"/>
            </a:xfrm>
            <a:custGeom>
              <a:avLst/>
              <a:gdLst/>
              <a:ahLst/>
              <a:cxnLst/>
              <a:rect l="l" t="t" r="r" b="b"/>
              <a:pathLst>
                <a:path w="5541430" h="812800">
                  <a:moveTo>
                    <a:pt x="0" y="0"/>
                  </a:moveTo>
                  <a:lnTo>
                    <a:pt x="5541430" y="0"/>
                  </a:lnTo>
                  <a:lnTo>
                    <a:pt x="554143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DAFFFB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554143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62"/>
                </a:lnSpc>
              </a:pPr>
              <a:endParaRPr/>
            </a:p>
          </p:txBody>
        </p:sp>
      </p:grpSp>
      <p:sp>
        <p:nvSpPr>
          <p:cNvPr id="10" name="Freeform 10"/>
          <p:cNvSpPr/>
          <p:nvPr/>
        </p:nvSpPr>
        <p:spPr>
          <a:xfrm flipH="1">
            <a:off x="12574405" y="3655444"/>
            <a:ext cx="5792170" cy="6631556"/>
          </a:xfrm>
          <a:custGeom>
            <a:avLst/>
            <a:gdLst/>
            <a:ahLst/>
            <a:cxnLst/>
            <a:rect l="l" t="t" r="r" b="b"/>
            <a:pathLst>
              <a:path w="5900453" h="7206660">
                <a:moveTo>
                  <a:pt x="5900453" y="0"/>
                </a:moveTo>
                <a:lnTo>
                  <a:pt x="0" y="0"/>
                </a:lnTo>
                <a:lnTo>
                  <a:pt x="0" y="7206661"/>
                </a:lnTo>
                <a:lnTo>
                  <a:pt x="5900453" y="7206661"/>
                </a:lnTo>
                <a:lnTo>
                  <a:pt x="5900453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090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86085" y="-159422"/>
            <a:ext cx="19060169" cy="10605843"/>
            <a:chOff x="0" y="0"/>
            <a:chExt cx="25413559" cy="1414112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4141124" cy="14141124"/>
            </a:xfrm>
            <a:custGeom>
              <a:avLst/>
              <a:gdLst/>
              <a:ahLst/>
              <a:cxnLst/>
              <a:rect l="l" t="t" r="r" b="b"/>
              <a:pathLst>
                <a:path w="14141124" h="14141124">
                  <a:moveTo>
                    <a:pt x="0" y="0"/>
                  </a:moveTo>
                  <a:lnTo>
                    <a:pt x="14141124" y="0"/>
                  </a:lnTo>
                  <a:lnTo>
                    <a:pt x="14141124" y="14141124"/>
                  </a:lnTo>
                  <a:lnTo>
                    <a:pt x="0" y="1414112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0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1272435" y="0"/>
              <a:ext cx="14141124" cy="14141124"/>
            </a:xfrm>
            <a:custGeom>
              <a:avLst/>
              <a:gdLst/>
              <a:ahLst/>
              <a:cxnLst/>
              <a:rect l="l" t="t" r="r" b="b"/>
              <a:pathLst>
                <a:path w="14141124" h="14141124">
                  <a:moveTo>
                    <a:pt x="0" y="0"/>
                  </a:moveTo>
                  <a:lnTo>
                    <a:pt x="14141124" y="0"/>
                  </a:lnTo>
                  <a:lnTo>
                    <a:pt x="14141124" y="14141124"/>
                  </a:lnTo>
                  <a:lnTo>
                    <a:pt x="0" y="1414112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0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5" name="Group 5"/>
          <p:cNvGrpSpPr/>
          <p:nvPr/>
        </p:nvGrpSpPr>
        <p:grpSpPr>
          <a:xfrm>
            <a:off x="1107049" y="3800696"/>
            <a:ext cx="14590151" cy="5457603"/>
            <a:chOff x="0" y="0"/>
            <a:chExt cx="3418370" cy="173553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418370" cy="1735532"/>
            </a:xfrm>
            <a:custGeom>
              <a:avLst/>
              <a:gdLst/>
              <a:ahLst/>
              <a:cxnLst/>
              <a:rect l="l" t="t" r="r" b="b"/>
              <a:pathLst>
                <a:path w="3418370" h="1735532">
                  <a:moveTo>
                    <a:pt x="36840" y="0"/>
                  </a:moveTo>
                  <a:lnTo>
                    <a:pt x="3381529" y="0"/>
                  </a:lnTo>
                  <a:cubicBezTo>
                    <a:pt x="3391300" y="0"/>
                    <a:pt x="3400670" y="3881"/>
                    <a:pt x="3407579" y="10790"/>
                  </a:cubicBezTo>
                  <a:cubicBezTo>
                    <a:pt x="3414488" y="17699"/>
                    <a:pt x="3418370" y="27070"/>
                    <a:pt x="3418370" y="36840"/>
                  </a:cubicBezTo>
                  <a:lnTo>
                    <a:pt x="3418370" y="1698691"/>
                  </a:lnTo>
                  <a:cubicBezTo>
                    <a:pt x="3418370" y="1708462"/>
                    <a:pt x="3414488" y="1717833"/>
                    <a:pt x="3407579" y="1724742"/>
                  </a:cubicBezTo>
                  <a:cubicBezTo>
                    <a:pt x="3400670" y="1731651"/>
                    <a:pt x="3391300" y="1735532"/>
                    <a:pt x="3381529" y="1735532"/>
                  </a:cubicBezTo>
                  <a:lnTo>
                    <a:pt x="36840" y="1735532"/>
                  </a:lnTo>
                  <a:cubicBezTo>
                    <a:pt x="27070" y="1735532"/>
                    <a:pt x="17699" y="1731651"/>
                    <a:pt x="10790" y="1724742"/>
                  </a:cubicBezTo>
                  <a:cubicBezTo>
                    <a:pt x="3881" y="1717833"/>
                    <a:pt x="0" y="1708462"/>
                    <a:pt x="0" y="1698691"/>
                  </a:cubicBezTo>
                  <a:lnTo>
                    <a:pt x="0" y="36840"/>
                  </a:lnTo>
                  <a:cubicBezTo>
                    <a:pt x="0" y="27070"/>
                    <a:pt x="3881" y="17699"/>
                    <a:pt x="10790" y="10790"/>
                  </a:cubicBezTo>
                  <a:cubicBezTo>
                    <a:pt x="17699" y="3881"/>
                    <a:pt x="27070" y="0"/>
                    <a:pt x="3684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3418370" cy="178315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69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1028700" y="2090142"/>
            <a:ext cx="8827454" cy="11449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530"/>
              </a:lnSpc>
            </a:pPr>
            <a:r>
              <a:rPr lang="en-US" sz="8184" b="1" spc="-286">
                <a:solidFill>
                  <a:srgbClr val="DAFFFB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Contexto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504481" y="4512450"/>
            <a:ext cx="13594339" cy="32971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669"/>
              </a:lnSpc>
            </a:pPr>
            <a:r>
              <a:rPr lang="es-ES" sz="2800" b="0" i="0" dirty="0">
                <a:solidFill>
                  <a:srgbClr val="FFFFFF"/>
                </a:solidFill>
                <a:effectLst/>
              </a:rPr>
              <a:t>La deforestación y la industrialización han aumentado las emisiones de CO₂, afectando el medio ambiente y la agricultura. Para mitigar estos efectos nace una aplicación móvil que, mediante </a:t>
            </a:r>
            <a:r>
              <a:rPr lang="es-ES" sz="2800" b="1" i="0" dirty="0">
                <a:solidFill>
                  <a:srgbClr val="FFFFFF"/>
                </a:solidFill>
                <a:effectLst/>
              </a:rPr>
              <a:t>Deep </a:t>
            </a:r>
            <a:r>
              <a:rPr lang="es-ES" sz="2800" b="1" i="0" dirty="0" err="1">
                <a:solidFill>
                  <a:srgbClr val="FFFFFF"/>
                </a:solidFill>
                <a:effectLst/>
              </a:rPr>
              <a:t>Learning</a:t>
            </a:r>
            <a:r>
              <a:rPr lang="es-ES" sz="2800" b="0" i="0" dirty="0">
                <a:solidFill>
                  <a:srgbClr val="FFFFFF"/>
                </a:solidFill>
                <a:effectLst/>
              </a:rPr>
              <a:t> y</a:t>
            </a:r>
            <a:r>
              <a:rPr lang="es-ES" sz="2800" b="1" i="0" dirty="0">
                <a:solidFill>
                  <a:srgbClr val="FFFFFF"/>
                </a:solidFill>
                <a:effectLst/>
              </a:rPr>
              <a:t> visión computacional</a:t>
            </a:r>
            <a:r>
              <a:rPr lang="es-ES" sz="2800" b="0" i="0" dirty="0">
                <a:solidFill>
                  <a:srgbClr val="FFFFFF"/>
                </a:solidFill>
                <a:effectLst/>
              </a:rPr>
              <a:t>, analizara la salud de las plantas a partir de una foto. Integrará una </a:t>
            </a:r>
            <a:r>
              <a:rPr lang="es-ES" sz="2800" b="1" i="0" dirty="0">
                <a:solidFill>
                  <a:srgbClr val="FFFFFF"/>
                </a:solidFill>
                <a:effectLst/>
              </a:rPr>
              <a:t>API externa</a:t>
            </a:r>
            <a:r>
              <a:rPr lang="es-ES" sz="2800" b="0" i="0" dirty="0">
                <a:solidFill>
                  <a:srgbClr val="FFFFFF"/>
                </a:solidFill>
                <a:effectLst/>
              </a:rPr>
              <a:t> para evaluar tallos, frutos y raíces, un </a:t>
            </a:r>
            <a:r>
              <a:rPr lang="es-ES" sz="2800" b="1" i="0" dirty="0">
                <a:solidFill>
                  <a:srgbClr val="FFFFFF"/>
                </a:solidFill>
                <a:effectLst/>
              </a:rPr>
              <a:t>modelo de </a:t>
            </a:r>
            <a:r>
              <a:rPr lang="es-ES" sz="2800" b="1" i="0" dirty="0" err="1">
                <a:solidFill>
                  <a:srgbClr val="FFFFFF"/>
                </a:solidFill>
                <a:effectLst/>
              </a:rPr>
              <a:t>deep</a:t>
            </a:r>
            <a:r>
              <a:rPr lang="es-ES" sz="2800" b="1" i="0" dirty="0">
                <a:solidFill>
                  <a:srgbClr val="FFFFFF"/>
                </a:solidFill>
                <a:effectLst/>
              </a:rPr>
              <a:t> </a:t>
            </a:r>
            <a:r>
              <a:rPr lang="es-ES" sz="2800" b="1" i="0" dirty="0" err="1">
                <a:solidFill>
                  <a:srgbClr val="FFFFFF"/>
                </a:solidFill>
                <a:effectLst/>
              </a:rPr>
              <a:t>learning</a:t>
            </a:r>
            <a:r>
              <a:rPr lang="es-ES" sz="2800" b="1" i="0" dirty="0">
                <a:solidFill>
                  <a:srgbClr val="FFFFFF"/>
                </a:solidFill>
                <a:effectLst/>
              </a:rPr>
              <a:t> </a:t>
            </a:r>
            <a:r>
              <a:rPr lang="es-ES" sz="2800" b="0" i="0" dirty="0">
                <a:solidFill>
                  <a:srgbClr val="FFFFFF"/>
                </a:solidFill>
                <a:effectLst/>
              </a:rPr>
              <a:t>para detectar anomalías en las hojas y un </a:t>
            </a:r>
            <a:r>
              <a:rPr lang="es-ES" sz="2800" b="1" i="0" dirty="0">
                <a:solidFill>
                  <a:srgbClr val="FFFFFF"/>
                </a:solidFill>
                <a:effectLst/>
              </a:rPr>
              <a:t>sistema de geolocalización</a:t>
            </a:r>
            <a:r>
              <a:rPr lang="es-ES" sz="2800" b="0" i="0" dirty="0">
                <a:solidFill>
                  <a:srgbClr val="FFFFFF"/>
                </a:solidFill>
                <a:effectLst/>
              </a:rPr>
              <a:t> para considerar factores ambientales. La aplicación proporcionará un estado de la planta, facilitando decisiones preventivas para promover la </a:t>
            </a:r>
            <a:r>
              <a:rPr lang="es-ES" sz="2800" b="1" i="0" dirty="0">
                <a:solidFill>
                  <a:srgbClr val="FFFFFF"/>
                </a:solidFill>
                <a:effectLst/>
              </a:rPr>
              <a:t>agricultura sostenible</a:t>
            </a:r>
            <a:r>
              <a:rPr lang="es-ES" sz="2800" b="0" i="0" dirty="0">
                <a:solidFill>
                  <a:srgbClr val="FFFFFF"/>
                </a:solidFill>
                <a:effectLst/>
              </a:rPr>
              <a:t>.</a:t>
            </a:r>
            <a:endParaRPr lang="en-US" sz="2621" dirty="0">
              <a:solidFill>
                <a:schemeClr val="bg1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  <p:grpSp>
        <p:nvGrpSpPr>
          <p:cNvPr id="10" name="Group 10"/>
          <p:cNvGrpSpPr/>
          <p:nvPr/>
        </p:nvGrpSpPr>
        <p:grpSpPr>
          <a:xfrm>
            <a:off x="-43125" y="9883238"/>
            <a:ext cx="18717210" cy="403762"/>
            <a:chOff x="0" y="0"/>
            <a:chExt cx="5541430" cy="8128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5541430" cy="812800"/>
            </a:xfrm>
            <a:custGeom>
              <a:avLst/>
              <a:gdLst/>
              <a:ahLst/>
              <a:cxnLst/>
              <a:rect l="l" t="t" r="r" b="b"/>
              <a:pathLst>
                <a:path w="5541430" h="812800">
                  <a:moveTo>
                    <a:pt x="0" y="0"/>
                  </a:moveTo>
                  <a:lnTo>
                    <a:pt x="5541430" y="0"/>
                  </a:lnTo>
                  <a:lnTo>
                    <a:pt x="554143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DAFFFB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554143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62"/>
                </a:lnSpc>
              </a:pPr>
              <a:endParaRPr/>
            </a:p>
          </p:txBody>
        </p:sp>
      </p:grpSp>
      <p:sp>
        <p:nvSpPr>
          <p:cNvPr id="13" name="Freeform 13"/>
          <p:cNvSpPr/>
          <p:nvPr/>
        </p:nvSpPr>
        <p:spPr>
          <a:xfrm>
            <a:off x="15422657" y="5302923"/>
            <a:ext cx="2927591" cy="4580315"/>
          </a:xfrm>
          <a:custGeom>
            <a:avLst/>
            <a:gdLst/>
            <a:ahLst/>
            <a:cxnLst/>
            <a:rect l="l" t="t" r="r" b="b"/>
            <a:pathLst>
              <a:path w="5908775" h="8197145">
                <a:moveTo>
                  <a:pt x="0" y="0"/>
                </a:moveTo>
                <a:lnTo>
                  <a:pt x="5908776" y="0"/>
                </a:lnTo>
                <a:lnTo>
                  <a:pt x="5908776" y="8197145"/>
                </a:lnTo>
                <a:lnTo>
                  <a:pt x="0" y="819714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893AE1E1-42F2-41A7-873F-7BA4A1E2CB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828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US" altLang="es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 deforestación y la industrialización han aumentado las emisiones de CO₂, afectando el medio ambiente y la agricultura. Para mitigar estos efectos, se desarrollará una aplicación móvil que, mediante </a:t>
            </a:r>
            <a:r>
              <a:rPr kumimoji="0" lang="es-US" altLang="es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Deep </a:t>
            </a:r>
            <a:r>
              <a:rPr kumimoji="0" lang="es-US" altLang="es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Learning</a:t>
            </a:r>
            <a:r>
              <a:rPr kumimoji="0" lang="es-US" altLang="es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y </a:t>
            </a:r>
            <a:r>
              <a:rPr kumimoji="0" lang="es-US" altLang="es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visión computacional</a:t>
            </a:r>
            <a:r>
              <a:rPr kumimoji="0" lang="es-US" altLang="es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analizará la salud de las plantas a partir de una foto. Integrará una </a:t>
            </a:r>
            <a:r>
              <a:rPr kumimoji="0" lang="es-US" altLang="es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API externa</a:t>
            </a:r>
            <a:r>
              <a:rPr kumimoji="0" lang="es-US" altLang="es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para evaluar tallos, frutos y raíces, un </a:t>
            </a:r>
            <a:r>
              <a:rPr kumimoji="0" lang="es-US" altLang="es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modelo de IA</a:t>
            </a:r>
            <a:r>
              <a:rPr kumimoji="0" lang="es-US" altLang="es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para detectar anomalías en las hojas y un </a:t>
            </a:r>
            <a:r>
              <a:rPr kumimoji="0" lang="es-US" altLang="es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sistema de geolocalización</a:t>
            </a:r>
            <a:r>
              <a:rPr kumimoji="0" lang="es-US" altLang="es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para considerar factores ambientales. La aplicación proporcionará un diagnóstico detallado, facilitando decisiones preventivas para promover la </a:t>
            </a:r>
            <a:r>
              <a:rPr kumimoji="0" lang="es-US" altLang="es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agricultura sostenible</a:t>
            </a:r>
            <a:r>
              <a:rPr kumimoji="0" lang="es-US" altLang="es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US" altLang="es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090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763346" y="1006030"/>
            <a:ext cx="14125285" cy="20971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530"/>
              </a:lnSpc>
            </a:pPr>
            <a:r>
              <a:rPr lang="en-US" sz="8184" b="1" spc="-286">
                <a:solidFill>
                  <a:srgbClr val="DAFFFB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Requerimientos Funcionales</a:t>
            </a:r>
          </a:p>
          <a:p>
            <a:pPr algn="l">
              <a:lnSpc>
                <a:spcPts val="7530"/>
              </a:lnSpc>
            </a:pPr>
            <a:endParaRPr lang="en-US" sz="8184" b="1" spc="-286">
              <a:solidFill>
                <a:srgbClr val="DAFFFB"/>
              </a:solidFill>
              <a:latin typeface="Helvetica World Bold"/>
              <a:ea typeface="Helvetica World Bold"/>
              <a:cs typeface="Helvetica World Bold"/>
              <a:sym typeface="Helvetica World Bold"/>
            </a:endParaRPr>
          </a:p>
        </p:txBody>
      </p:sp>
      <p:grpSp>
        <p:nvGrpSpPr>
          <p:cNvPr id="3" name="Group 3"/>
          <p:cNvGrpSpPr/>
          <p:nvPr/>
        </p:nvGrpSpPr>
        <p:grpSpPr>
          <a:xfrm>
            <a:off x="-1" y="9883238"/>
            <a:ext cx="18288001" cy="403762"/>
            <a:chOff x="0" y="0"/>
            <a:chExt cx="5541430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541430" cy="812800"/>
            </a:xfrm>
            <a:custGeom>
              <a:avLst/>
              <a:gdLst/>
              <a:ahLst/>
              <a:cxnLst/>
              <a:rect l="l" t="t" r="r" b="b"/>
              <a:pathLst>
                <a:path w="5541430" h="812800">
                  <a:moveTo>
                    <a:pt x="0" y="0"/>
                  </a:moveTo>
                  <a:lnTo>
                    <a:pt x="5541430" y="0"/>
                  </a:lnTo>
                  <a:lnTo>
                    <a:pt x="554143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DAFFFB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554143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62"/>
                </a:lnSpc>
              </a:pPr>
              <a:endParaRPr/>
            </a:p>
          </p:txBody>
        </p:sp>
      </p:grpSp>
      <p:graphicFrame>
        <p:nvGraphicFramePr>
          <p:cNvPr id="6" name="Table 6"/>
          <p:cNvGraphicFramePr>
            <a:graphicFrameLocks noGrp="1"/>
          </p:cNvGraphicFramePr>
          <p:nvPr/>
        </p:nvGraphicFramePr>
        <p:xfrm>
          <a:off x="763346" y="3103188"/>
          <a:ext cx="17253707" cy="6422104"/>
        </p:xfrm>
        <a:graphic>
          <a:graphicData uri="http://schemas.openxmlformats.org/drawingml/2006/table">
            <a:tbl>
              <a:tblPr/>
              <a:tblGrid>
                <a:gridCol w="23898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747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893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996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49961">
                <a:tc>
                  <a:txBody>
                    <a:bodyPr/>
                    <a:lstStyle/>
                    <a:p>
                      <a:pPr algn="l">
                        <a:lnSpc>
                          <a:spcPts val="1977"/>
                        </a:lnSpc>
                        <a:defRPr/>
                      </a:pPr>
                      <a:r>
                        <a:rPr lang="en-US" sz="1412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ID</a:t>
                      </a:r>
                      <a:endParaRPr lang="en-US" sz="1100"/>
                    </a:p>
                  </a:txBody>
                  <a:tcPr marL="156986" marR="156986" marT="156986" marB="156986" anchor="ctr">
                    <a:lnL w="2640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640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640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640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977"/>
                        </a:lnSpc>
                        <a:defRPr/>
                      </a:pPr>
                      <a:r>
                        <a:rPr lang="en-US" sz="1412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Descripción</a:t>
                      </a:r>
                      <a:endParaRPr lang="en-US" sz="1100"/>
                    </a:p>
                  </a:txBody>
                  <a:tcPr marL="156986" marR="156986" marT="156986" marB="156986" anchor="ctr">
                    <a:lnL w="2640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640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640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640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977"/>
                        </a:lnSpc>
                        <a:defRPr/>
                      </a:pPr>
                      <a:r>
                        <a:rPr lang="en-US" sz="1412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Detalle</a:t>
                      </a:r>
                      <a:endParaRPr lang="en-US" sz="1100"/>
                    </a:p>
                  </a:txBody>
                  <a:tcPr marL="156986" marR="156986" marT="156986" marB="156986" anchor="ctr">
                    <a:lnL w="2640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640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640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640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977"/>
                        </a:lnSpc>
                        <a:defRPr/>
                      </a:pPr>
                      <a:r>
                        <a:rPr lang="en-US" sz="1412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Interesados</a:t>
                      </a:r>
                      <a:endParaRPr lang="en-US" sz="1100"/>
                    </a:p>
                  </a:txBody>
                  <a:tcPr marL="156986" marR="156986" marT="156986" marB="156986" anchor="ctr">
                    <a:lnL w="2640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640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640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640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28627">
                <a:tc>
                  <a:txBody>
                    <a:bodyPr/>
                    <a:lstStyle/>
                    <a:p>
                      <a:pPr algn="l">
                        <a:lnSpc>
                          <a:spcPts val="1977"/>
                        </a:lnSpc>
                        <a:defRPr/>
                      </a:pPr>
                      <a:r>
                        <a:rPr lang="en-US" sz="1412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RF-01</a:t>
                      </a:r>
                      <a:endParaRPr lang="en-US" sz="1100"/>
                    </a:p>
                  </a:txBody>
                  <a:tcPr marL="156986" marR="156986" marT="156986" marB="156986" anchor="ctr">
                    <a:lnL w="2640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640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640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640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977"/>
                        </a:lnSpc>
                        <a:defRPr/>
                      </a:pPr>
                      <a:r>
                        <a:rPr lang="en-US" sz="1412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Evaluación del estado de la planta</a:t>
                      </a:r>
                      <a:endParaRPr lang="en-US" sz="1100"/>
                    </a:p>
                  </a:txBody>
                  <a:tcPr marL="156986" marR="156986" marT="156986" marB="156986" anchor="ctr">
                    <a:lnL w="2640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640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640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640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977"/>
                        </a:lnSpc>
                        <a:defRPr/>
                      </a:pPr>
                      <a:r>
                        <a:rPr lang="en-US" sz="1412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El sistema debe permitir examinar el estado de una planta a partir de sus características estructurales como tallo, raíces, hojas, entre otras.</a:t>
                      </a:r>
                      <a:endParaRPr lang="en-US" sz="1100"/>
                    </a:p>
                  </a:txBody>
                  <a:tcPr marL="156986" marR="156986" marT="156986" marB="156986" anchor="ctr">
                    <a:lnL w="2640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640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640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640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977"/>
                        </a:lnSpc>
                        <a:defRPr/>
                      </a:pPr>
                      <a:endParaRPr lang="en-US" sz="1100"/>
                    </a:p>
                  </a:txBody>
                  <a:tcPr marL="156986" marR="156986" marT="156986" marB="156986" anchor="ctr">
                    <a:lnL w="2640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640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640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640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35879">
                <a:tc>
                  <a:txBody>
                    <a:bodyPr/>
                    <a:lstStyle/>
                    <a:p>
                      <a:pPr algn="l">
                        <a:lnSpc>
                          <a:spcPts val="1977"/>
                        </a:lnSpc>
                        <a:defRPr/>
                      </a:pPr>
                      <a:r>
                        <a:rPr lang="en-US" sz="1412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RF-02</a:t>
                      </a:r>
                      <a:endParaRPr lang="en-US" sz="1100"/>
                    </a:p>
                  </a:txBody>
                  <a:tcPr marL="156986" marR="156986" marT="156986" marB="156986" anchor="ctr">
                    <a:lnL w="2640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640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640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640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977"/>
                        </a:lnSpc>
                        <a:defRPr/>
                      </a:pPr>
                      <a:r>
                        <a:rPr lang="en-US" sz="1412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Reconocimiento de geolocalización</a:t>
                      </a:r>
                      <a:endParaRPr lang="en-US" sz="1100"/>
                    </a:p>
                  </a:txBody>
                  <a:tcPr marL="156986" marR="156986" marT="156986" marB="156986" anchor="ctr">
                    <a:lnL w="2640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640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640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640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977"/>
                        </a:lnSpc>
                        <a:defRPr/>
                      </a:pPr>
                      <a:r>
                        <a:rPr lang="en-US" sz="1412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El sistema debe detectar la ubicación de la planta para evaluar las condiciones ambientales del lugar.</a:t>
                      </a:r>
                      <a:endParaRPr lang="en-US" sz="1100"/>
                    </a:p>
                  </a:txBody>
                  <a:tcPr marL="156986" marR="156986" marT="156986" marB="156986" anchor="ctr">
                    <a:lnL w="2640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640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640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640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977"/>
                        </a:lnSpc>
                        <a:defRPr/>
                      </a:pPr>
                      <a:endParaRPr lang="en-US" sz="1100"/>
                    </a:p>
                  </a:txBody>
                  <a:tcPr marL="156986" marR="156986" marT="156986" marB="156986" anchor="ctr">
                    <a:lnL w="2640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640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640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640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35879">
                <a:tc>
                  <a:txBody>
                    <a:bodyPr/>
                    <a:lstStyle/>
                    <a:p>
                      <a:pPr algn="l">
                        <a:lnSpc>
                          <a:spcPts val="1977"/>
                        </a:lnSpc>
                        <a:defRPr/>
                      </a:pPr>
                      <a:r>
                        <a:rPr lang="en-US" sz="1412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RF-03</a:t>
                      </a:r>
                      <a:endParaRPr lang="en-US" sz="1100"/>
                    </a:p>
                  </a:txBody>
                  <a:tcPr marL="156986" marR="156986" marT="156986" marB="156986" anchor="ctr">
                    <a:lnL w="2640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640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640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640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977"/>
                        </a:lnSpc>
                        <a:defRPr/>
                      </a:pPr>
                      <a:r>
                        <a:rPr lang="en-US" sz="1412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Captura de imágenes de la planta</a:t>
                      </a:r>
                      <a:endParaRPr lang="en-US" sz="1100"/>
                    </a:p>
                  </a:txBody>
                  <a:tcPr marL="156986" marR="156986" marT="156986" marB="156986" anchor="ctr">
                    <a:lnL w="2640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640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640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640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977"/>
                        </a:lnSpc>
                        <a:defRPr/>
                      </a:pPr>
                      <a:r>
                        <a:rPr lang="en-US" sz="1412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El sistema debe permitir a los usuarios tomar una foto específica de la planta para su análisis.</a:t>
                      </a:r>
                      <a:endParaRPr lang="en-US" sz="1100"/>
                    </a:p>
                  </a:txBody>
                  <a:tcPr marL="156986" marR="156986" marT="156986" marB="156986" anchor="ctr">
                    <a:lnL w="2640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640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640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640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977"/>
                        </a:lnSpc>
                        <a:defRPr/>
                      </a:pPr>
                      <a:endParaRPr lang="en-US" sz="1100"/>
                    </a:p>
                  </a:txBody>
                  <a:tcPr marL="156986" marR="156986" marT="156986" marB="156986" anchor="ctr">
                    <a:lnL w="2640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640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640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640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35879">
                <a:tc>
                  <a:txBody>
                    <a:bodyPr/>
                    <a:lstStyle/>
                    <a:p>
                      <a:pPr algn="l">
                        <a:lnSpc>
                          <a:spcPts val="1977"/>
                        </a:lnSpc>
                        <a:defRPr/>
                      </a:pPr>
                      <a:r>
                        <a:rPr lang="en-US" sz="1412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RF-04</a:t>
                      </a:r>
                      <a:endParaRPr lang="en-US" sz="1100"/>
                    </a:p>
                  </a:txBody>
                  <a:tcPr marL="156986" marR="156986" marT="156986" marB="156986" anchor="ctr">
                    <a:lnL w="2640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640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640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640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977"/>
                        </a:lnSpc>
                        <a:defRPr/>
                      </a:pPr>
                      <a:r>
                        <a:rPr lang="en-US" sz="1412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Evaluación del estado y condiciones ambientales</a:t>
                      </a:r>
                      <a:endParaRPr lang="en-US" sz="1100"/>
                    </a:p>
                  </a:txBody>
                  <a:tcPr marL="156986" marR="156986" marT="156986" marB="156986" anchor="ctr">
                    <a:lnL w="2640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640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640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640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977"/>
                        </a:lnSpc>
                        <a:defRPr/>
                      </a:pPr>
                      <a:r>
                        <a:rPr lang="en-US" sz="1412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El sistema debe proporcionar información sobre el estado de la planta en función de sus características y condiciones ambientales.</a:t>
                      </a:r>
                      <a:endParaRPr lang="en-US" sz="1100"/>
                    </a:p>
                  </a:txBody>
                  <a:tcPr marL="156986" marR="156986" marT="156986" marB="156986" anchor="ctr">
                    <a:lnL w="2640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640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640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640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977"/>
                        </a:lnSpc>
                        <a:defRPr/>
                      </a:pPr>
                      <a:endParaRPr lang="en-US" sz="1100"/>
                    </a:p>
                  </a:txBody>
                  <a:tcPr marL="156986" marR="156986" marT="156986" marB="156986" anchor="ctr">
                    <a:lnL w="2640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640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640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640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35879">
                <a:tc>
                  <a:txBody>
                    <a:bodyPr/>
                    <a:lstStyle/>
                    <a:p>
                      <a:pPr algn="l">
                        <a:lnSpc>
                          <a:spcPts val="1977"/>
                        </a:lnSpc>
                        <a:defRPr/>
                      </a:pPr>
                      <a:r>
                        <a:rPr lang="en-US" sz="1412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RF-05</a:t>
                      </a:r>
                      <a:endParaRPr lang="en-US" sz="1100"/>
                    </a:p>
                  </a:txBody>
                  <a:tcPr marL="156986" marR="156986" marT="156986" marB="156986" anchor="ctr">
                    <a:lnL w="2640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640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640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640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977"/>
                        </a:lnSpc>
                        <a:defRPr/>
                      </a:pPr>
                      <a:r>
                        <a:rPr lang="en-US" sz="1412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Seguimiento del estado de la planta</a:t>
                      </a:r>
                      <a:endParaRPr lang="en-US" sz="1100"/>
                    </a:p>
                  </a:txBody>
                  <a:tcPr marL="156986" marR="156986" marT="156986" marB="156986" anchor="ctr">
                    <a:lnL w="2640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640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640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640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977"/>
                        </a:lnSpc>
                        <a:defRPr/>
                      </a:pPr>
                      <a:r>
                        <a:rPr lang="en-US" sz="1412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El sistema debe permitir hacer un seguimiento periódico del estado de la planta con registros semanales.</a:t>
                      </a:r>
                      <a:endParaRPr lang="en-US" sz="1100"/>
                    </a:p>
                  </a:txBody>
                  <a:tcPr marL="156986" marR="156986" marT="156986" marB="156986" anchor="ctr">
                    <a:lnL w="2640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640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640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640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977"/>
                        </a:lnSpc>
                        <a:defRPr/>
                      </a:pPr>
                      <a:endParaRPr lang="en-US" sz="1100"/>
                    </a:p>
                  </a:txBody>
                  <a:tcPr marL="156986" marR="156986" marT="156986" marB="156986" anchor="ctr">
                    <a:lnL w="2640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640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640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640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090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763346" y="1006030"/>
            <a:ext cx="16007140" cy="11449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530"/>
              </a:lnSpc>
            </a:pPr>
            <a:r>
              <a:rPr lang="en-US" sz="8184" b="1" spc="-286" dirty="0" err="1">
                <a:solidFill>
                  <a:srgbClr val="DAFFFB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Requerimientos</a:t>
            </a:r>
            <a:r>
              <a:rPr lang="en-US" sz="8184" b="1" spc="-286" dirty="0">
                <a:solidFill>
                  <a:srgbClr val="DAFFFB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 No </a:t>
            </a:r>
            <a:r>
              <a:rPr lang="en-US" sz="8184" b="1" spc="-286" dirty="0" err="1">
                <a:solidFill>
                  <a:srgbClr val="DAFFFB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Funcionales</a:t>
            </a:r>
            <a:r>
              <a:rPr lang="en-US" sz="8184" b="1" spc="-286" dirty="0">
                <a:solidFill>
                  <a:srgbClr val="DAFFFB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 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-1" y="9883238"/>
            <a:ext cx="18288001" cy="403762"/>
            <a:chOff x="0" y="0"/>
            <a:chExt cx="5541430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541430" cy="812800"/>
            </a:xfrm>
            <a:custGeom>
              <a:avLst/>
              <a:gdLst/>
              <a:ahLst/>
              <a:cxnLst/>
              <a:rect l="l" t="t" r="r" b="b"/>
              <a:pathLst>
                <a:path w="5541430" h="812800">
                  <a:moveTo>
                    <a:pt x="0" y="0"/>
                  </a:moveTo>
                  <a:lnTo>
                    <a:pt x="5541430" y="0"/>
                  </a:lnTo>
                  <a:lnTo>
                    <a:pt x="554143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DAFFFB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554143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62"/>
                </a:lnSpc>
              </a:pPr>
              <a:endParaRPr/>
            </a:p>
          </p:txBody>
        </p:sp>
      </p:grpSp>
      <p:graphicFrame>
        <p:nvGraphicFramePr>
          <p:cNvPr id="6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2591171"/>
              </p:ext>
            </p:extLst>
          </p:nvPr>
        </p:nvGraphicFramePr>
        <p:xfrm>
          <a:off x="658251" y="3248211"/>
          <a:ext cx="16867749" cy="6319802"/>
        </p:xfrm>
        <a:graphic>
          <a:graphicData uri="http://schemas.openxmlformats.org/drawingml/2006/table">
            <a:tbl>
              <a:tblPr/>
              <a:tblGrid>
                <a:gridCol w="15515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48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29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62707">
                <a:tc>
                  <a:txBody>
                    <a:bodyPr/>
                    <a:lstStyle/>
                    <a:p>
                      <a:pPr algn="l">
                        <a:lnSpc>
                          <a:spcPts val="1595"/>
                        </a:lnSpc>
                        <a:defRPr/>
                      </a:pPr>
                      <a:r>
                        <a:rPr lang="en-US" sz="1139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ID</a:t>
                      </a:r>
                      <a:endParaRPr lang="en-US" sz="1100"/>
                    </a:p>
                  </a:txBody>
                  <a:tcPr marL="130243" marR="130243" marT="130243" marB="130243" anchor="ctr">
                    <a:lnL w="247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7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7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7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95"/>
                        </a:lnSpc>
                        <a:defRPr/>
                      </a:pPr>
                      <a:r>
                        <a:rPr lang="en-US" sz="1139" dirty="0" err="1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Descripción</a:t>
                      </a:r>
                      <a:endParaRPr lang="en-US" sz="1100" dirty="0"/>
                    </a:p>
                  </a:txBody>
                  <a:tcPr marL="130243" marR="130243" marT="130243" marB="130243" anchor="ctr">
                    <a:lnL w="247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7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7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7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95"/>
                        </a:lnSpc>
                        <a:defRPr/>
                      </a:pPr>
                      <a:r>
                        <a:rPr lang="en-US" sz="1139" dirty="0" err="1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Detalle</a:t>
                      </a:r>
                      <a:endParaRPr lang="en-US" sz="1100" dirty="0"/>
                    </a:p>
                  </a:txBody>
                  <a:tcPr marL="130243" marR="130243" marT="130243" marB="130243" anchor="ctr">
                    <a:lnL w="247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7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7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7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95"/>
                        </a:lnSpc>
                        <a:defRPr/>
                      </a:pPr>
                      <a:r>
                        <a:rPr lang="en-US" sz="1139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Metricas</a:t>
                      </a:r>
                      <a:endParaRPr lang="en-US" sz="1100"/>
                    </a:p>
                  </a:txBody>
                  <a:tcPr marL="130243" marR="130243" marT="130243" marB="130243" anchor="ctr">
                    <a:lnL w="247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7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7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7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95"/>
                        </a:lnSpc>
                        <a:defRPr/>
                      </a:pPr>
                      <a:r>
                        <a:rPr lang="en-US" sz="1139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Interesados</a:t>
                      </a:r>
                      <a:endParaRPr lang="en-US" sz="1100"/>
                    </a:p>
                  </a:txBody>
                  <a:tcPr marL="130243" marR="130243" marT="130243" marB="130243" anchor="ctr">
                    <a:lnL w="247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7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7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7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35145">
                <a:tc>
                  <a:txBody>
                    <a:bodyPr/>
                    <a:lstStyle/>
                    <a:p>
                      <a:pPr algn="l">
                        <a:lnSpc>
                          <a:spcPts val="1595"/>
                        </a:lnSpc>
                        <a:defRPr/>
                      </a:pPr>
                      <a:r>
                        <a:rPr lang="en-US" sz="1139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RFN-01</a:t>
                      </a:r>
                      <a:endParaRPr lang="en-US" sz="1100"/>
                    </a:p>
                  </a:txBody>
                  <a:tcPr marL="130243" marR="130243" marT="130243" marB="130243" anchor="ctr">
                    <a:lnL w="247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7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7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7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95"/>
                        </a:lnSpc>
                        <a:defRPr/>
                      </a:pPr>
                      <a:endParaRPr lang="en-US" sz="1100" dirty="0"/>
                    </a:p>
                  </a:txBody>
                  <a:tcPr marL="130243" marR="130243" marT="130243" marB="130243" anchor="ctr">
                    <a:lnL w="247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7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7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7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95"/>
                        </a:lnSpc>
                        <a:defRPr/>
                      </a:pPr>
                      <a:r>
                        <a:rPr lang="en-US" sz="1139" dirty="0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La </a:t>
                      </a:r>
                      <a:r>
                        <a:rPr lang="en-US" sz="1139" dirty="0" err="1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aplicación</a:t>
                      </a:r>
                      <a:r>
                        <a:rPr lang="en-US" sz="1139" dirty="0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debe responder de </a:t>
                      </a:r>
                      <a:r>
                        <a:rPr lang="en-US" sz="1139" dirty="0" err="1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manera</a:t>
                      </a:r>
                      <a:r>
                        <a:rPr lang="en-US" sz="1139" dirty="0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sz="1139" dirty="0" err="1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rápida</a:t>
                      </a:r>
                      <a:r>
                        <a:rPr lang="en-US" sz="1139" dirty="0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y </a:t>
                      </a:r>
                      <a:r>
                        <a:rPr lang="en-US" sz="1139" dirty="0" err="1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eficiente</a:t>
                      </a:r>
                      <a:r>
                        <a:rPr lang="en-US" sz="1139" dirty="0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, </a:t>
                      </a:r>
                      <a:r>
                        <a:rPr lang="en-US" sz="1139" dirty="0" err="1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cargando</a:t>
                      </a:r>
                      <a:r>
                        <a:rPr lang="en-US" sz="1139" dirty="0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sz="1139" dirty="0" err="1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secciones</a:t>
                      </a:r>
                      <a:r>
                        <a:rPr lang="en-US" sz="1139" dirty="0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clave </a:t>
                      </a:r>
                      <a:r>
                        <a:rPr lang="en-US" sz="1139" dirty="0" err="1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como</a:t>
                      </a:r>
                      <a:r>
                        <a:rPr lang="en-US" sz="1139" dirty="0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la </a:t>
                      </a:r>
                      <a:r>
                        <a:rPr lang="en-US" sz="1139" dirty="0" err="1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bitácora</a:t>
                      </a:r>
                      <a:r>
                        <a:rPr lang="en-US" sz="1139" dirty="0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de </a:t>
                      </a:r>
                      <a:r>
                        <a:rPr lang="en-US" sz="1139" dirty="0" err="1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cultivos</a:t>
                      </a:r>
                      <a:r>
                        <a:rPr lang="en-US" sz="1139" dirty="0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sz="1139" dirty="0" err="1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en</a:t>
                      </a:r>
                      <a:r>
                        <a:rPr lang="en-US" sz="1139" dirty="0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sz="1139" dirty="0" err="1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pocos</a:t>
                      </a:r>
                      <a:r>
                        <a:rPr lang="en-US" sz="1139" dirty="0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sz="1139" dirty="0" err="1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segundos</a:t>
                      </a:r>
                      <a:r>
                        <a:rPr lang="en-US" sz="1139" dirty="0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.</a:t>
                      </a:r>
                      <a:endParaRPr lang="en-US" sz="1100" dirty="0"/>
                    </a:p>
                  </a:txBody>
                  <a:tcPr marL="130243" marR="130243" marT="130243" marB="130243" anchor="ctr">
                    <a:lnL w="247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7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7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7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95"/>
                        </a:lnSpc>
                        <a:defRPr/>
                      </a:pPr>
                      <a:r>
                        <a:rPr lang="en-US" sz="1139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Carga en 3-5 segundos</a:t>
                      </a:r>
                      <a:endParaRPr lang="en-US" sz="1100"/>
                    </a:p>
                  </a:txBody>
                  <a:tcPr marL="130243" marR="130243" marT="130243" marB="130243" anchor="ctr">
                    <a:lnL w="247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7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7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7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95"/>
                        </a:lnSpc>
                        <a:defRPr/>
                      </a:pPr>
                      <a:endParaRPr lang="en-US" sz="1100" dirty="0"/>
                    </a:p>
                  </a:txBody>
                  <a:tcPr marL="130243" marR="130243" marT="130243" marB="130243" anchor="ctr">
                    <a:lnL w="247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7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7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7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7220">
                <a:tc>
                  <a:txBody>
                    <a:bodyPr/>
                    <a:lstStyle/>
                    <a:p>
                      <a:pPr algn="l">
                        <a:lnSpc>
                          <a:spcPts val="1595"/>
                        </a:lnSpc>
                        <a:defRPr/>
                      </a:pPr>
                      <a:r>
                        <a:rPr lang="en-US" sz="1139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RFN-02</a:t>
                      </a:r>
                      <a:endParaRPr lang="en-US" sz="1100"/>
                    </a:p>
                  </a:txBody>
                  <a:tcPr marL="130243" marR="130243" marT="130243" marB="130243" anchor="ctr">
                    <a:lnL w="247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7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7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7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95"/>
                        </a:lnSpc>
                        <a:defRPr/>
                      </a:pPr>
                      <a:endParaRPr lang="en-US" sz="1100" dirty="0"/>
                    </a:p>
                  </a:txBody>
                  <a:tcPr marL="130243" marR="130243" marT="130243" marB="130243" anchor="ctr">
                    <a:lnL w="247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7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7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7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95"/>
                        </a:lnSpc>
                        <a:defRPr/>
                      </a:pPr>
                      <a:r>
                        <a:rPr lang="en-US" sz="1139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La interfaz debe ser intuitiva y fácil de navegar, permitiendo a los usuarios acceder rápidamente a las funciones principales.</a:t>
                      </a:r>
                      <a:endParaRPr lang="en-US" sz="1100"/>
                    </a:p>
                  </a:txBody>
                  <a:tcPr marL="130243" marR="130243" marT="130243" marB="130243" anchor="ctr">
                    <a:lnL w="247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7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7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7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95"/>
                        </a:lnSpc>
                        <a:defRPr/>
                      </a:pPr>
                      <a:r>
                        <a:rPr lang="en-US" sz="1139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Tiempo de aprendizaje &lt; 5 minutos</a:t>
                      </a:r>
                      <a:endParaRPr lang="en-US" sz="1100"/>
                    </a:p>
                  </a:txBody>
                  <a:tcPr marL="130243" marR="130243" marT="130243" marB="130243" anchor="ctr">
                    <a:lnL w="247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7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7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7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95"/>
                        </a:lnSpc>
                        <a:defRPr/>
                      </a:pPr>
                      <a:endParaRPr lang="en-US" sz="1100"/>
                    </a:p>
                  </a:txBody>
                  <a:tcPr marL="130243" marR="130243" marT="130243" marB="130243" anchor="ctr">
                    <a:lnL w="247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7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7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7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7220">
                <a:tc>
                  <a:txBody>
                    <a:bodyPr/>
                    <a:lstStyle/>
                    <a:p>
                      <a:pPr algn="l">
                        <a:lnSpc>
                          <a:spcPts val="1595"/>
                        </a:lnSpc>
                        <a:defRPr/>
                      </a:pPr>
                      <a:r>
                        <a:rPr lang="en-US" sz="1139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RFN-03</a:t>
                      </a:r>
                      <a:endParaRPr lang="en-US" sz="1100"/>
                    </a:p>
                  </a:txBody>
                  <a:tcPr marL="130243" marR="130243" marT="130243" marB="130243" anchor="ctr">
                    <a:lnL w="247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7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7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7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95"/>
                        </a:lnSpc>
                        <a:defRPr/>
                      </a:pPr>
                      <a:endParaRPr lang="en-US" sz="1100" dirty="0"/>
                    </a:p>
                  </a:txBody>
                  <a:tcPr marL="130243" marR="130243" marT="130243" marB="130243" anchor="ctr">
                    <a:lnL w="247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7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7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7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95"/>
                        </a:lnSpc>
                        <a:defRPr/>
                      </a:pPr>
                      <a:r>
                        <a:rPr lang="en-US" sz="1139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La aplicación debe soportar el crecimiento en usuarios y datos sin afectar el rendimiento.</a:t>
                      </a:r>
                      <a:endParaRPr lang="en-US" sz="1100"/>
                    </a:p>
                  </a:txBody>
                  <a:tcPr marL="130243" marR="130243" marT="130243" marB="130243" anchor="ctr">
                    <a:lnL w="247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7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7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7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95"/>
                        </a:lnSpc>
                        <a:defRPr/>
                      </a:pPr>
                      <a:r>
                        <a:rPr lang="en-US" sz="1139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Escalabilidad hasta 100,000 usuarios sin degradación</a:t>
                      </a:r>
                      <a:endParaRPr lang="en-US" sz="1100"/>
                    </a:p>
                  </a:txBody>
                  <a:tcPr marL="130243" marR="130243" marT="130243" marB="130243" anchor="ctr">
                    <a:lnL w="247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7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7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7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95"/>
                        </a:lnSpc>
                        <a:defRPr/>
                      </a:pPr>
                      <a:endParaRPr lang="en-US" sz="1100"/>
                    </a:p>
                  </a:txBody>
                  <a:tcPr marL="130243" marR="130243" marT="130243" marB="130243" anchor="ctr">
                    <a:lnL w="247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7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7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7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17220">
                <a:tc>
                  <a:txBody>
                    <a:bodyPr/>
                    <a:lstStyle/>
                    <a:p>
                      <a:pPr algn="l">
                        <a:lnSpc>
                          <a:spcPts val="1595"/>
                        </a:lnSpc>
                        <a:defRPr/>
                      </a:pPr>
                      <a:r>
                        <a:rPr lang="en-US" sz="1139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RFN-04</a:t>
                      </a:r>
                      <a:endParaRPr lang="en-US" sz="1100"/>
                    </a:p>
                  </a:txBody>
                  <a:tcPr marL="130243" marR="130243" marT="130243" marB="130243" anchor="ctr">
                    <a:lnL w="247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7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7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7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95"/>
                        </a:lnSpc>
                        <a:defRPr/>
                      </a:pPr>
                      <a:endParaRPr lang="en-US" sz="1100"/>
                    </a:p>
                  </a:txBody>
                  <a:tcPr marL="130243" marR="130243" marT="130243" marB="130243" anchor="ctr">
                    <a:lnL w="247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7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7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7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95"/>
                        </a:lnSpc>
                        <a:defRPr/>
                      </a:pPr>
                      <a:r>
                        <a:rPr lang="en-US" sz="1139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Se deben proteger los datos personales de los usuarios y emplear autenticación y cifrado para asegurar la privacidad.</a:t>
                      </a:r>
                      <a:endParaRPr lang="en-US" sz="1100"/>
                    </a:p>
                  </a:txBody>
                  <a:tcPr marL="130243" marR="130243" marT="130243" marB="130243" anchor="ctr">
                    <a:lnL w="247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7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7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7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95"/>
                        </a:lnSpc>
                        <a:defRPr/>
                      </a:pPr>
                      <a:endParaRPr lang="en-US" sz="1100"/>
                    </a:p>
                  </a:txBody>
                  <a:tcPr marL="130243" marR="130243" marT="130243" marB="130243" anchor="ctr">
                    <a:lnL w="247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7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7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7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95"/>
                        </a:lnSpc>
                        <a:defRPr/>
                      </a:pPr>
                      <a:endParaRPr lang="en-US" sz="1100"/>
                    </a:p>
                  </a:txBody>
                  <a:tcPr marL="130243" marR="130243" marT="130243" marB="130243" anchor="ctr">
                    <a:lnL w="247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7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7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7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35145">
                <a:tc>
                  <a:txBody>
                    <a:bodyPr/>
                    <a:lstStyle/>
                    <a:p>
                      <a:pPr algn="l">
                        <a:lnSpc>
                          <a:spcPts val="1595"/>
                        </a:lnSpc>
                        <a:defRPr/>
                      </a:pPr>
                      <a:r>
                        <a:rPr lang="en-US" sz="1139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RFN-05</a:t>
                      </a:r>
                      <a:endParaRPr lang="en-US" sz="1100"/>
                    </a:p>
                  </a:txBody>
                  <a:tcPr marL="130243" marR="130243" marT="130243" marB="130243" anchor="ctr">
                    <a:lnL w="247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7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7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7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95"/>
                        </a:lnSpc>
                        <a:defRPr/>
                      </a:pPr>
                      <a:endParaRPr lang="en-US" sz="1100"/>
                    </a:p>
                  </a:txBody>
                  <a:tcPr marL="130243" marR="130243" marT="130243" marB="130243" anchor="ctr">
                    <a:lnL w="247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7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7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7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95"/>
                        </a:lnSpc>
                        <a:defRPr/>
                      </a:pPr>
                      <a:r>
                        <a:rPr lang="en-US" sz="1139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El sistema debe tener un diseño modular y bien documentado para facilitar futuras actualizaciones sin afectar el sistema completo.</a:t>
                      </a:r>
                      <a:endParaRPr lang="en-US" sz="1100"/>
                    </a:p>
                  </a:txBody>
                  <a:tcPr marL="130243" marR="130243" marT="130243" marB="130243" anchor="ctr">
                    <a:lnL w="247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7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7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7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95"/>
                        </a:lnSpc>
                        <a:defRPr/>
                      </a:pPr>
                      <a:endParaRPr lang="en-US" sz="1100"/>
                    </a:p>
                  </a:txBody>
                  <a:tcPr marL="130243" marR="130243" marT="130243" marB="130243" anchor="ctr">
                    <a:lnL w="247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7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7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7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95"/>
                        </a:lnSpc>
                        <a:defRPr/>
                      </a:pPr>
                      <a:endParaRPr lang="en-US" sz="1100"/>
                    </a:p>
                  </a:txBody>
                  <a:tcPr marL="130243" marR="130243" marT="130243" marB="130243" anchor="ctr">
                    <a:lnL w="247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7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7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7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35145">
                <a:tc>
                  <a:txBody>
                    <a:bodyPr/>
                    <a:lstStyle/>
                    <a:p>
                      <a:pPr algn="l">
                        <a:lnSpc>
                          <a:spcPts val="1595"/>
                        </a:lnSpc>
                        <a:defRPr/>
                      </a:pPr>
                      <a:r>
                        <a:rPr lang="en-US" sz="1139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RFN-06</a:t>
                      </a:r>
                      <a:endParaRPr lang="en-US" sz="1100"/>
                    </a:p>
                  </a:txBody>
                  <a:tcPr marL="130243" marR="130243" marT="130243" marB="130243" anchor="ctr">
                    <a:lnL w="247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7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7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7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95"/>
                        </a:lnSpc>
                        <a:defRPr/>
                      </a:pPr>
                      <a:endParaRPr lang="en-US" sz="1100"/>
                    </a:p>
                  </a:txBody>
                  <a:tcPr marL="130243" marR="130243" marT="130243" marB="130243" anchor="ctr">
                    <a:lnL w="247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7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7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7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95"/>
                        </a:lnSpc>
                        <a:defRPr/>
                      </a:pPr>
                      <a:r>
                        <a:rPr lang="en-US" sz="1139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La aplicación debe ser accesible y funcional en múltiples dispositivos y sistemas operativos, incluyendo navegadores web y móviles.</a:t>
                      </a:r>
                      <a:endParaRPr lang="en-US" sz="1100"/>
                    </a:p>
                  </a:txBody>
                  <a:tcPr marL="130243" marR="130243" marT="130243" marB="130243" anchor="ctr">
                    <a:lnL w="247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7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7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7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95"/>
                        </a:lnSpc>
                        <a:defRPr/>
                      </a:pPr>
                      <a:r>
                        <a:rPr lang="en-US" sz="1139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Compatibilidad con Windows, macOS, Android e iOS</a:t>
                      </a:r>
                      <a:endParaRPr lang="en-US" sz="1100"/>
                    </a:p>
                  </a:txBody>
                  <a:tcPr marL="130243" marR="130243" marT="130243" marB="130243" anchor="ctr">
                    <a:lnL w="247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7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7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7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95"/>
                        </a:lnSpc>
                        <a:defRPr/>
                      </a:pPr>
                      <a:endParaRPr lang="en-US" sz="1100" dirty="0"/>
                    </a:p>
                  </a:txBody>
                  <a:tcPr marL="130243" marR="130243" marT="130243" marB="130243" anchor="ctr">
                    <a:lnL w="247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7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7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7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517</Words>
  <Application>Microsoft Office PowerPoint</Application>
  <PresentationFormat>Personalizado</PresentationFormat>
  <Paragraphs>53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2" baseType="lpstr">
      <vt:lpstr>Canva Sans</vt:lpstr>
      <vt:lpstr>Canva Sans Bold</vt:lpstr>
      <vt:lpstr>Helvetica World Bold</vt:lpstr>
      <vt:lpstr>Open Sans</vt:lpstr>
      <vt:lpstr>Calibri</vt:lpstr>
      <vt:lpstr>Arial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Agregar un título</dc:title>
  <dc:creator>Laura Castaño</dc:creator>
  <cp:lastModifiedBy>Laura Castaño</cp:lastModifiedBy>
  <cp:revision>4</cp:revision>
  <dcterms:created xsi:type="dcterms:W3CDTF">2006-08-16T00:00:00Z</dcterms:created>
  <dcterms:modified xsi:type="dcterms:W3CDTF">2025-04-03T02:13:55Z</dcterms:modified>
  <dc:identifier>DAGjh9_xBcs</dc:identifier>
</cp:coreProperties>
</file>