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753600" cy="7315200"/>
  <p:notesSz cx="6858000" cy="9144000"/>
  <p:embeddedFontLst>
    <p:embeddedFont>
      <p:font typeface="Aleo Bold" charset="1" panose="020F0802020204030203"/>
      <p:regular r:id="rId10"/>
    </p:embeddedFont>
    <p:embeddedFont>
      <p:font typeface="Glacial Indifference Bold" charset="1" panose="00000800000000000000"/>
      <p:regular r:id="rId11"/>
    </p:embeddedFont>
    <p:embeddedFont>
      <p:font typeface="Glacial Indifference" charset="1" panose="000000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13" y="6981970"/>
            <a:ext cx="10065858" cy="416098"/>
            <a:chOff x="0" y="0"/>
            <a:chExt cx="3728095" cy="154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8095" cy="154110"/>
            </a:xfrm>
            <a:custGeom>
              <a:avLst/>
              <a:gdLst/>
              <a:ahLst/>
              <a:cxnLst/>
              <a:rect r="r" b="b" t="t" l="l"/>
              <a:pathLst>
                <a:path h="154110" w="3728095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28004" y="-1510126"/>
            <a:ext cx="4066405" cy="4066405"/>
          </a:xfrm>
          <a:custGeom>
            <a:avLst/>
            <a:gdLst/>
            <a:ahLst/>
            <a:cxnLst/>
            <a:rect r="r" b="b" t="t" l="l"/>
            <a:pathLst>
              <a:path h="4066405" w="4066405">
                <a:moveTo>
                  <a:pt x="0" y="0"/>
                </a:moveTo>
                <a:lnTo>
                  <a:pt x="4066405" y="0"/>
                </a:lnTo>
                <a:lnTo>
                  <a:pt x="4066405" y="4066405"/>
                </a:lnTo>
                <a:lnTo>
                  <a:pt x="0" y="406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858416" y="131909"/>
            <a:ext cx="4048586" cy="4048586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36784" y="3299839"/>
            <a:ext cx="6356350" cy="1808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b="true" sz="278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TrainECG, u</a:t>
            </a:r>
            <a:r>
              <a:rPr lang="en-US" b="true" sz="278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na herramienta prototipo de apoyo al entrenamiento en interpretación de electrocardiogramas basado en Aprendizaje Profundo para la detección de arritmias cardíacas.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792390" y="1412295"/>
            <a:ext cx="2557159" cy="1946637"/>
          </a:xfrm>
          <a:custGeom>
            <a:avLst/>
            <a:gdLst/>
            <a:ahLst/>
            <a:cxnLst/>
            <a:rect r="r" b="b" t="t" l="l"/>
            <a:pathLst>
              <a:path h="1946637" w="2557159">
                <a:moveTo>
                  <a:pt x="0" y="0"/>
                </a:moveTo>
                <a:lnTo>
                  <a:pt x="2557160" y="0"/>
                </a:lnTo>
                <a:lnTo>
                  <a:pt x="2557160" y="1946637"/>
                </a:lnTo>
                <a:lnTo>
                  <a:pt x="0" y="1946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62050" y="6715603"/>
            <a:ext cx="8591550" cy="266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18"/>
              </a:lnSpc>
            </a:pPr>
            <a:r>
              <a:rPr lang="en-US" b="true" sz="1513" spc="226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LILIAN ESTEFANIA MARADIAGO CORREA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13" y="6981970"/>
            <a:ext cx="10065858" cy="416098"/>
            <a:chOff x="0" y="0"/>
            <a:chExt cx="3728095" cy="154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8095" cy="154110"/>
            </a:xfrm>
            <a:custGeom>
              <a:avLst/>
              <a:gdLst/>
              <a:ahLst/>
              <a:cxnLst/>
              <a:rect r="r" b="b" t="t" l="l"/>
              <a:pathLst>
                <a:path h="154110" w="3728095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693966" y="-1510126"/>
            <a:ext cx="3500443" cy="3500443"/>
          </a:xfrm>
          <a:custGeom>
            <a:avLst/>
            <a:gdLst/>
            <a:ahLst/>
            <a:cxnLst/>
            <a:rect r="r" b="b" t="t" l="l"/>
            <a:pathLst>
              <a:path h="3500443" w="3500443">
                <a:moveTo>
                  <a:pt x="0" y="0"/>
                </a:moveTo>
                <a:lnTo>
                  <a:pt x="3500443" y="0"/>
                </a:lnTo>
                <a:lnTo>
                  <a:pt x="3500443" y="3500442"/>
                </a:lnTo>
                <a:lnTo>
                  <a:pt x="0" y="3500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8190187" y="131909"/>
            <a:ext cx="3716815" cy="3716815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208440" y="1412295"/>
            <a:ext cx="2141110" cy="1629920"/>
          </a:xfrm>
          <a:custGeom>
            <a:avLst/>
            <a:gdLst/>
            <a:ahLst/>
            <a:cxnLst/>
            <a:rect r="r" b="b" t="t" l="l"/>
            <a:pathLst>
              <a:path h="1629920" w="2141110">
                <a:moveTo>
                  <a:pt x="0" y="0"/>
                </a:moveTo>
                <a:lnTo>
                  <a:pt x="2141110" y="0"/>
                </a:lnTo>
                <a:lnTo>
                  <a:pt x="2141110" y="1629919"/>
                </a:lnTo>
                <a:lnTo>
                  <a:pt x="0" y="1629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11359" y="2630354"/>
            <a:ext cx="6821457" cy="324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5"/>
              </a:lnSpc>
            </a:pPr>
            <a:r>
              <a:rPr lang="en-US" sz="2632" spc="7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una herramienta basada en deep learning que tiene como objetivo  apoyar a estudiantes de medicina y médicos generales en el entrenamiento de la interpretación de electrocardiogramas para la detección de arritmias cardiacas </a:t>
            </a:r>
          </a:p>
          <a:p>
            <a:pPr algn="just">
              <a:lnSpc>
                <a:spcPts val="368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191000" y="-1943100"/>
            <a:ext cx="3325220" cy="332522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228850" y="-1695450"/>
            <a:ext cx="3086677" cy="3086677"/>
          </a:xfrm>
          <a:custGeom>
            <a:avLst/>
            <a:gdLst/>
            <a:ahLst/>
            <a:cxnLst/>
            <a:rect r="r" b="b" t="t" l="l"/>
            <a:pathLst>
              <a:path h="3086677" w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2000" y="1918716"/>
            <a:ext cx="8229600" cy="65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b="true" sz="483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Contenido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28850" y="2941510"/>
            <a:ext cx="6051710" cy="274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1441" indent="-335721" lvl="1">
              <a:lnSpc>
                <a:spcPts val="4353"/>
              </a:lnSpc>
              <a:buAutoNum type="arabicPeriod" startAt="1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algn="l" marL="671441" indent="-335721" lvl="1">
              <a:lnSpc>
                <a:spcPts val="4353"/>
              </a:lnSpc>
              <a:buAutoNum type="arabicPeriod" startAt="1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 </a:t>
            </a:r>
          </a:p>
          <a:p>
            <a:pPr algn="l" marL="671441" indent="-335721" lvl="1">
              <a:lnSpc>
                <a:spcPts val="4353"/>
              </a:lnSpc>
              <a:buAutoNum type="arabicPeriod" startAt="1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 </a:t>
            </a:r>
          </a:p>
          <a:p>
            <a:pPr algn="l" marL="671441" indent="-335721" lvl="1">
              <a:lnSpc>
                <a:spcPts val="4353"/>
              </a:lnSpc>
              <a:buAutoNum type="arabicPeriod" startAt="1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 </a:t>
            </a:r>
          </a:p>
          <a:p>
            <a:pPr algn="l" marL="671441" indent="-335721" lvl="1">
              <a:lnSpc>
                <a:spcPts val="4353"/>
              </a:lnSpc>
              <a:buAutoNum type="arabicPeriod" startAt="1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469660" y="-1009650"/>
            <a:ext cx="2201180" cy="220118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02930" y="989482"/>
            <a:ext cx="1534450" cy="1534450"/>
          </a:xfrm>
          <a:custGeom>
            <a:avLst/>
            <a:gdLst/>
            <a:ahLst/>
            <a:cxnLst/>
            <a:rect r="r" b="b" t="t" l="l"/>
            <a:pathLst>
              <a:path h="1534450" w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t="0" r="-271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85463" y="90940"/>
          <a:ext cx="9366290" cy="6829901"/>
        </p:xfrm>
        <a:graphic>
          <a:graphicData uri="http://schemas.openxmlformats.org/drawingml/2006/table">
            <a:tbl>
              <a:tblPr/>
              <a:tblGrid>
                <a:gridCol w="700266"/>
                <a:gridCol w="2238597"/>
                <a:gridCol w="3875918"/>
                <a:gridCol w="2551508"/>
              </a:tblGrid>
              <a:tr h="7274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ID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DESCRIPCION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DETALLE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INTERESADOS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1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RF-01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Carga y análisis de ECG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 plataforma debe permitir a los usuarios subir electrocardiogramas en formato de imagen o señal digital para su análisis.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estudiantes de medicina, medicos generales, instituciones educativas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5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RF-02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Detección automática de arritmias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El sistema debe identificar y clasificar arritmias cardíacas basadas en los modelos de Deep Learning entrenados con el dataset seleccionado.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medicos generales, profesores de medicina, centros de investigacion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5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RF-03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Retroalimentación interactiva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Debe proporcionar explicaciones detalladas sobre la anomalía detectada, incluyendo referencias médicas relevantes y visualización gráfica del ECG.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estudiantes de medicina, medicos generales, especialistas en cardiologia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0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RF-04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Modo de entrenamiento con evaluación progresiva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 herramienta debe incluir un módulo donde los usuarios puedan practicar la interpretación de ECG mediante casos clínicos simulados, con retroalimentación y evaluación de su progreso.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medicos generales y estudiamtes de medicina, pacientes, instituciones de salud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1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RF-05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Integración con OpenEvidence u otras bases de datos médicas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Debe permitir la consulta de información médica validada para mejorar la interpretación de los resultados.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medicos generales, estudiantes de medicina, investigadores en IA medica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DAGjc4EmHV4</dc:identifier>
  <dcterms:modified xsi:type="dcterms:W3CDTF">2011-08-01T06:04:30Z</dcterms:modified>
  <cp:revision>1</cp:revision>
  <dc:title>Medical Presentation in Teal Yellow Modern Style</dc:title>
</cp:coreProperties>
</file>