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9753600" cy="7315200"/>
  <p:notesSz cx="6858000" cy="9144000"/>
  <p:embeddedFontLst>
    <p:embeddedFont>
      <p:font typeface="Aleo Bold" panose="020F0802020204030203" pitchFamily="34" charset="77"/>
      <p:regular r:id="rId10"/>
      <p:bold r:id="rId11"/>
    </p:embeddedFont>
    <p:embeddedFont>
      <p:font typeface="Glacial Indifference" pitchFamily="2" charset="0"/>
      <p:regular r:id="rId12"/>
    </p:embeddedFont>
    <p:embeddedFont>
      <p:font typeface="Glacial Indifference Bold" pitchFamily="2" charset="0"/>
      <p:regular r:id="rId13"/>
      <p:bold r:id="rId14"/>
    </p:embeddedFont>
    <p:embeddedFont>
      <p:font typeface="Poppins" pitchFamily="2" charset="77"/>
      <p:regular r:id="rId15"/>
      <p:bold r:id="rId16"/>
      <p:italic r:id="rId17"/>
      <p:boldItalic r:id="rId18"/>
    </p:embeddedFont>
    <p:embeddedFont>
      <p:font typeface="Poppins Bold" pitchFamily="2" charset="77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Estilo medio 1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2317" autoAdjust="0"/>
    <p:restoredTop sz="94619" autoAdjust="0"/>
  </p:normalViewPr>
  <p:slideViewPr>
    <p:cSldViewPr>
      <p:cViewPr varScale="1">
        <p:scale>
          <a:sx n="83" d="100"/>
          <a:sy n="83" d="100"/>
        </p:scale>
        <p:origin x="216" y="6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E2DE2-6CB8-F54F-A779-CE3CACF3F3BA}" type="datetimeFigureOut">
              <a:rPr lang="es-ES_tradnl" smtClean="0"/>
              <a:t>9/4/25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E5A91-4DCE-9F41-B33F-BB05CE10ABD4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75883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5A91-4DCE-9F41-B33F-BB05CE10ABD4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16460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1B6B0-5A6E-D55A-EB9B-8C556C4C7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EB71144-6933-FE20-F4D5-9AAC64E591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46BADDC-7F4F-3721-AE3E-D89F6B4303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566C7B-66E9-A91A-4047-5068663D4F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5A91-4DCE-9F41-B33F-BB05CE10ABD4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0678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C8D83-112D-0048-357F-484E6E774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F7CA132-F36C-4683-4622-FE0AF5EDB4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7FBB43F-1A0F-1941-AB62-09C4274D26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B267B7F-4C56-9048-1A2D-65A10B042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5A91-4DCE-9F41-B33F-BB05CE10ABD4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78373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2813" y="6981970"/>
            <a:ext cx="10065858" cy="416098"/>
            <a:chOff x="0" y="0"/>
            <a:chExt cx="3728095" cy="154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28095" cy="154110"/>
            </a:xfrm>
            <a:custGeom>
              <a:avLst/>
              <a:gdLst/>
              <a:ahLst/>
              <a:cxnLst/>
              <a:rect l="l" t="t" r="r" b="b"/>
              <a:pathLst>
                <a:path w="3728095" h="154110">
                  <a:moveTo>
                    <a:pt x="0" y="0"/>
                  </a:moveTo>
                  <a:lnTo>
                    <a:pt x="3728095" y="0"/>
                  </a:lnTo>
                  <a:lnTo>
                    <a:pt x="3728095" y="154110"/>
                  </a:lnTo>
                  <a:lnTo>
                    <a:pt x="0" y="154110"/>
                  </a:ln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728095" cy="1826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9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128004" y="-1510126"/>
            <a:ext cx="4066405" cy="4066405"/>
          </a:xfrm>
          <a:custGeom>
            <a:avLst/>
            <a:gdLst/>
            <a:ahLst/>
            <a:cxnLst/>
            <a:rect l="l" t="t" r="r" b="b"/>
            <a:pathLst>
              <a:path w="4066405" h="4066405">
                <a:moveTo>
                  <a:pt x="0" y="0"/>
                </a:moveTo>
                <a:lnTo>
                  <a:pt x="4066405" y="0"/>
                </a:lnTo>
                <a:lnTo>
                  <a:pt x="4066405" y="4066405"/>
                </a:lnTo>
                <a:lnTo>
                  <a:pt x="0" y="40664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7858416" y="131909"/>
            <a:ext cx="4048586" cy="4048586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19064" y="2773567"/>
            <a:ext cx="6356350" cy="18089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780"/>
              </a:lnSpc>
            </a:pP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TrainECG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,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una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herramienta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prototipo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de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apoyo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al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entrenamiento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en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interpretación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de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electrocardiogramas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basado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en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Aprendizaje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Profundo para la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detección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de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arritmias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 </a:t>
            </a:r>
            <a:r>
              <a:rPr lang="en-US" sz="2780" b="1" dirty="0" err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cardíacas</a:t>
            </a:r>
            <a:r>
              <a:rPr lang="en-US" sz="2780" b="1" dirty="0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.</a:t>
            </a:r>
          </a:p>
        </p:txBody>
      </p:sp>
      <p:sp>
        <p:nvSpPr>
          <p:cNvPr id="9" name="Freeform 9"/>
          <p:cNvSpPr/>
          <p:nvPr/>
        </p:nvSpPr>
        <p:spPr>
          <a:xfrm>
            <a:off x="6792390" y="1412295"/>
            <a:ext cx="2557159" cy="1946637"/>
          </a:xfrm>
          <a:custGeom>
            <a:avLst/>
            <a:gdLst/>
            <a:ahLst/>
            <a:cxnLst/>
            <a:rect l="l" t="t" r="r" b="b"/>
            <a:pathLst>
              <a:path w="2557159" h="1946637">
                <a:moveTo>
                  <a:pt x="0" y="0"/>
                </a:moveTo>
                <a:lnTo>
                  <a:pt x="2557160" y="0"/>
                </a:lnTo>
                <a:lnTo>
                  <a:pt x="2557160" y="1946637"/>
                </a:lnTo>
                <a:lnTo>
                  <a:pt x="0" y="19466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0" name="TextBox 10"/>
          <p:cNvSpPr txBox="1"/>
          <p:nvPr/>
        </p:nvSpPr>
        <p:spPr>
          <a:xfrm>
            <a:off x="1162050" y="6715603"/>
            <a:ext cx="8591550" cy="266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18"/>
              </a:lnSpc>
            </a:pPr>
            <a:r>
              <a:rPr lang="en-US" sz="1513" b="1" spc="226">
                <a:solidFill>
                  <a:srgbClr val="00000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LILIAN ESTEFANIA MARADIAGO CORREA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191000" y="-1943100"/>
            <a:ext cx="3325220" cy="332522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228850" y="-1695450"/>
            <a:ext cx="3086677" cy="3086677"/>
          </a:xfrm>
          <a:custGeom>
            <a:avLst/>
            <a:gdLst/>
            <a:ahLst/>
            <a:cxnLst/>
            <a:rect l="l" t="t" r="r" b="b"/>
            <a:pathLst>
              <a:path w="3086677" h="3086677">
                <a:moveTo>
                  <a:pt x="0" y="0"/>
                </a:moveTo>
                <a:lnTo>
                  <a:pt x="3086677" y="0"/>
                </a:lnTo>
                <a:lnTo>
                  <a:pt x="3086677" y="3086677"/>
                </a:lnTo>
                <a:lnTo>
                  <a:pt x="0" y="30866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5" name="TextBox 5"/>
          <p:cNvSpPr txBox="1"/>
          <p:nvPr/>
        </p:nvSpPr>
        <p:spPr>
          <a:xfrm>
            <a:off x="762000" y="1918716"/>
            <a:ext cx="8229600" cy="651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30"/>
              </a:lnSpc>
            </a:pPr>
            <a:r>
              <a:rPr lang="en-US" sz="4830" b="1">
                <a:solidFill>
                  <a:srgbClr val="000000"/>
                </a:solidFill>
                <a:latin typeface="Aleo Bold"/>
                <a:ea typeface="Aleo Bold"/>
                <a:cs typeface="Aleo Bold"/>
                <a:sym typeface="Aleo Bold"/>
              </a:rPr>
              <a:t>Contenido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28850" y="2941510"/>
            <a:ext cx="6051710" cy="2749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1441" lvl="1" indent="-335721" algn="l">
              <a:lnSpc>
                <a:spcPts val="4353"/>
              </a:lnSpc>
              <a:buAutoNum type="arabicPeriod"/>
            </a:pPr>
            <a:r>
              <a:rPr lang="en-US" sz="3109" spc="93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Contexto</a:t>
            </a:r>
          </a:p>
          <a:p>
            <a:pPr marL="671441" lvl="1" indent="-335721" algn="l">
              <a:lnSpc>
                <a:spcPts val="4353"/>
              </a:lnSpc>
              <a:buAutoNum type="arabicPeriod"/>
            </a:pPr>
            <a:r>
              <a:rPr lang="en-US" sz="3109" spc="93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Requisitos funcionales </a:t>
            </a:r>
          </a:p>
          <a:p>
            <a:pPr marL="671441" lvl="1" indent="-335721" algn="l">
              <a:lnSpc>
                <a:spcPts val="4353"/>
              </a:lnSpc>
              <a:buAutoNum type="arabicPeriod"/>
            </a:pPr>
            <a:r>
              <a:rPr lang="en-US" sz="3109" spc="93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Requisitos no funcionales </a:t>
            </a:r>
          </a:p>
          <a:p>
            <a:pPr marL="671441" lvl="1" indent="-335721" algn="l">
              <a:lnSpc>
                <a:spcPts val="4353"/>
              </a:lnSpc>
              <a:buAutoNum type="arabicPeriod"/>
            </a:pPr>
            <a:r>
              <a:rPr lang="en-US" sz="3109" spc="93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Atributos de calidad </a:t>
            </a:r>
          </a:p>
          <a:p>
            <a:pPr marL="671441" lvl="1" indent="-335721" algn="l">
              <a:lnSpc>
                <a:spcPts val="4353"/>
              </a:lnSpc>
              <a:buAutoNum type="arabicPeriod"/>
            </a:pPr>
            <a:r>
              <a:rPr lang="en-US" sz="3109" spc="93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Ponderación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2813" y="6981970"/>
            <a:ext cx="10065858" cy="416098"/>
            <a:chOff x="0" y="0"/>
            <a:chExt cx="3728095" cy="1541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28095" cy="154110"/>
            </a:xfrm>
            <a:custGeom>
              <a:avLst/>
              <a:gdLst/>
              <a:ahLst/>
              <a:cxnLst/>
              <a:rect l="l" t="t" r="r" b="b"/>
              <a:pathLst>
                <a:path w="3728095" h="154110">
                  <a:moveTo>
                    <a:pt x="0" y="0"/>
                  </a:moveTo>
                  <a:lnTo>
                    <a:pt x="3728095" y="0"/>
                  </a:lnTo>
                  <a:lnTo>
                    <a:pt x="3728095" y="154110"/>
                  </a:lnTo>
                  <a:lnTo>
                    <a:pt x="0" y="154110"/>
                  </a:ln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728095" cy="1826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9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7443471" y="-1349404"/>
            <a:ext cx="3500443" cy="3500443"/>
          </a:xfrm>
          <a:custGeom>
            <a:avLst/>
            <a:gdLst/>
            <a:ahLst/>
            <a:cxnLst/>
            <a:rect l="l" t="t" r="r" b="b"/>
            <a:pathLst>
              <a:path w="3500443" h="3500443">
                <a:moveTo>
                  <a:pt x="0" y="0"/>
                </a:moveTo>
                <a:lnTo>
                  <a:pt x="3500443" y="0"/>
                </a:lnTo>
                <a:lnTo>
                  <a:pt x="3500443" y="3500442"/>
                </a:lnTo>
                <a:lnTo>
                  <a:pt x="0" y="35004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7908114" y="685800"/>
            <a:ext cx="3716815" cy="3716815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8" name="Freeform 8"/>
          <p:cNvSpPr/>
          <p:nvPr/>
        </p:nvSpPr>
        <p:spPr>
          <a:xfrm>
            <a:off x="7443471" y="1173064"/>
            <a:ext cx="1859360" cy="1330905"/>
          </a:xfrm>
          <a:custGeom>
            <a:avLst/>
            <a:gdLst/>
            <a:ahLst/>
            <a:cxnLst/>
            <a:rect l="l" t="t" r="r" b="b"/>
            <a:pathLst>
              <a:path w="2141110" h="1629920">
                <a:moveTo>
                  <a:pt x="0" y="0"/>
                </a:moveTo>
                <a:lnTo>
                  <a:pt x="2141110" y="0"/>
                </a:lnTo>
                <a:lnTo>
                  <a:pt x="2141110" y="1629919"/>
                </a:lnTo>
                <a:lnTo>
                  <a:pt x="0" y="16299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9" name="TextBox 9"/>
          <p:cNvSpPr txBox="1"/>
          <p:nvPr/>
        </p:nvSpPr>
        <p:spPr>
          <a:xfrm>
            <a:off x="450769" y="427109"/>
            <a:ext cx="6821457" cy="4001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s-ES_tradnl" sz="2000" b="1" spc="78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TrainECG </a:t>
            </a:r>
            <a:r>
              <a:rPr lang="es-ES_tradnl" sz="2000" spc="78" dirty="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 una herramienta diseñada para apoyar a estudiantes de medicina y médicos generales en la interpretación de electrocardiogramas (ECG) para la detección de arritmias cardíacas. La aplicación integra un modelo de clasificación basado en aprendizaje profundo y cuenta con una interfaz educativa que permite cargar o consultar trazos ECG, obtener predicciones automáticas y visualizar explicaciones del modelo mediante técnicas de interpretabilidad. Adicionalmente, incorpora módulos de práctica, retroalimentación formativa y evaluación para reforzar el aprendizaje, facilitando así tanto el entrenamiento como el apoyo diagnóstico clínico.</a:t>
            </a:r>
          </a:p>
        </p:txBody>
      </p:sp>
      <p:pic>
        <p:nvPicPr>
          <p:cNvPr id="1030" name="Picture 6" descr="Estudiante - Iconos gratis de usuario">
            <a:extLst>
              <a:ext uri="{FF2B5EF4-FFF2-40B4-BE49-F238E27FC236}">
                <a16:creationId xmlns:a16="http://schemas.microsoft.com/office/drawing/2014/main" id="{E2C99D91-C900-B782-7CE4-D63FED49E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808" y="5818881"/>
            <a:ext cx="889258" cy="88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6465A7D7-14A3-F7E3-56F6-24E9674FB973}"/>
              </a:ext>
            </a:extLst>
          </p:cNvPr>
          <p:cNvCxnSpPr>
            <a:cxnSpLocks/>
          </p:cNvCxnSpPr>
          <p:nvPr/>
        </p:nvCxnSpPr>
        <p:spPr>
          <a:xfrm>
            <a:off x="4890116" y="5776685"/>
            <a:ext cx="748684" cy="14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C7D2167A-5F2B-CE5D-090C-38A2DD48395C}"/>
              </a:ext>
            </a:extLst>
          </p:cNvPr>
          <p:cNvCxnSpPr>
            <a:cxnSpLocks/>
          </p:cNvCxnSpPr>
          <p:nvPr/>
        </p:nvCxnSpPr>
        <p:spPr>
          <a:xfrm>
            <a:off x="2532750" y="5180647"/>
            <a:ext cx="582570" cy="20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E9AC2907-4471-17B3-CC64-A44FA3148F73}"/>
              </a:ext>
            </a:extLst>
          </p:cNvPr>
          <p:cNvCxnSpPr>
            <a:cxnSpLocks/>
          </p:cNvCxnSpPr>
          <p:nvPr/>
        </p:nvCxnSpPr>
        <p:spPr>
          <a:xfrm flipV="1">
            <a:off x="2434139" y="5776685"/>
            <a:ext cx="724035" cy="28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Imagen 17">
            <a:extLst>
              <a:ext uri="{FF2B5EF4-FFF2-40B4-BE49-F238E27FC236}">
                <a16:creationId xmlns:a16="http://schemas.microsoft.com/office/drawing/2014/main" id="{FE6746C9-944C-0B0C-A606-1B63BE5396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477" y="4675499"/>
            <a:ext cx="1219200" cy="812800"/>
          </a:xfrm>
          <a:prstGeom prst="roundRect">
            <a:avLst/>
          </a:prstGeom>
          <a:ln w="28575">
            <a:solidFill>
              <a:schemeClr val="tx2"/>
            </a:solidFill>
          </a:ln>
        </p:spPr>
      </p:pic>
      <p:sp>
        <p:nvSpPr>
          <p:cNvPr id="21" name="Rectángulo redondeado 20">
            <a:extLst>
              <a:ext uri="{FF2B5EF4-FFF2-40B4-BE49-F238E27FC236}">
                <a16:creationId xmlns:a16="http://schemas.microsoft.com/office/drawing/2014/main" id="{839C8C2C-4FFD-1A29-573B-EFC370167972}"/>
              </a:ext>
            </a:extLst>
          </p:cNvPr>
          <p:cNvSpPr/>
          <p:nvPr/>
        </p:nvSpPr>
        <p:spPr>
          <a:xfrm>
            <a:off x="3302247" y="5081899"/>
            <a:ext cx="1600200" cy="9402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b="1" dirty="0"/>
              <a:t>TrainECG</a:t>
            </a:r>
          </a:p>
        </p:txBody>
      </p:sp>
      <p:sp>
        <p:nvSpPr>
          <p:cNvPr id="24" name="Redondear rectángulo de esquina diagonal 23">
            <a:extLst>
              <a:ext uri="{FF2B5EF4-FFF2-40B4-BE49-F238E27FC236}">
                <a16:creationId xmlns:a16="http://schemas.microsoft.com/office/drawing/2014/main" id="{95428576-1799-F0C0-912A-B02E8E9CD89A}"/>
              </a:ext>
            </a:extLst>
          </p:cNvPr>
          <p:cNvSpPr/>
          <p:nvPr/>
        </p:nvSpPr>
        <p:spPr>
          <a:xfrm>
            <a:off x="5767071" y="4811232"/>
            <a:ext cx="1676400" cy="470108"/>
          </a:xfrm>
          <a:prstGeom prst="round2Diag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Diagnóstico</a:t>
            </a:r>
          </a:p>
        </p:txBody>
      </p:sp>
      <p:sp>
        <p:nvSpPr>
          <p:cNvPr id="27" name="Redondear rectángulo de esquina diagonal 26">
            <a:extLst>
              <a:ext uri="{FF2B5EF4-FFF2-40B4-BE49-F238E27FC236}">
                <a16:creationId xmlns:a16="http://schemas.microsoft.com/office/drawing/2014/main" id="{9F4EE581-5561-7A0B-FA8A-167675F0BDA9}"/>
              </a:ext>
            </a:extLst>
          </p:cNvPr>
          <p:cNvSpPr/>
          <p:nvPr/>
        </p:nvSpPr>
        <p:spPr>
          <a:xfrm>
            <a:off x="5708703" y="5682266"/>
            <a:ext cx="1981200" cy="470108"/>
          </a:xfrm>
          <a:prstGeom prst="round2Diag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Retroalimentación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B1E9A0D9-7C27-5578-461C-B1BE5DA9A826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4902447" y="5108793"/>
            <a:ext cx="736353" cy="443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469660" y="-1009650"/>
            <a:ext cx="2201180" cy="2201180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-802930" y="989482"/>
            <a:ext cx="1534450" cy="1534450"/>
          </a:xfrm>
          <a:custGeom>
            <a:avLst/>
            <a:gdLst/>
            <a:ahLst/>
            <a:cxnLst/>
            <a:rect l="l" t="t" r="r" b="b"/>
            <a:pathLst>
              <a:path w="1534450" h="1534450">
                <a:moveTo>
                  <a:pt x="0" y="0"/>
                </a:moveTo>
                <a:lnTo>
                  <a:pt x="1534450" y="0"/>
                </a:lnTo>
                <a:lnTo>
                  <a:pt x="1534450" y="1534450"/>
                </a:lnTo>
                <a:lnTo>
                  <a:pt x="0" y="15344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239494"/>
              </p:ext>
            </p:extLst>
          </p:nvPr>
        </p:nvGraphicFramePr>
        <p:xfrm>
          <a:off x="785877" y="304801"/>
          <a:ext cx="8358123" cy="66269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24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8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6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4617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sym typeface="Poppins Bold"/>
                        </a:rPr>
                        <a:t>ID</a:t>
                      </a:r>
                      <a:endParaRPr lang="en-US" sz="1100" b="1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b="1" noProof="0" dirty="0">
                          <a:solidFill>
                            <a:srgbClr val="000000"/>
                          </a:solidFill>
                          <a:sym typeface="Poppins Bold"/>
                        </a:rPr>
                        <a:t>DESCRIPCION</a:t>
                      </a:r>
                      <a:endParaRPr lang="es-ES_tradnl" sz="1100" noProof="0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b="1" noProof="0" dirty="0">
                          <a:solidFill>
                            <a:srgbClr val="000000"/>
                          </a:solidFill>
                          <a:sym typeface="Poppins Bold"/>
                        </a:rPr>
                        <a:t>DETALLE</a:t>
                      </a:r>
                      <a:endParaRPr lang="es-ES_tradnl" sz="1100" noProof="0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b="1" noProof="0">
                          <a:solidFill>
                            <a:srgbClr val="000000"/>
                          </a:solidFill>
                          <a:sym typeface="Poppins Bold"/>
                        </a:rPr>
                        <a:t>INTERESADOS</a:t>
                      </a:r>
                      <a:endParaRPr lang="es-ES_tradnl" sz="1100" noProof="0"/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7799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sym typeface="Poppins"/>
                        </a:rPr>
                        <a:t>RF-01</a:t>
                      </a:r>
                      <a:endParaRPr lang="en-US" sz="1100" b="1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Carga de ECG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La plataforma debe permitir a los usuarios subir electrocardiogramas en formato de imagen o señal digital para su análisis.</a:t>
                      </a:r>
                      <a:endParaRPr lang="es-ES_tradnl" sz="1100" noProof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estudiantes de medicina, médicos generales, instituciones educativas, investigadores en IA medica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3573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sym typeface="Poppins"/>
                        </a:rPr>
                        <a:t>RF-02</a:t>
                      </a:r>
                      <a:endParaRPr lang="en-US" sz="1100" b="1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Detección automática de arritmias</a:t>
                      </a:r>
                      <a:endParaRPr lang="es-ES_tradnl" sz="1100" noProof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El sistema debe identificar y clasificar arritmias cardíacas basadas en los modelos de Deep Learning entrenados con el dataset seleccionado.</a:t>
                      </a:r>
                      <a:endParaRPr lang="es-ES_tradnl" sz="1100" noProof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medicos generales, profesores de medicina, centros de investigacion</a:t>
                      </a:r>
                      <a:endParaRPr lang="es-ES_tradnl" sz="1100" noProof="0"/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3573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sym typeface="Poppins"/>
                        </a:rPr>
                        <a:t>RF-03</a:t>
                      </a:r>
                      <a:endParaRPr lang="en-US" sz="1100" b="1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Retroalimentación interactiva</a:t>
                      </a:r>
                      <a:endParaRPr lang="es-ES_tradnl" sz="1100" noProof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Debe proporcionar explicaciones detalladas sobre la anomalía detectada, incluyendo referencias médicas relevantes y visualización gráfica del ECG.</a:t>
                      </a:r>
                      <a:endParaRPr lang="es-ES_tradnl" sz="1100" noProof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estudiantes de medicina, médicos generales, especialistas en cardiología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5837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sym typeface="Poppins"/>
                        </a:rPr>
                        <a:t>RF-04</a:t>
                      </a:r>
                      <a:endParaRPr lang="en-US" sz="1100" b="1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Modo de entrenamiento con evaluación progresiva</a:t>
                      </a:r>
                      <a:endParaRPr lang="es-ES_tradnl" sz="1100" noProof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La herramienta debe incluir un módulo donde los usuarios puedan practicar la interpretación de ECG mediante casos clínicos simulados, con retroalimentación y evaluación de su progreso.</a:t>
                      </a:r>
                      <a:endParaRPr lang="es-ES_tradnl" sz="1100" noProof="0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estudiamtes de medicina,</a:t>
                      </a:r>
                    </a:p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>
                          <a:solidFill>
                            <a:srgbClr val="000000"/>
                          </a:solidFill>
                          <a:sym typeface="Poppins"/>
                        </a:rPr>
                        <a:t>Instituciones educativas</a:t>
                      </a:r>
                      <a:endParaRPr lang="es-ES_tradnl" sz="1100" noProof="0"/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17799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sym typeface="Poppins"/>
                        </a:rPr>
                        <a:t>RF-05</a:t>
                      </a:r>
                      <a:endParaRPr lang="en-US" sz="1100" b="1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Integración con </a:t>
                      </a:r>
                      <a:r>
                        <a:rPr lang="es-ES_tradnl" sz="1200" noProof="0" dirty="0" err="1">
                          <a:solidFill>
                            <a:srgbClr val="000000"/>
                          </a:solidFill>
                          <a:sym typeface="Poppins"/>
                        </a:rPr>
                        <a:t>OpenEvidence</a:t>
                      </a: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 u otras bases de datos médicas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Debe incluir información médica validada y actualizada,  para mejorar la comprensión de los resultados.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médicos generales, estudiantes de medicina, investigadores en IA medica, instituciones de salud aliadas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AE081C-3B95-6A68-4A22-7829B0707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0F5F6D9-ACF9-4C81-3395-2ED0D4FF8CAA}"/>
              </a:ext>
            </a:extLst>
          </p:cNvPr>
          <p:cNvGrpSpPr>
            <a:grpSpLocks noChangeAspect="1"/>
          </p:cNvGrpSpPr>
          <p:nvPr/>
        </p:nvGrpSpPr>
        <p:grpSpPr>
          <a:xfrm>
            <a:off x="-1469660" y="-1009650"/>
            <a:ext cx="2201180" cy="2201180"/>
            <a:chOff x="0" y="0"/>
            <a:chExt cx="6350000" cy="6350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E00812A-F424-228D-ECC5-3A5F1BFF07DE}"/>
                </a:ext>
              </a:extLst>
            </p:cNvPr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>
            <a:extLst>
              <a:ext uri="{FF2B5EF4-FFF2-40B4-BE49-F238E27FC236}">
                <a16:creationId xmlns:a16="http://schemas.microsoft.com/office/drawing/2014/main" id="{F69C0167-4C16-A9D0-DA8B-A265EDA951DD}"/>
              </a:ext>
            </a:extLst>
          </p:cNvPr>
          <p:cNvSpPr/>
          <p:nvPr/>
        </p:nvSpPr>
        <p:spPr>
          <a:xfrm>
            <a:off x="-802930" y="989482"/>
            <a:ext cx="1534450" cy="1534450"/>
          </a:xfrm>
          <a:custGeom>
            <a:avLst/>
            <a:gdLst/>
            <a:ahLst/>
            <a:cxnLst/>
            <a:rect l="l" t="t" r="r" b="b"/>
            <a:pathLst>
              <a:path w="1534450" h="1534450">
                <a:moveTo>
                  <a:pt x="0" y="0"/>
                </a:moveTo>
                <a:lnTo>
                  <a:pt x="1534450" y="0"/>
                </a:lnTo>
                <a:lnTo>
                  <a:pt x="1534450" y="1534450"/>
                </a:lnTo>
                <a:lnTo>
                  <a:pt x="0" y="15344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0F4686E-90BE-8BDB-33C6-4201588E8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837052"/>
              </p:ext>
            </p:extLst>
          </p:nvPr>
        </p:nvGraphicFramePr>
        <p:xfrm>
          <a:off x="753291" y="90939"/>
          <a:ext cx="8511540" cy="7087411"/>
        </p:xfrm>
        <a:graphic>
          <a:graphicData uri="http://schemas.openxmlformats.org/drawingml/2006/table">
            <a:tbl>
              <a:tblPr>
                <a:tableStyleId>{6E25E649-3F16-4E02-A733-19D2CDBF48F0}</a:tableStyleId>
              </a:tblPr>
              <a:tblGrid>
                <a:gridCol w="678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0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2059">
                  <a:extLst>
                    <a:ext uri="{9D8B030D-6E8A-4147-A177-3AD203B41FA5}">
                      <a16:colId xmlns:a16="http://schemas.microsoft.com/office/drawing/2014/main" val="3277534545"/>
                    </a:ext>
                  </a:extLst>
                </a:gridCol>
                <a:gridCol w="1949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2163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sym typeface="Poppins Bold"/>
                        </a:rPr>
                        <a:t>ID</a:t>
                      </a:r>
                      <a:endParaRPr lang="en-US" sz="1100" b="1" dirty="0"/>
                    </a:p>
                  </a:txBody>
                  <a:tcPr marL="152400" marR="152400" marT="152400" marB="15240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b="1" noProof="0" dirty="0">
                          <a:solidFill>
                            <a:srgbClr val="000000"/>
                          </a:solidFill>
                          <a:sym typeface="Poppins Bold"/>
                        </a:rPr>
                        <a:t>DESCRIPCION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b="1" noProof="0" dirty="0">
                          <a:solidFill>
                            <a:srgbClr val="000000"/>
                          </a:solidFill>
                          <a:sym typeface="Poppins Bold"/>
                        </a:rPr>
                        <a:t>DETALLE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b="1" noProof="0" dirty="0"/>
                        <a:t>METRICA</a:t>
                      </a:r>
                      <a:endParaRPr lang="es-ES_tradnl" sz="1200" b="1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b="1" noProof="0" dirty="0">
                          <a:solidFill>
                            <a:srgbClr val="000000"/>
                          </a:solidFill>
                          <a:sym typeface="Poppins Bold"/>
                        </a:rPr>
                        <a:t>INTERESADOS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7692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sym typeface="Poppins"/>
                        </a:rPr>
                        <a:t>RNF-01</a:t>
                      </a:r>
                      <a:endParaRPr lang="en-US" sz="1100" b="1" dirty="0"/>
                    </a:p>
                  </a:txBody>
                  <a:tcPr marL="152400" marR="152400" marT="152400" marB="15240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Rendimiento y tiempo de respuesta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El sistema debe procesar y entregar resultados en un tiempo máximo aceptable para no interrumpir la experiencia del usuario.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CO" sz="1200" dirty="0"/>
                        <a:t>Tiempo de respuesta &lt;5  segundos</a:t>
                      </a:r>
                      <a:endParaRPr lang="es-ES_tradnl" sz="1200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Estudiantes y profesores de medicina, médicos generales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7692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sym typeface="Poppins"/>
                        </a:rPr>
                        <a:t>RNF-02</a:t>
                      </a:r>
                      <a:endParaRPr lang="en-US" sz="1100" b="1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Usabilidad</a:t>
                      </a:r>
                      <a:endParaRPr lang="es-ES_tradnl" sz="1100" noProof="0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La interfaz debe ser intuitiva y fácil de usar, permitiendo a usuarios sin conocimientos técnicos navegar y utilizar la aplicación sin problemas.</a:t>
                      </a:r>
                      <a:endParaRPr lang="es-ES_tradnl" sz="1100" noProof="0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/>
                        <a:t>Índice de satisfacción de usuario &gt; 80%</a:t>
                      </a:r>
                      <a:endParaRPr lang="es-ES_tradnl" sz="1200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médicos generales, profesores y estudiantes de medicina, facultad de medicina</a:t>
                      </a:r>
                      <a:endParaRPr lang="es-ES_tradnl" sz="1100" noProof="0" dirty="0"/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7692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sym typeface="Poppins"/>
                        </a:rPr>
                        <a:t>RNF-03</a:t>
                      </a:r>
                      <a:endParaRPr lang="en-US" sz="1100" b="1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/>
                        <a:t>Fiabilidad y disponibilidad</a:t>
                      </a:r>
                      <a:endParaRPr lang="es-ES_tradnl" sz="1200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El sistema debe contar con mecanismos de respaldo y recuperación ante fallos, garantizando alta disponibilidad en su operación.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/>
                        <a:t>Disponibilidad ≥ 99% del tiempo</a:t>
                      </a:r>
                      <a:endParaRPr lang="es-ES_tradnl" sz="1200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Estudiantes y profesores de medicina, médicos generales,  administradores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29126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sym typeface="Poppins"/>
                        </a:rPr>
                        <a:t>RNF-04</a:t>
                      </a:r>
                      <a:endParaRPr lang="en-US" sz="1100" b="1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Mantenibilidad</a:t>
                      </a:r>
                      <a:endParaRPr lang="es-ES_tradnl" sz="1100" noProof="0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El código y la arquitectura deben estar documentados y estructurados para facilitar futuras modificaciones o expansiones del sistema.	</a:t>
                      </a:r>
                      <a:endParaRPr lang="es-ES_tradnl" sz="1100" noProof="0" dirty="0"/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/>
                        <a:t>Cobertura de documentación &gt; 90%	</a:t>
                      </a:r>
                      <a:endParaRPr lang="es-ES_tradnl" sz="1200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/>
                        <a:t>Desarrolladores, investigadores en IA medica, instituciones de salud aliadas</a:t>
                      </a:r>
                      <a:endParaRPr lang="es-ES_tradnl" sz="1200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0986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sym typeface="Poppins"/>
                        </a:rPr>
                        <a:t>RNF-05</a:t>
                      </a:r>
                      <a:endParaRPr lang="en-US" sz="1100" b="1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/>
                        <a:t>Seguridad de datos	</a:t>
                      </a:r>
                      <a:endParaRPr lang="es-ES_tradnl" sz="1200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solidFill>
                            <a:srgbClr val="000000"/>
                          </a:solidFill>
                          <a:sym typeface="Poppins"/>
                        </a:rPr>
                        <a:t>Garantizar la confidencialidad, integridad y disponibilidad de los datos médicos, cumpliendo con normativas y buenas prácticas de seguridad.</a:t>
                      </a:r>
                      <a:endParaRPr lang="es-ES_tradnl" sz="1100" noProof="0" dirty="0"/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/>
                        <a:t>Cumplimiento de normativa HIPAA</a:t>
                      </a:r>
                      <a:endParaRPr lang="es-ES_tradnl" sz="1200" noProof="0" dirty="0"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s-ES_tradnl" sz="1200" noProof="0" dirty="0">
                          <a:latin typeface="+mn-lt"/>
                          <a:cs typeface="Poppins" pitchFamily="2" charset="77"/>
                        </a:rPr>
                        <a:t>Estudiantes y profesores de medicina, médicos generales, facultad de medicina, investigadores, entes reguladores, usuarios indirectos (pacientes)</a:t>
                      </a:r>
                    </a:p>
                  </a:txBody>
                  <a:tcPr marL="152400" marR="152400" marT="152400" marB="15240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856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EF0BDF-249D-87DA-3276-AE19A052F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6F57CBC-823D-3450-4708-B5FA4F397B62}"/>
              </a:ext>
            </a:extLst>
          </p:cNvPr>
          <p:cNvGrpSpPr>
            <a:grpSpLocks noChangeAspect="1"/>
          </p:cNvGrpSpPr>
          <p:nvPr/>
        </p:nvGrpSpPr>
        <p:grpSpPr>
          <a:xfrm>
            <a:off x="-1469660" y="-1009650"/>
            <a:ext cx="2201180" cy="2201180"/>
            <a:chOff x="0" y="0"/>
            <a:chExt cx="6350000" cy="6350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64DC050-F5CF-C98D-A73A-242308700F61}"/>
                </a:ext>
              </a:extLst>
            </p:cNvPr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>
            <a:extLst>
              <a:ext uri="{FF2B5EF4-FFF2-40B4-BE49-F238E27FC236}">
                <a16:creationId xmlns:a16="http://schemas.microsoft.com/office/drawing/2014/main" id="{57190402-9283-1AFF-5028-AE5E51CBA530}"/>
              </a:ext>
            </a:extLst>
          </p:cNvPr>
          <p:cNvSpPr/>
          <p:nvPr/>
        </p:nvSpPr>
        <p:spPr>
          <a:xfrm>
            <a:off x="-802930" y="989482"/>
            <a:ext cx="1534450" cy="1534450"/>
          </a:xfrm>
          <a:custGeom>
            <a:avLst/>
            <a:gdLst/>
            <a:ahLst/>
            <a:cxnLst/>
            <a:rect l="l" t="t" r="r" b="b"/>
            <a:pathLst>
              <a:path w="1534450" h="1534450">
                <a:moveTo>
                  <a:pt x="0" y="0"/>
                </a:moveTo>
                <a:lnTo>
                  <a:pt x="1534450" y="0"/>
                </a:lnTo>
                <a:lnTo>
                  <a:pt x="1534450" y="1534450"/>
                </a:lnTo>
                <a:lnTo>
                  <a:pt x="0" y="15344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30247C9A-FF7A-1290-B2B2-078C1776E9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00446"/>
              </p:ext>
            </p:extLst>
          </p:nvPr>
        </p:nvGraphicFramePr>
        <p:xfrm>
          <a:off x="785876" y="762000"/>
          <a:ext cx="8358124" cy="6519335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347724">
                  <a:extLst>
                    <a:ext uri="{9D8B030D-6E8A-4147-A177-3AD203B41FA5}">
                      <a16:colId xmlns:a16="http://schemas.microsoft.com/office/drawing/2014/main" val="217053598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919299676"/>
                    </a:ext>
                  </a:extLst>
                </a:gridCol>
                <a:gridCol w="957896">
                  <a:extLst>
                    <a:ext uri="{9D8B030D-6E8A-4147-A177-3AD203B41FA5}">
                      <a16:colId xmlns:a16="http://schemas.microsoft.com/office/drawing/2014/main" val="249748873"/>
                    </a:ext>
                  </a:extLst>
                </a:gridCol>
                <a:gridCol w="1073340">
                  <a:extLst>
                    <a:ext uri="{9D8B030D-6E8A-4147-A177-3AD203B41FA5}">
                      <a16:colId xmlns:a16="http://schemas.microsoft.com/office/drawing/2014/main" val="3219742219"/>
                    </a:ext>
                  </a:extLst>
                </a:gridCol>
                <a:gridCol w="1073340">
                  <a:extLst>
                    <a:ext uri="{9D8B030D-6E8A-4147-A177-3AD203B41FA5}">
                      <a16:colId xmlns:a16="http://schemas.microsoft.com/office/drawing/2014/main" val="1652773652"/>
                    </a:ext>
                  </a:extLst>
                </a:gridCol>
                <a:gridCol w="1162624">
                  <a:extLst>
                    <a:ext uri="{9D8B030D-6E8A-4147-A177-3AD203B41FA5}">
                      <a16:colId xmlns:a16="http://schemas.microsoft.com/office/drawing/2014/main" val="429017539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89139084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628106881"/>
                    </a:ext>
                  </a:extLst>
                </a:gridCol>
              </a:tblGrid>
              <a:tr h="434623"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 dirty="0" err="1">
                          <a:effectLst/>
                        </a:rPr>
                        <a:t>Stakeholder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 dirty="0">
                          <a:effectLst/>
                        </a:rPr>
                        <a:t>Usabilidad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Fiabilidad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Explicabilidad (XAI)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Seguridad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Mantenibilidad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 dirty="0">
                          <a:effectLst/>
                        </a:rPr>
                        <a:t>Rendimiento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Total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29528132"/>
                  </a:ext>
                </a:extLst>
              </a:tr>
              <a:tr h="434623"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Estudiantes de Medicina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30%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35%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100%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6654312"/>
                  </a:ext>
                </a:extLst>
              </a:tr>
              <a:tr h="434623"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Médicos Generales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30%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100%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9284290"/>
                  </a:ext>
                </a:extLst>
              </a:tr>
              <a:tr h="651933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Docentes Universitarios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35%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100%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3359475"/>
                  </a:ext>
                </a:extLst>
              </a:tr>
              <a:tr h="434623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Facultad de Medicina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30%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100%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17929067"/>
                  </a:ext>
                </a:extLst>
              </a:tr>
              <a:tr h="651933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Investigadores en IA médica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40%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100%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7274343"/>
                  </a:ext>
                </a:extLst>
              </a:tr>
              <a:tr h="651933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Instituciones de salud aliadas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100%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6639833"/>
                  </a:ext>
                </a:extLst>
              </a:tr>
              <a:tr h="869245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Entes reguladores (MinSalud, etc.)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30%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100%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9012562"/>
                  </a:ext>
                </a:extLst>
              </a:tr>
              <a:tr h="651933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Desarrolladores de software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40%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>
                          <a:effectLst/>
                        </a:rPr>
                        <a:t>100%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768403"/>
                  </a:ext>
                </a:extLst>
              </a:tr>
              <a:tr h="651933"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Usuarios indirectos (pacientes)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35%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5%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b="1" kern="0" dirty="0">
                          <a:effectLst/>
                        </a:rPr>
                        <a:t>100%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2931177"/>
                  </a:ext>
                </a:extLst>
              </a:tr>
              <a:tr h="651933">
                <a:tc>
                  <a:txBody>
                    <a:bodyPr/>
                    <a:lstStyle/>
                    <a:p>
                      <a:pPr algn="ctr"/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  <a:p>
                      <a:pPr algn="ctr"/>
                      <a:r>
                        <a:rPr lang="es-CO" sz="1200" kern="10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Total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  <a:p>
                      <a:pPr algn="ctr"/>
                      <a:r>
                        <a:rPr lang="es-CO" sz="1200" kern="10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21.11%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  <a:p>
                      <a:pPr algn="ctr"/>
                      <a:r>
                        <a:rPr lang="es-CO" sz="1200" kern="10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17.78%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  <a:p>
                      <a:pPr algn="ctr"/>
                      <a:r>
                        <a:rPr lang="es-CO" sz="1200" kern="10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28.33%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  <a:p>
                      <a:pPr algn="ctr"/>
                      <a:r>
                        <a:rPr lang="es-CO" sz="1200" kern="10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10%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  <a:p>
                      <a:pPr algn="ctr"/>
                      <a:r>
                        <a:rPr lang="es-CO" sz="1200" kern="10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12.22%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  <a:p>
                      <a:pPr algn="ctr"/>
                      <a:r>
                        <a:rPr lang="es-CO" sz="1200" kern="10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10.56%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  <a:p>
                      <a:pPr algn="ctr"/>
                      <a:r>
                        <a:rPr lang="es-CO" sz="1200" kern="10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100%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7737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28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B1D9BB-AC87-9387-179C-196F4AAB6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83B7E30-6D3E-5877-9422-08046581BEA4}"/>
              </a:ext>
            </a:extLst>
          </p:cNvPr>
          <p:cNvGrpSpPr>
            <a:grpSpLocks noChangeAspect="1"/>
          </p:cNvGrpSpPr>
          <p:nvPr/>
        </p:nvGrpSpPr>
        <p:grpSpPr>
          <a:xfrm>
            <a:off x="-1469660" y="-1009650"/>
            <a:ext cx="2201180" cy="2201180"/>
            <a:chOff x="0" y="0"/>
            <a:chExt cx="6350000" cy="6350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C3F3C719-D463-DE69-E162-4F4A65C9255A}"/>
                </a:ext>
              </a:extLst>
            </p:cNvPr>
            <p:cNvSpPr/>
            <p:nvPr/>
          </p:nvSpPr>
          <p:spPr>
            <a:xfrm>
              <a:off x="-156812" y="-5088"/>
              <a:ext cx="6663624" cy="6360176"/>
            </a:xfrm>
            <a:custGeom>
              <a:avLst/>
              <a:gdLst/>
              <a:ahLst/>
              <a:cxnLst/>
              <a:rect l="l" t="t" r="r" b="b"/>
              <a:pathLst>
                <a:path w="6663624" h="6360176">
                  <a:moveTo>
                    <a:pt x="3331812" y="5088"/>
                  </a:moveTo>
                  <a:lnTo>
                    <a:pt x="3331812" y="5088"/>
                  </a:lnTo>
                  <a:cubicBezTo>
                    <a:pt x="2194111" y="0"/>
                    <a:pt x="1140649" y="604036"/>
                    <a:pt x="570324" y="1588475"/>
                  </a:cubicBezTo>
                  <a:cubicBezTo>
                    <a:pt x="0" y="2572913"/>
                    <a:pt x="0" y="3787263"/>
                    <a:pt x="570324" y="4771701"/>
                  </a:cubicBezTo>
                  <a:cubicBezTo>
                    <a:pt x="1140649" y="5756140"/>
                    <a:pt x="2194111" y="6360176"/>
                    <a:pt x="3331812" y="6355088"/>
                  </a:cubicBezTo>
                  <a:cubicBezTo>
                    <a:pt x="4469513" y="6360176"/>
                    <a:pt x="5522976" y="5756140"/>
                    <a:pt x="6093300" y="4771701"/>
                  </a:cubicBezTo>
                  <a:cubicBezTo>
                    <a:pt x="6663624" y="3787263"/>
                    <a:pt x="6663624" y="2572913"/>
                    <a:pt x="6093300" y="1588475"/>
                  </a:cubicBezTo>
                  <a:cubicBezTo>
                    <a:pt x="5522976" y="604036"/>
                    <a:pt x="4469513" y="0"/>
                    <a:pt x="3331812" y="5088"/>
                  </a:cubicBezTo>
                  <a:close/>
                </a:path>
              </a:pathLst>
            </a:custGeom>
            <a:gradFill rotWithShape="1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>
            <a:extLst>
              <a:ext uri="{FF2B5EF4-FFF2-40B4-BE49-F238E27FC236}">
                <a16:creationId xmlns:a16="http://schemas.microsoft.com/office/drawing/2014/main" id="{B22371E8-E997-8CE4-ACFE-981A9803CBAC}"/>
              </a:ext>
            </a:extLst>
          </p:cNvPr>
          <p:cNvSpPr/>
          <p:nvPr/>
        </p:nvSpPr>
        <p:spPr>
          <a:xfrm>
            <a:off x="-802930" y="989482"/>
            <a:ext cx="1534450" cy="1534450"/>
          </a:xfrm>
          <a:custGeom>
            <a:avLst/>
            <a:gdLst/>
            <a:ahLst/>
            <a:cxnLst/>
            <a:rect l="l" t="t" r="r" b="b"/>
            <a:pathLst>
              <a:path w="1534450" h="1534450">
                <a:moveTo>
                  <a:pt x="0" y="0"/>
                </a:moveTo>
                <a:lnTo>
                  <a:pt x="1534450" y="0"/>
                </a:lnTo>
                <a:lnTo>
                  <a:pt x="1534450" y="1534450"/>
                </a:lnTo>
                <a:lnTo>
                  <a:pt x="0" y="15344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71" r="-271"/>
            </a:stretch>
          </a:blipFill>
        </p:spPr>
        <p:txBody>
          <a:bodyPr/>
          <a:lstStyle/>
          <a:p>
            <a:endParaRPr lang="es-ES_tradnl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C1044CFF-3BDD-D645-2888-2348E416C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986433"/>
              </p:ext>
            </p:extLst>
          </p:nvPr>
        </p:nvGraphicFramePr>
        <p:xfrm>
          <a:off x="457200" y="838200"/>
          <a:ext cx="8839201" cy="5916504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1262743">
                  <a:extLst>
                    <a:ext uri="{9D8B030D-6E8A-4147-A177-3AD203B41FA5}">
                      <a16:colId xmlns:a16="http://schemas.microsoft.com/office/drawing/2014/main" val="930393853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724981831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104448372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2195922618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3462790472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1710783831"/>
                    </a:ext>
                  </a:extLst>
                </a:gridCol>
                <a:gridCol w="1262743">
                  <a:extLst>
                    <a:ext uri="{9D8B030D-6E8A-4147-A177-3AD203B41FA5}">
                      <a16:colId xmlns:a16="http://schemas.microsoft.com/office/drawing/2014/main" val="3949060430"/>
                    </a:ext>
                  </a:extLst>
                </a:gridCol>
              </a:tblGrid>
              <a:tr h="380460"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Atributo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Descripción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Métrica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Impacto (1-3)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Dificultad (1-3)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Peso (%)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Valor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1142882884"/>
                  </a:ext>
                </a:extLst>
              </a:tr>
              <a:tr h="1141380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Usabilidad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Facilidad de uso e interacción amigable para usuarios no expertos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Tiempo de aprendizaje, tasa de error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3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22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1.10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166428348"/>
                  </a:ext>
                </a:extLst>
              </a:tr>
              <a:tr h="951150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Fiabilidad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Precisión y consistencia en los diagnósticos de arritmias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Tasa de falsos positivos/negativos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3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2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18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0.90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3128484059"/>
                  </a:ext>
                </a:extLst>
              </a:tr>
              <a:tr h="951150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Explicabilidad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Capacidad del sistema para explicar sus decisiones (XAI)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Nivel de comprensión por usuario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3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3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28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1.68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3694233315"/>
                  </a:ext>
                </a:extLst>
              </a:tr>
              <a:tr h="770607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Seguridad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Protección de los datos y del acceso a la herramienta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Cumplimiento de estándares (HIPAA)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2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2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12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0.48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2636834156"/>
                  </a:ext>
                </a:extLst>
              </a:tr>
              <a:tr h="951150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Mantenibilidad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Facilidad para actualizar, mejorar o depurar el sistema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Tiempo medio de corrección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2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1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0.30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855006083"/>
                  </a:ext>
                </a:extLst>
              </a:tr>
              <a:tr h="770607"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Rendimiento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Tiempo de respuesta del modelo y de la aplicación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Latencia en segundos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2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  <a:latin typeface="Poppins" pitchFamily="2" charset="77"/>
                          <a:ea typeface="Aptos" panose="020B0004020202020204" pitchFamily="34" charset="0"/>
                          <a:cs typeface="Poppins" pitchFamily="2" charset="77"/>
                        </a:rPr>
                        <a:t>1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>
                          <a:effectLst/>
                        </a:rPr>
                        <a:t>10</a:t>
                      </a:r>
                      <a:endParaRPr lang="es-CO" sz="1200" kern="10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200" kern="0" dirty="0">
                          <a:effectLst/>
                        </a:rPr>
                        <a:t>0.30</a:t>
                      </a:r>
                      <a:endParaRPr lang="es-CO" sz="1200" kern="100" dirty="0">
                        <a:effectLst/>
                        <a:latin typeface="Poppins" pitchFamily="2" charset="77"/>
                        <a:ea typeface="Aptos" panose="020B0004020202020204" pitchFamily="34" charset="0"/>
                        <a:cs typeface="Poppins" pitchFamily="2" charset="77"/>
                      </a:endParaRPr>
                    </a:p>
                  </a:txBody>
                  <a:tcPr marL="47145" marR="47145" marT="0" marB="0"/>
                </a:tc>
                <a:extLst>
                  <a:ext uri="{0D108BD9-81ED-4DB2-BD59-A6C34878D82A}">
                    <a16:rowId xmlns:a16="http://schemas.microsoft.com/office/drawing/2014/main" val="3783736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853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872</Words>
  <Application>Microsoft Macintosh PowerPoint</Application>
  <PresentationFormat>Personalizado</PresentationFormat>
  <Paragraphs>215</Paragraphs>
  <Slides>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Glacial Indifference Bold</vt:lpstr>
      <vt:lpstr>Aptos</vt:lpstr>
      <vt:lpstr>Glacial Indifference</vt:lpstr>
      <vt:lpstr>Arial</vt:lpstr>
      <vt:lpstr>Poppins Bold</vt:lpstr>
      <vt:lpstr>Poppins</vt:lpstr>
      <vt:lpstr>Calibri</vt:lpstr>
      <vt:lpstr>Aleo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Presentation in Teal Yellow Modern Style</dc:title>
  <cp:lastModifiedBy>LILIAN ESTEFANIA MARADIAGO CORREA</cp:lastModifiedBy>
  <cp:revision>6</cp:revision>
  <dcterms:created xsi:type="dcterms:W3CDTF">2006-08-16T00:00:00Z</dcterms:created>
  <dcterms:modified xsi:type="dcterms:W3CDTF">2025-04-10T02:05:21Z</dcterms:modified>
  <dc:identifier>DAGjc4EmHV4</dc:identifier>
</cp:coreProperties>
</file>