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Open Sans" charset="1" panose="020B0606030504020204"/>
      <p:regular r:id="rId25"/>
    </p:embeddedFont>
    <p:embeddedFont>
      <p:font typeface="Montserrat Bold" charset="1" panose="00000800000000000000"/>
      <p:regular r:id="rId26"/>
    </p:embeddedFont>
    <p:embeddedFont>
      <p:font typeface="Montserrat" charset="1" panose="00000500000000000000"/>
      <p:regular r:id="rId27"/>
    </p:embeddedFont>
    <p:embeddedFont>
      <p:font typeface="Open Sans Bold" charset="1" panose="020B0806030504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811" y="1288019"/>
            <a:ext cx="13708378" cy="7710963"/>
          </a:xfrm>
          <a:custGeom>
            <a:avLst/>
            <a:gdLst/>
            <a:ahLst/>
            <a:cxnLst/>
            <a:rect r="r" b="b" t="t" l="l"/>
            <a:pathLst>
              <a:path h="7710963" w="13708378">
                <a:moveTo>
                  <a:pt x="0" y="0"/>
                </a:moveTo>
                <a:lnTo>
                  <a:pt x="13708378" y="0"/>
                </a:lnTo>
                <a:lnTo>
                  <a:pt x="13708378" y="7710962"/>
                </a:lnTo>
                <a:lnTo>
                  <a:pt x="0" y="7710962"/>
                </a:lnTo>
                <a:lnTo>
                  <a:pt x="0" y="0"/>
                </a:lnTo>
                <a:close/>
              </a:path>
            </a:pathLst>
          </a:custGeom>
          <a:blipFill>
            <a:blip r:embed="rId2"/>
            <a:stretch>
              <a:fillRect l="0" t="0" r="0" b="0"/>
            </a:stretch>
          </a:blipFill>
        </p:spPr>
      </p:sp>
      <p:sp>
        <p:nvSpPr>
          <p:cNvPr name="TextBox 3" id="3"/>
          <p:cNvSpPr txBox="true"/>
          <p:nvPr/>
        </p:nvSpPr>
        <p:spPr>
          <a:xfrm rot="0">
            <a:off x="2947307" y="8761386"/>
            <a:ext cx="14219618" cy="496914"/>
          </a:xfrm>
          <a:prstGeom prst="rect">
            <a:avLst/>
          </a:prstGeom>
        </p:spPr>
        <p:txBody>
          <a:bodyPr anchor="t" rtlCol="false" tIns="0" lIns="0" bIns="0" rIns="0">
            <a:spAutoFit/>
          </a:bodyPr>
          <a:lstStyle/>
          <a:p>
            <a:pPr algn="r">
              <a:lnSpc>
                <a:spcPts val="4111"/>
              </a:lnSpc>
              <a:spcBef>
                <a:spcPct val="0"/>
              </a:spcBef>
            </a:pPr>
            <a:r>
              <a:rPr lang="en-US" sz="2936">
                <a:solidFill>
                  <a:srgbClr val="000000"/>
                </a:solidFill>
                <a:latin typeface="Open Sans"/>
                <a:ea typeface="Open Sans"/>
                <a:cs typeface="Open Sans"/>
                <a:sym typeface="Open Sans"/>
              </a:rPr>
              <a:t>Gustavo Adolfo Camargo Pienda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38729" y="2645702"/>
            <a:ext cx="15010543" cy="7022173"/>
          </a:xfrm>
          <a:prstGeom prst="rect">
            <a:avLst/>
          </a:prstGeom>
        </p:spPr>
        <p:txBody>
          <a:bodyPr anchor="t" rtlCol="false" tIns="0" lIns="0" bIns="0" rIns="0">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sequence diagram illustrates the temporal flow of interactions between components in the recommendation system, specifically focusing on two main scenarios: "Existing User Requests Recommendations" and an "Alternative Path: New User Onboarding." This diagram provides a comprehensive view of the runtime behavior of the system, showing how information flows between objects and the sequence of method calls that occur during recommendation generation.</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diagram effectively demonstrates the sophisticated interaction patterns required for a hybrid recommendation system, showing how different filtering approaches (collaborative, content-based) are executed in parallel and then combined. It also highlights how the system handles the critical "cold start" problem through an alternative path for new users with no rating history.</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process view reveals the system's emphasis on modularity, with clear separation of responsibilities between components. This separation enables parallel processing of different recommendation strategies and facilitates the combination of results into a coherent final recommendation set. The diagram also shows the feedback loops that enable continuous improvement of the recommendation model based on user interactions.</a:t>
            </a:r>
          </a:p>
          <a:p>
            <a:pPr algn="just">
              <a:lnSpc>
                <a:spcPts val="3831"/>
              </a:lnSpc>
              <a:spcBef>
                <a:spcPct val="0"/>
              </a:spcBef>
            </a:pP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Process View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25360" y="370347"/>
            <a:ext cx="8063966" cy="9546307"/>
          </a:xfrm>
          <a:custGeom>
            <a:avLst/>
            <a:gdLst/>
            <a:ahLst/>
            <a:cxnLst/>
            <a:rect r="r" b="b" t="t" l="l"/>
            <a:pathLst>
              <a:path h="9546307" w="8063966">
                <a:moveTo>
                  <a:pt x="0" y="0"/>
                </a:moveTo>
                <a:lnTo>
                  <a:pt x="8063966" y="0"/>
                </a:lnTo>
                <a:lnTo>
                  <a:pt x="8063966" y="9546306"/>
                </a:lnTo>
                <a:lnTo>
                  <a:pt x="0" y="9546306"/>
                </a:lnTo>
                <a:lnTo>
                  <a:pt x="0" y="0"/>
                </a:lnTo>
                <a:close/>
              </a:path>
            </a:pathLst>
          </a:custGeom>
          <a:blipFill>
            <a:blip r:embed="rId2"/>
            <a:stretch>
              <a:fillRect l="0" t="0" r="0" b="-3569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2722" y="1885306"/>
            <a:ext cx="15162557" cy="6516388"/>
          </a:xfrm>
          <a:custGeom>
            <a:avLst/>
            <a:gdLst/>
            <a:ahLst/>
            <a:cxnLst/>
            <a:rect r="r" b="b" t="t" l="l"/>
            <a:pathLst>
              <a:path h="6516388" w="15162557">
                <a:moveTo>
                  <a:pt x="0" y="0"/>
                </a:moveTo>
                <a:lnTo>
                  <a:pt x="15162556" y="0"/>
                </a:lnTo>
                <a:lnTo>
                  <a:pt x="15162556" y="6516388"/>
                </a:lnTo>
                <a:lnTo>
                  <a:pt x="0" y="6516388"/>
                </a:lnTo>
                <a:lnTo>
                  <a:pt x="0" y="0"/>
                </a:lnTo>
                <a:close/>
              </a:path>
            </a:pathLst>
          </a:custGeom>
          <a:blipFill>
            <a:blip r:embed="rId2"/>
            <a:stretch>
              <a:fillRect l="0" t="-273788"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718907" y="2715892"/>
          <a:ext cx="14850187" cy="6915150"/>
        </p:xfrm>
        <a:graphic>
          <a:graphicData uri="http://schemas.openxmlformats.org/drawingml/2006/table">
            <a:tbl>
              <a:tblPr/>
              <a:tblGrid>
                <a:gridCol w="4950062"/>
                <a:gridCol w="4950062"/>
                <a:gridCol w="4950062"/>
              </a:tblGrid>
              <a:tr h="553976">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UML Element</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Description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Examples in Diagram</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Lifeline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Vertical dashed line representing an object's lifetime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User, RecommendationUI, RecommendationSystem, etc.</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3976">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Actor</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Special object representing a user or external system</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User (implied at the start of the sequence)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Activation Bar</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Thin rectangle on a lifeline showing when an object is active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Multiple bars along each lifeline during message processing</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Message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Arrow between lifelines representing communication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requestRecommendations(), getRecommendations(), etc.</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3976">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Return Message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Dashed arrow showing return values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return userProfile, return recommendations, etc.</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Self Message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Arrow that starts and ends at the same lifeline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determineRecommendationType(), matchAndRank(), etc.</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3976">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Combined Fragment</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Rectangle containing conditional interactions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Alternative Path: New User Onboarding</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Guard Condition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Constraint that must be true for the sequence to execute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[insufficient user history]</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3208">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Note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Rectangular comment providing additional information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"collaborative filtering approach", "content-based filtering approach", "hybrid approach"</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38729" y="2645702"/>
            <a:ext cx="15010543" cy="6612598"/>
          </a:xfrm>
          <a:prstGeom prst="rect">
            <a:avLst/>
          </a:prstGeom>
        </p:spPr>
        <p:txBody>
          <a:bodyPr anchor="t" rtlCol="false" tIns="0" lIns="0" bIns="0" rIns="0">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deployment diagram illustrates the physical architecture of the recommendation system, showing how software components are distributed across hardware infrastructure and the network protocols used for communication between these components. The architecture follows a multi-tier approach, with clear separation between front-end clients, API gateway, application services, and data storage.</a:t>
            </a:r>
          </a:p>
          <a:p>
            <a:pPr algn="just">
              <a:lnSpc>
                <a:spcPts val="3271"/>
              </a:lnSpc>
              <a:spcBef>
                <a:spcPct val="0"/>
              </a:spcBef>
            </a:pPr>
            <a:r>
              <a:rPr lang="en-US" sz="2336">
                <a:solidFill>
                  <a:srgbClr val="000000"/>
                </a:solidFill>
                <a:latin typeface="Montserrat"/>
                <a:ea typeface="Montserrat"/>
                <a:cs typeface="Montserrat"/>
                <a:sym typeface="Montserrat"/>
              </a:rPr>
              <a:t>The system is designed with a modern cloud-native architecture, using containerization (Kubernetes) for the application services and specialized data services for different types of storage requirements. The physical view demonstrates how the recommendation system addresses key non-functional requirements such as scalability, performance, and security through its distributed deployment strategy.</a:t>
            </a:r>
          </a:p>
          <a:p>
            <a:pPr algn="just">
              <a:lnSpc>
                <a:spcPts val="3271"/>
              </a:lnSpc>
              <a:spcBef>
                <a:spcPct val="0"/>
              </a:spcBef>
            </a:pPr>
            <a:r>
              <a:rPr lang="en-US" sz="2336">
                <a:solidFill>
                  <a:srgbClr val="000000"/>
                </a:solidFill>
                <a:latin typeface="Montserrat"/>
                <a:ea typeface="Montserrat"/>
                <a:cs typeface="Montserrat"/>
                <a:sym typeface="Montserrat"/>
              </a:rPr>
              <a:t>The three-tier architecture (Front-tier, Back-tier, and Data-tier) provides isolation between components that face different security concerns and performance requirements. Notably, the recommendation service employs gRPC for high-performance communication, which is particularly important for the computationally intensive recommendation algorithms that need to process large volumes of data while maintaining low latency.</a:t>
            </a:r>
          </a:p>
          <a:p>
            <a:pPr algn="just">
              <a:lnSpc>
                <a:spcPts val="3831"/>
              </a:lnSpc>
              <a:spcBef>
                <a:spcPct val="0"/>
              </a:spcBef>
            </a:pP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Physical View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47950" y="1347113"/>
            <a:ext cx="14443017" cy="7727014"/>
          </a:xfrm>
          <a:custGeom>
            <a:avLst/>
            <a:gdLst/>
            <a:ahLst/>
            <a:cxnLst/>
            <a:rect r="r" b="b" t="t" l="l"/>
            <a:pathLst>
              <a:path h="7727014" w="14443017">
                <a:moveTo>
                  <a:pt x="0" y="0"/>
                </a:moveTo>
                <a:lnTo>
                  <a:pt x="14443017" y="0"/>
                </a:lnTo>
                <a:lnTo>
                  <a:pt x="14443017" y="7727014"/>
                </a:lnTo>
                <a:lnTo>
                  <a:pt x="0" y="7727014"/>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05448" y="2982912"/>
          <a:ext cx="15338999" cy="6757060"/>
        </p:xfrm>
        <a:graphic>
          <a:graphicData uri="http://schemas.openxmlformats.org/drawingml/2006/table">
            <a:tbl>
              <a:tblPr/>
              <a:tblGrid>
                <a:gridCol w="5113000"/>
                <a:gridCol w="5113000"/>
                <a:gridCol w="5113000"/>
              </a:tblGrid>
              <a:tr h="663673">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Examples in Diagram</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674">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Physical processing resource where components are deployed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Front-tier, Back-tier Kubernetes Cluster, Data-tier</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674">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Artifact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Physical piece of information used or produced by the system</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Client Browser React SPA, Mobile App React Native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3673">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Device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Physical hardware element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Implied in the different tiers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3673">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Communication Path</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Connection between nodes or devices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HTTPS 443, REST endpoints, gRPC connections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3673">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Component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Deployable module of the system</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Catalog Service, Recommendation Service, etc.</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674">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Interface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Set of operations that characterize the behavior of an element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REST /catalog, gRPC /recommend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674">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Dependency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Relationship showing one element requires another</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Services depending on Redis Cache and PostgreSQL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3673">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Deployment Specification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Parameters that define how artifacts are deployed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Implied in the protocols and ports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38729" y="2645702"/>
            <a:ext cx="15010543" cy="7022173"/>
          </a:xfrm>
          <a:prstGeom prst="rect">
            <a:avLst/>
          </a:prstGeom>
        </p:spPr>
        <p:txBody>
          <a:bodyPr anchor="t" rtlCol="false" tIns="0" lIns="0" bIns="0" rIns="0">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use case diagram represents a high-level view of the recommendation system's functionality from a user perspective, illustrating the core scenarios that the system supports. This diagram effectively captures the main interactions between actors (User, Content Provider) and the system, emphasizing the primary goal of delivering personalized dish recommendations while highlighting the specialized scenarios that enhance the recommendation experience.</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diagram demonstrates how the system addresses key recommendation challenges through dedicated use cases, such as cold start handling, recommendation diversity, and explanation provision. These specialized scenarios are modeled as extensions to the core recommendation functionality, indicating that they are conditional enhancements to the primary use case.</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central "Receive Personalized Dish Recommendations" use case represents the system's fundamental purpose, with supporting technical processes like profile processing, algorithm execution, and contextual filtering shown as included behaviors. This organization reflects how the technical aspects of recommendation generation are abstracted away from the user-facing scenarios, maintaining a clear separation between functional and technical concerns.</a:t>
            </a:r>
          </a:p>
          <a:p>
            <a:pPr algn="just">
              <a:lnSpc>
                <a:spcPts val="3831"/>
              </a:lnSpc>
              <a:spcBef>
                <a:spcPct val="0"/>
              </a:spcBef>
            </a:pP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Scenario View</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02284" y="1729743"/>
            <a:ext cx="15257016" cy="6827515"/>
          </a:xfrm>
          <a:custGeom>
            <a:avLst/>
            <a:gdLst/>
            <a:ahLst/>
            <a:cxnLst/>
            <a:rect r="r" b="b" t="t" l="l"/>
            <a:pathLst>
              <a:path h="6827515" w="15257016">
                <a:moveTo>
                  <a:pt x="0" y="0"/>
                </a:moveTo>
                <a:lnTo>
                  <a:pt x="15257016" y="0"/>
                </a:lnTo>
                <a:lnTo>
                  <a:pt x="15257016" y="6827514"/>
                </a:lnTo>
                <a:lnTo>
                  <a:pt x="0" y="6827514"/>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389848"/>
          <a:ext cx="15636862" cy="7346974"/>
        </p:xfrm>
        <a:graphic>
          <a:graphicData uri="http://schemas.openxmlformats.org/drawingml/2006/table">
            <a:tbl>
              <a:tblPr/>
              <a:tblGrid>
                <a:gridCol w="5212287"/>
                <a:gridCol w="5212287"/>
                <a:gridCol w="5212287"/>
              </a:tblGrid>
              <a:tr h="71093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UML Element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Examples in Diagram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1093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Actor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External entity that interacts with the system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User, Content Provider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79668">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Use Case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Specific functionality provided by the system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Receive Personalized Dish Recommendations, Handle Cold Start Situation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362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System Boundary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Box containing the use cases, representing system scope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Culinary Recommendation System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1093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Association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Communication between actor and use case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Lines connecting User to use cases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362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Extend Relationship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Optional behavior that extends a base use case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«extend» from specialized scenarios to the main recommendation use case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362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Include Relationship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Required behavior that is included in a base use case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«include» from main use case to supporting processes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83625">
                <a:tc>
                  <a:txBody>
                    <a:bodyPr anchor="t" rtlCol="false"/>
                    <a:lstStyle/>
                    <a:p>
                      <a:pPr algn="l">
                        <a:lnSpc>
                          <a:spcPts val="2379"/>
                        </a:lnSpc>
                        <a:defRPr/>
                      </a:pPr>
                      <a:r>
                        <a:rPr lang="en-US" sz="1699" b="true">
                          <a:solidFill>
                            <a:srgbClr val="000000"/>
                          </a:solidFill>
                          <a:latin typeface="Montserrat Bold"/>
                          <a:ea typeface="Montserrat Bold"/>
                          <a:cs typeface="Montserrat Bold"/>
                          <a:sym typeface="Montserrat Bold"/>
                        </a:rPr>
                        <a:t>Generalization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Inheritance relationship between actors or use cases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Montserrat"/>
                          <a:ea typeface="Montserrat"/>
                          <a:cs typeface="Montserrat"/>
                          <a:sym typeface="Montserrat"/>
                        </a:rPr>
                        <a:t>Not shown in this diagram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448320" y="580696"/>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34191" y="3286579"/>
            <a:ext cx="14219618" cy="3452839"/>
          </a:xfrm>
          <a:prstGeom prst="rect">
            <a:avLst/>
          </a:prstGeom>
        </p:spPr>
        <p:txBody>
          <a:bodyPr anchor="t" rtlCol="false" tIns="0" lIns="0" bIns="0" rIns="0">
            <a:spAutoFit/>
          </a:bodyPr>
          <a:lstStyle/>
          <a:p>
            <a:pPr algn="just" marL="849878" indent="-424939" lvl="1">
              <a:lnSpc>
                <a:spcPts val="5511"/>
              </a:lnSpc>
              <a:buAutoNum type="arabicPeriod" startAt="1"/>
            </a:pPr>
            <a:r>
              <a:rPr lang="en-US" b="true" sz="3936">
                <a:solidFill>
                  <a:srgbClr val="000000"/>
                </a:solidFill>
                <a:latin typeface="Montserrat Bold"/>
                <a:ea typeface="Montserrat Bold"/>
                <a:cs typeface="Montserrat Bold"/>
                <a:sym typeface="Montserrat Bold"/>
              </a:rPr>
              <a:t>Logic View</a:t>
            </a:r>
          </a:p>
          <a:p>
            <a:pPr algn="just" marL="849878" indent="-424939" lvl="1">
              <a:lnSpc>
                <a:spcPts val="5511"/>
              </a:lnSpc>
              <a:buAutoNum type="arabicPeriod" startAt="1"/>
            </a:pPr>
            <a:r>
              <a:rPr lang="en-US" b="true" sz="3936">
                <a:solidFill>
                  <a:srgbClr val="000000"/>
                </a:solidFill>
                <a:latin typeface="Montserrat Bold"/>
                <a:ea typeface="Montserrat Bold"/>
                <a:cs typeface="Montserrat Bold"/>
                <a:sym typeface="Montserrat Bold"/>
              </a:rPr>
              <a:t>Component View</a:t>
            </a:r>
          </a:p>
          <a:p>
            <a:pPr algn="just" marL="849878" indent="-424939" lvl="1">
              <a:lnSpc>
                <a:spcPts val="5511"/>
              </a:lnSpc>
              <a:buAutoNum type="arabicPeriod" startAt="1"/>
            </a:pPr>
            <a:r>
              <a:rPr lang="en-US" b="true" sz="3936">
                <a:solidFill>
                  <a:srgbClr val="000000"/>
                </a:solidFill>
                <a:latin typeface="Montserrat Bold"/>
                <a:ea typeface="Montserrat Bold"/>
                <a:cs typeface="Montserrat Bold"/>
                <a:sym typeface="Montserrat Bold"/>
              </a:rPr>
              <a:t>Process View</a:t>
            </a:r>
          </a:p>
          <a:p>
            <a:pPr algn="just" marL="849878" indent="-424939" lvl="1">
              <a:lnSpc>
                <a:spcPts val="5511"/>
              </a:lnSpc>
              <a:buAutoNum type="arabicPeriod" startAt="1"/>
            </a:pPr>
            <a:r>
              <a:rPr lang="en-US" b="true" sz="3936">
                <a:solidFill>
                  <a:srgbClr val="000000"/>
                </a:solidFill>
                <a:latin typeface="Montserrat Bold"/>
                <a:ea typeface="Montserrat Bold"/>
                <a:cs typeface="Montserrat Bold"/>
                <a:sym typeface="Montserrat Bold"/>
              </a:rPr>
              <a:t>Physical View</a:t>
            </a:r>
          </a:p>
          <a:p>
            <a:pPr algn="just" marL="849878" indent="-424939" lvl="1">
              <a:lnSpc>
                <a:spcPts val="5511"/>
              </a:lnSpc>
              <a:spcBef>
                <a:spcPct val="0"/>
              </a:spcBef>
              <a:buAutoNum type="arabicPeriod" startAt="1"/>
            </a:pPr>
            <a:r>
              <a:rPr lang="en-US" b="true" sz="3936">
                <a:solidFill>
                  <a:srgbClr val="000000"/>
                </a:solidFill>
                <a:latin typeface="Montserrat Bold"/>
                <a:ea typeface="Montserrat Bold"/>
                <a:cs typeface="Montserrat Bold"/>
                <a:sym typeface="Montserrat Bold"/>
              </a:rPr>
              <a:t>Scenario View</a:t>
            </a: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Agenda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11229" y="2892925"/>
            <a:ext cx="14265542" cy="4974298"/>
          </a:xfrm>
          <a:prstGeom prst="rect">
            <a:avLst/>
          </a:prstGeom>
        </p:spPr>
        <p:txBody>
          <a:bodyPr anchor="t" rtlCol="false" tIns="0" lIns="0" bIns="0" rIns="0">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activity diagram represents the logical architecture of the gastronomic recommendation system, showing the complete flow from user authentication to recommendation delivery and refinement. This flow incorporates essential components for a robust recommendation system:</a:t>
            </a:r>
          </a:p>
          <a:p>
            <a:pPr algn="just">
              <a:lnSpc>
                <a:spcPts val="3271"/>
              </a:lnSpc>
              <a:spcBef>
                <a:spcPct val="0"/>
              </a:spcBef>
            </a:pPr>
            <a:r>
              <a:rPr lang="en-US" sz="2336">
                <a:solidFill>
                  <a:srgbClr val="000000"/>
                </a:solidFill>
                <a:latin typeface="Montserrat"/>
                <a:ea typeface="Montserrat"/>
                <a:cs typeface="Montserrat"/>
                <a:sym typeface="Montserrat"/>
              </a:rPr>
              <a:t>The architecture implements a hybrid approach combining collaborative filtering and content-based filtering, addressing critical challenges such as cold start, recommendation diversity, and continuous learning. The flow is designed to adapt to different data scenarios and optimize recommendations based on user interactions.</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system prioritizes user feedback (both explicit and implicit) to continuously update profiles and improve model accuracy. It also incorporates critical performance checks that trigger retraining when necessary, ensuring the system evolves with changing preference patterns.</a:t>
            </a:r>
          </a:p>
          <a:p>
            <a:pPr algn="just">
              <a:lnSpc>
                <a:spcPts val="3831"/>
              </a:lnSpc>
              <a:spcBef>
                <a:spcPct val="0"/>
              </a:spcBef>
            </a:pP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Logic View</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864316"/>
          <a:ext cx="15972760" cy="7576153"/>
        </p:xfrm>
        <a:graphic>
          <a:graphicData uri="http://schemas.openxmlformats.org/drawingml/2006/table">
            <a:tbl>
              <a:tblPr/>
              <a:tblGrid>
                <a:gridCol w="2524507"/>
                <a:gridCol w="6628831"/>
                <a:gridCol w="6819423"/>
              </a:tblGrid>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Related Elements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Initial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Represents the starting point of the activity flow</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Connected to Login activity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32919">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Activity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Represents a step where an action is performed (e.g., "Login", "Collect Initial Preferences")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Connected by control flows to other activities or decision nodes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7234">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Decision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Diamond-shaped element representing a point where the flow branches based on conditions (e.g., "Existing User?", "Sufficient Data?")</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Connected to multiple outgoing paths marked with conditions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Control Flow</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Arrows connecting elements, showing the sequence of execution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Connects all elements in the diagram</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411">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Fork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Black bar representing the splitting of flow into parallel activities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Connects to "Calculate User Similarity" and "Encode Dishes" activities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Join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Black bar representing the synchronization of parallel flows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Joins paths from "Predict Ratings" and "Compute Feature Vectors"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Merge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Diamond shape that brings together multiple alternative paths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Joins paths before "Apply Post-Processing Filters"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098">
                <a:tc>
                  <a:txBody>
                    <a:bodyPr anchor="t" rtlCol="false"/>
                    <a:lstStyle/>
                    <a:p>
                      <a:pPr algn="l">
                        <a:lnSpc>
                          <a:spcPts val="2099"/>
                        </a:lnSpc>
                        <a:defRPr/>
                      </a:pPr>
                      <a:r>
                        <a:rPr lang="en-US" sz="1499" b="true">
                          <a:solidFill>
                            <a:srgbClr val="000000"/>
                          </a:solidFill>
                          <a:latin typeface="Montserrat Bold"/>
                          <a:ea typeface="Montserrat Bold"/>
                          <a:cs typeface="Montserrat Bold"/>
                          <a:sym typeface="Montserrat Bold"/>
                        </a:rPr>
                        <a:t>Final 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Circle with dot inside representing the end of a flow</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000000"/>
                          </a:solidFill>
                          <a:latin typeface="Montserrat"/>
                          <a:ea typeface="Montserrat"/>
                          <a:cs typeface="Montserrat"/>
                          <a:sym typeface="Montserrat"/>
                        </a:rPr>
                        <a:t>Connected from "Process Completion"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448320" y="27654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54222" y="353110"/>
            <a:ext cx="4179556" cy="9580780"/>
          </a:xfrm>
          <a:custGeom>
            <a:avLst/>
            <a:gdLst/>
            <a:ahLst/>
            <a:cxnLst/>
            <a:rect r="r" b="b" t="t" l="l"/>
            <a:pathLst>
              <a:path h="9580780" w="4179556">
                <a:moveTo>
                  <a:pt x="0" y="0"/>
                </a:moveTo>
                <a:lnTo>
                  <a:pt x="4179556" y="0"/>
                </a:lnTo>
                <a:lnTo>
                  <a:pt x="4179556" y="9580780"/>
                </a:lnTo>
                <a:lnTo>
                  <a:pt x="0" y="9580780"/>
                </a:lnTo>
                <a:lnTo>
                  <a:pt x="0" y="0"/>
                </a:lnTo>
                <a:close/>
              </a:path>
            </a:pathLst>
          </a:custGeom>
          <a:blipFill>
            <a:blip r:embed="rId2"/>
            <a:stretch>
              <a:fillRect l="0" t="0" r="0" b="-79894"/>
            </a:stretch>
          </a:blipFill>
        </p:spPr>
      </p:sp>
      <p:sp>
        <p:nvSpPr>
          <p:cNvPr name="TextBox 3" id="3"/>
          <p:cNvSpPr txBox="true"/>
          <p:nvPr/>
        </p:nvSpPr>
        <p:spPr>
          <a:xfrm rot="0">
            <a:off x="10521750" y="8371205"/>
            <a:ext cx="994499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continues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31646" y="655531"/>
            <a:ext cx="4763909" cy="9112407"/>
          </a:xfrm>
          <a:custGeom>
            <a:avLst/>
            <a:gdLst/>
            <a:ahLst/>
            <a:cxnLst/>
            <a:rect r="r" b="b" t="t" l="l"/>
            <a:pathLst>
              <a:path h="9112407" w="4763909">
                <a:moveTo>
                  <a:pt x="0" y="0"/>
                </a:moveTo>
                <a:lnTo>
                  <a:pt x="4763909" y="0"/>
                </a:lnTo>
                <a:lnTo>
                  <a:pt x="4763909" y="9112407"/>
                </a:lnTo>
                <a:lnTo>
                  <a:pt x="0" y="9112407"/>
                </a:lnTo>
                <a:lnTo>
                  <a:pt x="0" y="0"/>
                </a:lnTo>
                <a:close/>
              </a:path>
            </a:pathLst>
          </a:custGeom>
          <a:blipFill>
            <a:blip r:embed="rId2"/>
            <a:stretch>
              <a:fillRect l="0" t="-116702"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38729" y="2645702"/>
            <a:ext cx="15010543" cy="6612598"/>
          </a:xfrm>
          <a:prstGeom prst="rect">
            <a:avLst/>
          </a:prstGeom>
        </p:spPr>
        <p:txBody>
          <a:bodyPr anchor="t" rtlCol="false" tIns="0" lIns="0" bIns="0" rIns="0">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component diagram represents the architectural structure of the recommendation system, displaying the key services, their internal components, and the communication protocols between them. This architecture follows a microservices approach, where discrete functional components are isolated into dedicated services that communicate through well-defined interfaces.</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diagram illustrates a modular system designed around separation of concerns, with specialized services handling specific aspects of the recommendation workflow. The central Recommendation Service contains the core algorithmic components responsible for generating personalized recommendations, while supporting services manage user profiles, ratings collection, authentication, and dish catalog data.</a:t>
            </a:r>
          </a:p>
          <a:p>
            <a:pPr algn="just">
              <a:lnSpc>
                <a:spcPts val="3271"/>
              </a:lnSpc>
              <a:spcBef>
                <a:spcPct val="0"/>
              </a:spcBef>
            </a:pPr>
          </a:p>
          <a:p>
            <a:pPr algn="just">
              <a:lnSpc>
                <a:spcPts val="3271"/>
              </a:lnSpc>
              <a:spcBef>
                <a:spcPct val="0"/>
              </a:spcBef>
            </a:pPr>
            <a:r>
              <a:rPr lang="en-US" sz="2336">
                <a:solidFill>
                  <a:srgbClr val="000000"/>
                </a:solidFill>
                <a:latin typeface="Montserrat"/>
                <a:ea typeface="Montserrat"/>
                <a:cs typeface="Montserrat"/>
                <a:sym typeface="Montserrat"/>
              </a:rPr>
              <a:t>The architecture emphasizes scalability and maintainability through loose coupling between services. This design allows individual components to be developed, optimized, and scaled independently, which is particularly important for recommendation systems that may need to process large volumes of user interaction data while maintaining responsive performance.</a:t>
            </a:r>
          </a:p>
          <a:p>
            <a:pPr algn="just">
              <a:lnSpc>
                <a:spcPts val="3831"/>
              </a:lnSpc>
              <a:spcBef>
                <a:spcPct val="0"/>
              </a:spcBef>
            </a:pPr>
          </a:p>
        </p:txBody>
      </p:sp>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Component 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79713" y="737695"/>
            <a:ext cx="9928574" cy="8811610"/>
          </a:xfrm>
          <a:custGeom>
            <a:avLst/>
            <a:gdLst/>
            <a:ahLst/>
            <a:cxnLst/>
            <a:rect r="r" b="b" t="t" l="l"/>
            <a:pathLst>
              <a:path h="8811610" w="9928574">
                <a:moveTo>
                  <a:pt x="0" y="0"/>
                </a:moveTo>
                <a:lnTo>
                  <a:pt x="9928574" y="0"/>
                </a:lnTo>
                <a:lnTo>
                  <a:pt x="9928574" y="8811610"/>
                </a:lnTo>
                <a:lnTo>
                  <a:pt x="0" y="881161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09729" y="2553284"/>
          <a:ext cx="14268542" cy="6813354"/>
        </p:xfrm>
        <a:graphic>
          <a:graphicData uri="http://schemas.openxmlformats.org/drawingml/2006/table">
            <a:tbl>
              <a:tblPr/>
              <a:tblGrid>
                <a:gridCol w="4756181"/>
                <a:gridCol w="4756181"/>
                <a:gridCol w="4756181"/>
              </a:tblGrid>
              <a:tr h="666431">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Related Elements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Component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Modular units of the system (e.g., "Profile Service", "Recommendation Service")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Contains other components; connected via interfaces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Sub-Component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Internal components within a service (e.g., "PyTorch Model", "Feature Extractor")</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Contained within larger components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Interface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Communication points between components (represented by connecting lines with protocol labels)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Connects components through REST, gRPC, SQL, HTTPS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Dependency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Relationship showing one component relies on another (shown as dashed arrows)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Connects Web UI to API Gateway; API Gateway to services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Containment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Hierarchical relationship showing components inside other components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Main services containing sub-components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6431">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Node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Physical system like "DB" containing PostgreSQL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Connected to services via SQL interfaces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2343">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Communication Path</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Protocol-labeled connections (e.g., "REST", "gRPC", "SQL")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Indicates how components interact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66431">
                <a:tc>
                  <a:txBody>
                    <a:bodyPr anchor="t" rtlCol="false"/>
                    <a:lstStyle/>
                    <a:p>
                      <a:pPr algn="l">
                        <a:lnSpc>
                          <a:spcPts val="1819"/>
                        </a:lnSpc>
                        <a:defRPr/>
                      </a:pPr>
                      <a:r>
                        <a:rPr lang="en-US" sz="1299" b="true">
                          <a:solidFill>
                            <a:srgbClr val="000000"/>
                          </a:solidFill>
                          <a:latin typeface="Montserrat Bold"/>
                          <a:ea typeface="Montserrat Bold"/>
                          <a:cs typeface="Montserrat Bold"/>
                          <a:sym typeface="Montserrat Bold"/>
                        </a:rPr>
                        <a:t>Package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Outer box representing system boundary</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Montserrat"/>
                          <a:ea typeface="Montserrat"/>
                          <a:cs typeface="Montserrat"/>
                          <a:sym typeface="Montserrat"/>
                        </a:rPr>
                        <a:t>Contains all the microservices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448320" y="876300"/>
            <a:ext cx="13391361" cy="1351919"/>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Montserrat Bold"/>
                <a:ea typeface="Montserrat Bold"/>
                <a:cs typeface="Montserrat Bold"/>
                <a:sym typeface="Montserrat Bold"/>
              </a:rPr>
              <a:t>Catalog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DAGlfxhnXbY</dc:identifier>
  <dcterms:modified xsi:type="dcterms:W3CDTF">2011-08-01T06:04:30Z</dcterms:modified>
  <cp:revision>1</cp:revision>
  <dc:title>Copia de Diagramas</dc:title>
</cp:coreProperties>
</file>