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76" r:id="rId5"/>
    <p:sldMasterId id="2147483691" r:id="rId6"/>
  </p:sldMasterIdLst>
  <p:notesMasterIdLst>
    <p:notesMasterId r:id="rId17"/>
  </p:notesMasterIdLst>
  <p:sldIdLst>
    <p:sldId id="286" r:id="rId7"/>
    <p:sldId id="264" r:id="rId8"/>
    <p:sldId id="267" r:id="rId9"/>
    <p:sldId id="271" r:id="rId10"/>
    <p:sldId id="287" r:id="rId11"/>
    <p:sldId id="288" r:id="rId12"/>
    <p:sldId id="289" r:id="rId13"/>
    <p:sldId id="290" r:id="rId14"/>
    <p:sldId id="291"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33725" autoAdjust="0"/>
  </p:normalViewPr>
  <p:slideViewPr>
    <p:cSldViewPr snapToGrid="0" snapToObjects="1">
      <p:cViewPr varScale="1">
        <p:scale>
          <a:sx n="24" d="100"/>
          <a:sy n="24" d="100"/>
        </p:scale>
        <p:origin x="2693" y="43"/>
      </p:cViewPr>
      <p:guideLst/>
    </p:cSldViewPr>
  </p:slideViewPr>
  <p:notesTextViewPr>
    <p:cViewPr>
      <p:scale>
        <a:sx n="150" d="100"/>
        <a:sy n="150" d="100"/>
      </p:scale>
      <p:origin x="0" y="-4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D3D5-9CEC-4D72-8961-06C64553987A}" type="datetimeFigureOut">
              <a:rPr lang="en-US" smtClean="0"/>
              <a:t>5/24/2025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23DB-1134-4C65-9A56-DA706974BFFC}" type="slidenum">
              <a:rPr lang="en-US" smtClean="0"/>
              <a:t>‹#›</a:t>
            </a:fld>
            <a:endParaRPr lang="en-US"/>
          </a:p>
        </p:txBody>
      </p:sp>
    </p:spTree>
    <p:extLst>
      <p:ext uri="{BB962C8B-B14F-4D97-AF65-F5344CB8AC3E}">
        <p14:creationId xmlns:p14="http://schemas.microsoft.com/office/powerpoint/2010/main" val="346040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ecured.cu/Ingenier%C3%ADa_de_Softwa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Bienvenidos a esta presentación sobre Arquitectura de Software. En donde veremos el proceso de evaluación de arquitecturas de sistemas que ya están funcionando y entenderemos los puntos clave a tener en cuenta en este tipo de proceso.</a:t>
            </a:r>
          </a:p>
        </p:txBody>
      </p:sp>
      <p:sp>
        <p:nvSpPr>
          <p:cNvPr id="4" name="Slide Number Placeholder 3"/>
          <p:cNvSpPr>
            <a:spLocks noGrp="1"/>
          </p:cNvSpPr>
          <p:nvPr>
            <p:ph type="sldNum" sz="quarter" idx="5"/>
          </p:nvPr>
        </p:nvSpPr>
        <p:spPr/>
        <p:txBody>
          <a:bodyPr/>
          <a:lstStyle/>
          <a:p>
            <a:fld id="{24DDBC99-E585-47DD-8898-71E6D53BFA60}" type="slidenum">
              <a:rPr lang="en-US" smtClean="0"/>
              <a:t>1</a:t>
            </a:fld>
            <a:endParaRPr lang="en-US"/>
          </a:p>
        </p:txBody>
      </p:sp>
    </p:spTree>
    <p:extLst>
      <p:ext uri="{BB962C8B-B14F-4D97-AF65-F5344CB8AC3E}">
        <p14:creationId xmlns:p14="http://schemas.microsoft.com/office/powerpoint/2010/main" val="60608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Espero que esta presentación les haya sido útil, pero si aún tienen preguntas, por favor, dejen un comentario y se les responderá lo antes posible. Muchas gracias a todos.</a:t>
            </a:r>
          </a:p>
          <a:p>
            <a:endParaRPr lang="es-CO" dirty="0"/>
          </a:p>
          <a:p>
            <a:r>
              <a:rPr lang="es-CO" b="1"/>
              <a:t>Bibliografía</a:t>
            </a:r>
            <a:endParaRPr lang="es-CO" b="1" dirty="0"/>
          </a:p>
          <a:p>
            <a:endParaRPr lang="en-US" dirty="0"/>
          </a:p>
          <a:p>
            <a:pPr marL="171450" indent="-171450">
              <a:buFont typeface="Arial" panose="020B0604020202020204" pitchFamily="34" charset="0"/>
              <a:buChar char="•"/>
            </a:pPr>
            <a:r>
              <a:rPr lang="en-US" b="1" dirty="0"/>
              <a:t>Architecture Trade-off Analysis Method (ATAM)</a:t>
            </a:r>
          </a:p>
          <a:p>
            <a:r>
              <a:rPr lang="en-US" dirty="0"/>
              <a:t>https://www.ecured.cu/Architecture_Trade-off_Analysis_Method_(ATAM)</a:t>
            </a:r>
          </a:p>
          <a:p>
            <a:pPr marL="171450" indent="-171450">
              <a:buFont typeface="Arial" panose="020B0604020202020204" pitchFamily="34" charset="0"/>
              <a:buChar char="•"/>
            </a:pPr>
            <a:r>
              <a:rPr lang="en-US" b="1" dirty="0"/>
              <a:t>Architecture Tradeoff Analysis Method (ATAM)</a:t>
            </a:r>
          </a:p>
          <a:p>
            <a:r>
              <a:rPr lang="en-US" dirty="0"/>
              <a:t>https://www.geeksforgeeks.org/architecture-tradeoff-analysis-method-atam/</a:t>
            </a:r>
          </a:p>
          <a:p>
            <a:pPr marL="171450" indent="-171450">
              <a:buFont typeface="Arial" panose="020B0604020202020204" pitchFamily="34" charset="0"/>
              <a:buChar char="•"/>
            </a:pPr>
            <a:r>
              <a:rPr lang="en-US" b="1" dirty="0"/>
              <a:t>Using ATAM to Analyze and Evaluate Architecture</a:t>
            </a:r>
          </a:p>
          <a:p>
            <a:r>
              <a:rPr lang="en-US" dirty="0"/>
              <a:t>https://gabrielfs7.github.io/software-architecture/2019/10/18/atam-analyze-evaluate-architecture/</a:t>
            </a:r>
          </a:p>
          <a:p>
            <a:pPr marL="171450" indent="-171450">
              <a:buFont typeface="Arial" panose="020B0604020202020204" pitchFamily="34" charset="0"/>
              <a:buChar char="•"/>
            </a:pPr>
            <a:r>
              <a:rPr lang="en-US" b="1" dirty="0"/>
              <a:t>Modern trade-off Analysis for Distributed System Architecture</a:t>
            </a:r>
          </a:p>
          <a:p>
            <a:r>
              <a:rPr lang="en-US" dirty="0"/>
              <a:t>https://medium.com/oolooroo/modern-trade-off-analysis-for-distributed-system-architecture-4edbdf5d2fad</a:t>
            </a:r>
          </a:p>
          <a:p>
            <a:pPr marL="171450" indent="-171450">
              <a:buFont typeface="Arial" panose="020B0604020202020204" pitchFamily="34" charset="0"/>
              <a:buChar char="•"/>
            </a:pPr>
            <a:r>
              <a:rPr lang="en-US" b="1" dirty="0"/>
              <a:t>Architecture tradeoff analysis method (ATAM)</a:t>
            </a:r>
          </a:p>
          <a:p>
            <a:r>
              <a:rPr lang="en-US" dirty="0"/>
              <a:t>https://concisesoftware.com/blog/architecture-tradeoff-analysis-method-atam/</a:t>
            </a:r>
          </a:p>
          <a:p>
            <a:pPr marL="171450" indent="-171450">
              <a:buFont typeface="Arial" panose="020B0604020202020204" pitchFamily="34" charset="0"/>
              <a:buChar char="•"/>
            </a:pPr>
            <a:r>
              <a:rPr lang="en-US" b="1" dirty="0"/>
              <a:t>Making Tradeoffs and Choices</a:t>
            </a:r>
          </a:p>
          <a:p>
            <a:r>
              <a:rPr lang="en-US" dirty="0"/>
              <a:t>https://www.evolute.be/thoughts/atam.html</a:t>
            </a:r>
          </a:p>
          <a:p>
            <a:endParaRPr lang="en-US"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10</a:t>
            </a:fld>
            <a:endParaRPr lang="en-US"/>
          </a:p>
        </p:txBody>
      </p:sp>
    </p:spTree>
    <p:extLst>
      <p:ext uri="{BB962C8B-B14F-4D97-AF65-F5344CB8AC3E}">
        <p14:creationId xmlns:p14="http://schemas.microsoft.com/office/powerpoint/2010/main" val="371521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Comenzaremos utilizando la siguiente frase: “</a:t>
            </a:r>
            <a:r>
              <a:rPr lang="es-ES" dirty="0"/>
              <a:t>Si no evalúas tu arquitectura, no estás haciendo arquitectura: sólo estás esperando lo mejor.”</a:t>
            </a: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del libro de “Arquitectura de Software en Practica”,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a:t>
            </a:fld>
            <a:endParaRPr lang="en-US"/>
          </a:p>
        </p:txBody>
      </p:sp>
    </p:spTree>
    <p:extLst>
      <p:ext uri="{BB962C8B-B14F-4D97-AF65-F5344CB8AC3E}">
        <p14:creationId xmlns:p14="http://schemas.microsoft.com/office/powerpoint/2010/main" val="378493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Hoy nos centraremos en las tácticas arquitectónicas. Estas son decisiones de diseño cruciales.</a:t>
            </a:r>
          </a:p>
          <a:p>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3</a:t>
            </a:fld>
            <a:endParaRPr lang="en-US"/>
          </a:p>
        </p:txBody>
      </p:sp>
    </p:spTree>
    <p:extLst>
      <p:ext uri="{BB962C8B-B14F-4D97-AF65-F5344CB8AC3E}">
        <p14:creationId xmlns:p14="http://schemas.microsoft.com/office/powerpoint/2010/main" val="361885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sz="1200" b="1" i="0" kern="1200" dirty="0" err="1">
                <a:solidFill>
                  <a:schemeClr val="tx1"/>
                </a:solidFill>
                <a:effectLst/>
                <a:latin typeface="+mn-lt"/>
                <a:ea typeface="+mn-ea"/>
                <a:cs typeface="+mn-cs"/>
              </a:rPr>
              <a:t>Architecture</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Trade</a:t>
            </a:r>
            <a:r>
              <a:rPr lang="es-ES" sz="1200" b="1" i="0" kern="1200" dirty="0">
                <a:solidFill>
                  <a:schemeClr val="tx1"/>
                </a:solidFill>
                <a:effectLst/>
                <a:latin typeface="+mn-lt"/>
                <a:ea typeface="+mn-ea"/>
                <a:cs typeface="+mn-cs"/>
              </a:rPr>
              <a:t>-off </a:t>
            </a:r>
            <a:r>
              <a:rPr lang="es-ES" sz="1200" b="1" i="0" kern="1200" dirty="0" err="1">
                <a:solidFill>
                  <a:schemeClr val="tx1"/>
                </a:solidFill>
                <a:effectLst/>
                <a:latin typeface="+mn-lt"/>
                <a:ea typeface="+mn-ea"/>
                <a:cs typeface="+mn-cs"/>
              </a:rPr>
              <a:t>Analysis</a:t>
            </a:r>
            <a:r>
              <a:rPr lang="es-ES" sz="1200" b="1" i="0" kern="1200" dirty="0">
                <a:solidFill>
                  <a:schemeClr val="tx1"/>
                </a:solidFill>
                <a:effectLst/>
                <a:latin typeface="+mn-lt"/>
                <a:ea typeface="+mn-ea"/>
                <a:cs typeface="+mn-cs"/>
              </a:rPr>
              <a:t> </a:t>
            </a:r>
            <a:r>
              <a:rPr lang="es-ES" sz="1200" b="1" i="0" kern="1200" dirty="0" err="1">
                <a:solidFill>
                  <a:schemeClr val="tx1"/>
                </a:solidFill>
                <a:effectLst/>
                <a:latin typeface="+mn-lt"/>
                <a:ea typeface="+mn-ea"/>
                <a:cs typeface="+mn-cs"/>
              </a:rPr>
              <a:t>Method</a:t>
            </a:r>
            <a:r>
              <a:rPr lang="es-ES" sz="1200" b="1" i="0" kern="1200" dirty="0">
                <a:solidFill>
                  <a:schemeClr val="tx1"/>
                </a:solidFill>
                <a:effectLst/>
                <a:latin typeface="+mn-lt"/>
                <a:ea typeface="+mn-ea"/>
                <a:cs typeface="+mn-cs"/>
              </a:rPr>
              <a:t> (ATAM)</a:t>
            </a:r>
            <a:r>
              <a:rPr lang="es-ES" sz="1200" b="0" i="0" kern="1200" dirty="0">
                <a:solidFill>
                  <a:schemeClr val="tx1"/>
                </a:solidFill>
                <a:effectLst/>
                <a:latin typeface="+mn-lt"/>
                <a:ea typeface="+mn-ea"/>
                <a:cs typeface="+mn-cs"/>
              </a:rPr>
              <a:t>,el Método de Análisis de Acuerdos de Arquitectura, es un método de evaluación de arquitectura de software desarrollado e impulsado por el Instituto de </a:t>
            </a:r>
            <a:r>
              <a:rPr lang="es-ES" sz="1200" b="0" i="0" u="none" strike="noStrike" kern="1200" dirty="0">
                <a:solidFill>
                  <a:schemeClr val="tx1"/>
                </a:solidFill>
                <a:effectLst/>
                <a:latin typeface="+mn-lt"/>
                <a:ea typeface="+mn-ea"/>
                <a:cs typeface="+mn-cs"/>
                <a:hlinkClick r:id="rId3" tooltip="Ingeniería de Software"/>
              </a:rPr>
              <a:t>Ingeniería de Software</a:t>
            </a:r>
            <a:r>
              <a:rPr lang="es-ES" sz="1200" b="0" i="0" kern="1200" dirty="0">
                <a:solidFill>
                  <a:schemeClr val="tx1"/>
                </a:solidFill>
                <a:effectLst/>
                <a:latin typeface="+mn-lt"/>
                <a:ea typeface="+mn-ea"/>
                <a:cs typeface="+mn-cs"/>
              </a:rPr>
              <a:t>, (Software </a:t>
            </a:r>
            <a:r>
              <a:rPr lang="es-ES" sz="1200" b="0" i="0" kern="1200" dirty="0" err="1">
                <a:solidFill>
                  <a:schemeClr val="tx1"/>
                </a:solidFill>
                <a:effectLst/>
                <a:latin typeface="+mn-lt"/>
                <a:ea typeface="+mn-ea"/>
                <a:cs typeface="+mn-cs"/>
              </a:rPr>
              <a:t>Engineering</a:t>
            </a:r>
            <a:r>
              <a:rPr lang="es-ES" sz="1200" b="0" i="0" kern="1200" dirty="0">
                <a:solidFill>
                  <a:schemeClr val="tx1"/>
                </a:solidFill>
                <a:effectLst/>
                <a:latin typeface="+mn-lt"/>
                <a:ea typeface="+mn-ea"/>
                <a:cs typeface="+mn-cs"/>
              </a:rPr>
              <a:t> </a:t>
            </a:r>
            <a:r>
              <a:rPr lang="es-ES" sz="1200" b="0" i="0" kern="1200" dirty="0" err="1">
                <a:solidFill>
                  <a:schemeClr val="tx1"/>
                </a:solidFill>
                <a:effectLst/>
                <a:latin typeface="+mn-lt"/>
                <a:ea typeface="+mn-ea"/>
                <a:cs typeface="+mn-cs"/>
              </a:rPr>
              <a:t>Institute</a:t>
            </a:r>
            <a:r>
              <a:rPr lang="es-ES" sz="1200" b="0" i="0" kern="1200" dirty="0">
                <a:solidFill>
                  <a:schemeClr val="tx1"/>
                </a:solidFill>
                <a:effectLst/>
                <a:latin typeface="+mn-lt"/>
                <a:ea typeface="+mn-ea"/>
                <a:cs typeface="+mn-cs"/>
              </a:rPr>
              <a:t>, SEI), este centra su actividad de evaluación en la interacción entre los diferentes atributos de calidad arquitectónica y basa sus evaluaciones sobre los escenarios desarrollados por los involucrados y un equipo de evaluación.</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4</a:t>
            </a:fld>
            <a:endParaRPr lang="en-US"/>
          </a:p>
        </p:txBody>
      </p:sp>
    </p:spTree>
    <p:extLst>
      <p:ext uri="{BB962C8B-B14F-4D97-AF65-F5344CB8AC3E}">
        <p14:creationId xmlns:p14="http://schemas.microsoft.com/office/powerpoint/2010/main" val="2145165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ATAM requiere la participación de tres grupos, </a:t>
            </a:r>
          </a:p>
          <a:p>
            <a:endParaRPr lang="es-ES" dirty="0"/>
          </a:p>
          <a:p>
            <a:pPr marL="228600" indent="-228600">
              <a:buAutoNum type="arabicPeriod"/>
            </a:pPr>
            <a:r>
              <a:rPr lang="es-ES" b="1" dirty="0"/>
              <a:t>El equipo de evaluación: </a:t>
            </a:r>
            <a:r>
              <a:rPr lang="es-ES" dirty="0"/>
              <a:t>Está formado por miembros externos al proyecto. Este equipo consta de 3 a 5 miembros que desempeñan sus roles específicos dentro del equipo.</a:t>
            </a:r>
          </a:p>
          <a:p>
            <a:pPr marL="228600" indent="-228600">
              <a:buAutoNum type="arabicPeriod"/>
            </a:pPr>
            <a:r>
              <a:rPr lang="es-ES" b="1" dirty="0"/>
              <a:t>Responsables de la toma de decisiones del proyecto:</a:t>
            </a:r>
            <a:r>
              <a:rPr lang="es-ES" dirty="0"/>
              <a:t> Tienen la capacidad de influir en el desarrollo del proyecto y la autoridad para exigir cambios.</a:t>
            </a:r>
          </a:p>
          <a:p>
            <a:pPr marL="228600" indent="-228600">
              <a:buAutoNum type="arabicPeriod"/>
            </a:pPr>
            <a:r>
              <a:rPr lang="es-ES" b="1" dirty="0"/>
              <a:t>Partes interesadas en la arquitectura: </a:t>
            </a:r>
            <a:r>
              <a:rPr lang="es-ES" dirty="0"/>
              <a:t>Cualquier persona, equipo u organización interesada en la realización de la arquitectura y relacionada de alguna manera con ella es parte interesada. Entre las partes interesadas se incluyen usuarios, mantenedores, ingenieros de rendimiento, evaluadores, integradores y desarrolladores.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5</a:t>
            </a:fld>
            <a:endParaRPr lang="en-US"/>
          </a:p>
        </p:txBody>
      </p:sp>
    </p:spTree>
    <p:extLst>
      <p:ext uri="{BB962C8B-B14F-4D97-AF65-F5344CB8AC3E}">
        <p14:creationId xmlns:p14="http://schemas.microsoft.com/office/powerpoint/2010/main" val="394887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proceso ATAM consta de nueve pasos, que se realizan en 4 fases, los cuales detallaremos a continuación pero que se pueden ver representados en este diagrama.</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6</a:t>
            </a:fld>
            <a:endParaRPr lang="en-US"/>
          </a:p>
        </p:txBody>
      </p:sp>
    </p:spTree>
    <p:extLst>
      <p:ext uri="{BB962C8B-B14F-4D97-AF65-F5344CB8AC3E}">
        <p14:creationId xmlns:p14="http://schemas.microsoft.com/office/powerpoint/2010/main" val="90647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Estos son los 9 pasos del proceso ATAM</a:t>
            </a:r>
          </a:p>
          <a:p>
            <a:endParaRPr lang="es-ES" dirty="0"/>
          </a:p>
          <a:p>
            <a:pPr marL="228600" indent="-228600">
              <a:buAutoNum type="arabicPeriod"/>
            </a:pPr>
            <a:r>
              <a:rPr lang="es-ES" b="1" dirty="0"/>
              <a:t>Presentar ATAM:</a:t>
            </a:r>
            <a:r>
              <a:rPr lang="es-ES" dirty="0"/>
              <a:t> Presentar el concepto del proceso a todas las partes interesadas y responder a las preguntas de los participantes. Este paso facilita que los participantes se familiaricen con el proceso.</a:t>
            </a:r>
          </a:p>
          <a:p>
            <a:pPr marL="228600" indent="-228600">
              <a:buAutoNum type="arabicPeriod"/>
            </a:pPr>
            <a:r>
              <a:rPr lang="es-ES" b="1" dirty="0"/>
              <a:t>Presentar los Impulsores de Negocio:</a:t>
            </a:r>
            <a:r>
              <a:rPr lang="es-ES" dirty="0"/>
              <a:t> Se espera que todos los participantes de la presentación presenten, comprendan y evalúen los impulsores de negocio del sistema.</a:t>
            </a:r>
          </a:p>
          <a:p>
            <a:pPr marL="228600" indent="-228600">
              <a:buAutoNum type="arabicPeriod"/>
            </a:pPr>
            <a:r>
              <a:rPr lang="es-ES" b="1" dirty="0"/>
              <a:t>Presentar la Arquitectura: </a:t>
            </a:r>
            <a:r>
              <a:rPr lang="es-ES" dirty="0"/>
              <a:t>El arquitecto presenta una breve descripción general de la arquitectura con un nivel de detalle adecuado; es decir, se discuten al menos los módulos y las vistas de C&amp;C.</a:t>
            </a:r>
          </a:p>
          <a:p>
            <a:pPr marL="228600" indent="-228600">
              <a:buAutoNum type="arabicPeriod"/>
            </a:pPr>
            <a:r>
              <a:rPr lang="es-ES" b="1" dirty="0"/>
              <a:t>Identificar los Enfoques </a:t>
            </a:r>
            <a:r>
              <a:rPr lang="es-ES" dirty="0"/>
              <a:t>Arquitectónicos: El arquitecto presenta algunos enfoques arquitectónicos específicos al equipo y, a continuación, se discute la arquitectura propuesta.</a:t>
            </a:r>
          </a:p>
          <a:p>
            <a:pPr marL="228600" indent="-228600">
              <a:buAutoNum type="arabicPeriod"/>
            </a:pPr>
            <a:r>
              <a:rPr lang="es-ES" b="1" dirty="0"/>
              <a:t>Generar el Árbol de Utilidades de Atributos de Calidad: </a:t>
            </a:r>
            <a:r>
              <a:rPr lang="es-ES" dirty="0"/>
              <a:t>En este paso, se definen los requisitos comerciales y técnicos principales del sistema y se asignan a una propiedad arquitectónica adecuada. Se integran todas estas partes de evaluación, diseño y obtención de requisitos en un árbol.</a:t>
            </a:r>
          </a:p>
          <a:p>
            <a:pPr marL="228600" indent="-228600">
              <a:buAutoNum type="arabicPeriod"/>
            </a:pPr>
            <a:r>
              <a:rPr lang="es-ES" b="1" dirty="0"/>
              <a:t>Analizar los enfoques arquitectónicos:</a:t>
            </a:r>
            <a:r>
              <a:rPr lang="es-ES" dirty="0"/>
              <a:t> Cada escenario se compara y se clasifica por prioridad, y los escenarios con mayor calificación se asignan a la arquitectura. Lluvia de ideas sobre escenarios: El grupo de interesados ​​más amplio presenta y aporta los escenarios actuales y sus preocupaciones.</a:t>
            </a:r>
          </a:p>
          <a:p>
            <a:pPr marL="228600" indent="-228600">
              <a:buAutoNum type="arabicPeriod"/>
            </a:pPr>
            <a:r>
              <a:rPr lang="es-ES" b="1" dirty="0"/>
              <a:t>Análisis de los enfoques arquitectónicos:</a:t>
            </a:r>
            <a:r>
              <a:rPr lang="es-ES" dirty="0"/>
              <a:t> El paso 6 se repite con el conocimiento adicional de los interesados ​​más amplios.</a:t>
            </a:r>
          </a:p>
          <a:p>
            <a:pPr marL="228600" indent="-228600">
              <a:buAutoNum type="arabicPeriod"/>
            </a:pPr>
            <a:r>
              <a:rPr lang="es-ES" b="1" dirty="0"/>
              <a:t>Presentación de resultados:</a:t>
            </a:r>
            <a:r>
              <a:rPr lang="es-ES" dirty="0"/>
              <a:t> Al final de la evaluación, el equipo revisa los riesgos, los riesgos no significativos, las sensibilidades y las compensaciones existentes y recientemente descubiertos. El equipo analiza si han surgido nuevos temas de riesgo. Posteriormente, el equipo proporciona toda la documentación a los interesados.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7</a:t>
            </a:fld>
            <a:endParaRPr lang="en-US"/>
          </a:p>
        </p:txBody>
      </p:sp>
    </p:spTree>
    <p:extLst>
      <p:ext uri="{BB962C8B-B14F-4D97-AF65-F5344CB8AC3E}">
        <p14:creationId xmlns:p14="http://schemas.microsoft.com/office/powerpoint/2010/main" val="471173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s-ES" b="0" dirty="0"/>
              <a:t>Y estas son las 4 Fases en las cuales se van realizando los pasos del proceso</a:t>
            </a:r>
          </a:p>
          <a:p>
            <a:pPr marL="0" indent="0">
              <a:buNone/>
            </a:pPr>
            <a:endParaRPr lang="es-ES" b="0" dirty="0"/>
          </a:p>
          <a:p>
            <a:pPr marL="228600" indent="-228600">
              <a:buAutoNum type="arabicPeriod"/>
            </a:pPr>
            <a:r>
              <a:rPr lang="es-ES" b="1" dirty="0"/>
              <a:t>La primera fase </a:t>
            </a:r>
            <a:r>
              <a:rPr lang="es-ES" dirty="0"/>
              <a:t>consiste en recopilar escenarios, requisitos y restricciones. Al obtener los escenarios de un grupo representativo de partes interesadas y/o usuarios clave, obtenemos una lista de requisitos funcionales que describen la solución futura. Los requisitos y restricciones a los que se refiere el modelo son los requisitos y restricciones no funcionales que rigen el entorno en el que se desarrollará la solución. Este paso es muy similar a la versión inicial de la vista de Requisitos de mi enfoque de Arquitectura de Soluciones, donde se enumeran los requisitos funcionales, no funcionales y operativos relevantes para su verificación en vistas posteriores. Algunos proyectos incluyen una Fase 0 para sus esfuerzos de ATAM, donde se enumeran y analizan las entradas ya presentes en el proyecto antes de los análisis de ATAM. Estas entradas pueden incluir documentos contractuales como una Declaración de Trabajo, documentos de requisitos asociados ya existentes en la organización (mapas de capacidad, restricciones técnicas, etc.) y/o un cronograma maestro basado en una hoja de ruta empresarial o la planificación del proyecto existente. Por mi parte, estas entradas se recopilarán y analizarán durante la Fase 1 y no justifican una fase adicional.</a:t>
            </a:r>
          </a:p>
          <a:p>
            <a:pPr marL="228600" indent="-228600">
              <a:buAutoNum type="arabicPeriod"/>
            </a:pPr>
            <a:r>
              <a:rPr lang="es-ES" b="1" dirty="0"/>
              <a:t>La segunda fase </a:t>
            </a:r>
            <a:r>
              <a:rPr lang="es-ES" dirty="0"/>
              <a:t>consiste en describir y profundizar en las diferentes posibilidades arquitectónicas candidatas, lo que se traduce, a grandes rasgos, en la elaboración de las siguientes perspectivas de mi enfoque (lógica, de implementación, física y operativa). En esta fase, ATAM sugiere comparar las múltiples arquitecturas posibles que compiten, así como enumerar las limitaciones existentes en la situación real del entorno (sistemas heredados, interoperabilidad, tasa de éxito/fracaso de proyectos similares anteriores). ATAM también expone los requisitos implícitos derivados de las suposiciones de un candidato, al aplicarlas a otros.</a:t>
            </a:r>
          </a:p>
          <a:p>
            <a:pPr marL="228600" indent="-228600">
              <a:buAutoNum type="arabicPeriod"/>
            </a:pPr>
            <a:r>
              <a:rPr lang="es-ES" b="1" dirty="0"/>
              <a:t>La fase 3:</a:t>
            </a:r>
            <a:r>
              <a:rPr lang="es-ES" dirty="0"/>
              <a:t> solo consta de un paso: Análisis Específico de Atributos. Examinamos cada atributo de calidad relevante (o requisito no funcional) y lo analizamos de forma aislada de los demás atributos para cada uno de los candidatos arquitectónicos enumerados. Esta separación de preocupaciones ayuda a los expertos en atributos a aplicar su experiencia a la solución futura.</a:t>
            </a:r>
          </a:p>
          <a:p>
            <a:pPr marL="228600" indent="-228600">
              <a:buAutoNum type="arabicPeriod"/>
            </a:pPr>
            <a:r>
              <a:rPr lang="es-ES" b="1" dirty="0"/>
              <a:t>La fase final de ATAM</a:t>
            </a:r>
            <a:r>
              <a:rPr lang="es-ES" dirty="0"/>
              <a:t> toma esta lista de atributos de calidad e intenta identificar las vulnerabilidades. ATAM se creó ante la necesidad de una elección racional entre posibles candidatos arquitectónicos, basada en análisis bien documentados de los requisitos que requieren la solución. Al comparar los análisis de valor del paso anterior, cualquier atributo de calidad que se vea significativamente afectado por un cambio en la arquitectura se considera un factor de sensibilidad. El análisis de compensación se realiza a partir de esta lista de atributos de calidad sensibles.</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8</a:t>
            </a:fld>
            <a:endParaRPr lang="en-US"/>
          </a:p>
        </p:txBody>
      </p:sp>
    </p:spTree>
    <p:extLst>
      <p:ext uri="{BB962C8B-B14F-4D97-AF65-F5344CB8AC3E}">
        <p14:creationId xmlns:p14="http://schemas.microsoft.com/office/powerpoint/2010/main" val="267151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Los resultados de ATAM son:</a:t>
            </a:r>
          </a:p>
          <a:p>
            <a:pPr marL="171450" indent="-171450">
              <a:buFont typeface="Arial" panose="020B0604020202020204" pitchFamily="34" charset="0"/>
              <a:buChar char="•"/>
            </a:pPr>
            <a:r>
              <a:rPr lang="es-ES" b="1" dirty="0"/>
              <a:t>Una presentación concisa de la arquitectura.</a:t>
            </a:r>
            <a:r>
              <a:rPr lang="es-ES" dirty="0"/>
              <a:t> La arquitectura se presenta en una hora.</a:t>
            </a:r>
          </a:p>
          <a:p>
            <a:pPr marL="171450" indent="-171450">
              <a:buFont typeface="Arial" panose="020B0604020202020204" pitchFamily="34" charset="0"/>
              <a:buChar char="•"/>
            </a:pPr>
            <a:r>
              <a:rPr lang="es-ES" b="1" dirty="0"/>
              <a:t>Articulación de los objetivos de negocio.</a:t>
            </a:r>
            <a:r>
              <a:rPr lang="es-ES" dirty="0"/>
              <a:t> Esto ayuda a los nuevos participantes a comprender los objetivos de negocio.</a:t>
            </a:r>
          </a:p>
          <a:p>
            <a:pPr marL="171450" indent="-171450">
              <a:buFont typeface="Arial" panose="020B0604020202020204" pitchFamily="34" charset="0"/>
              <a:buChar char="•"/>
            </a:pPr>
            <a:r>
              <a:rPr lang="es-ES" b="1" dirty="0"/>
              <a:t>Requisitos de atributos de calidad priorizados</a:t>
            </a:r>
            <a:r>
              <a:rPr lang="es-ES" dirty="0"/>
              <a:t>, expresados ​​como escenarios de atributos de calidad.</a:t>
            </a:r>
          </a:p>
          <a:p>
            <a:pPr marL="171450" indent="-171450">
              <a:buFont typeface="Arial" panose="020B0604020202020204" pitchFamily="34" charset="0"/>
              <a:buChar char="•"/>
            </a:pPr>
            <a:r>
              <a:rPr lang="es-ES" b="1" dirty="0"/>
              <a:t>Un conjunto de riesgos y no riesgos</a:t>
            </a:r>
            <a:r>
              <a:rPr lang="es-ES" dirty="0"/>
              <a:t>, </a:t>
            </a:r>
          </a:p>
          <a:p>
            <a:pPr marL="628650" lvl="1" indent="-171450">
              <a:buFont typeface="Arial" panose="020B0604020202020204" pitchFamily="34" charset="0"/>
              <a:buChar char="•"/>
            </a:pPr>
            <a:r>
              <a:rPr lang="es-ES" dirty="0"/>
              <a:t>Un riesgo se define como una decisión arquitectónica que puede tener consecuencias indeseables en vista de los requisitos de los atributos de calidad.</a:t>
            </a:r>
          </a:p>
          <a:p>
            <a:pPr marL="628650" lvl="1" indent="-171450">
              <a:buFont typeface="Arial" panose="020B0604020202020204" pitchFamily="34" charset="0"/>
              <a:buChar char="•"/>
            </a:pPr>
            <a:r>
              <a:rPr lang="es-ES" dirty="0"/>
              <a:t>Y Un no riesgo es una decisión arquitectónica que no se espera que tenga consecuencias indeseables en los atributos de calidad.</a:t>
            </a:r>
          </a:p>
          <a:p>
            <a:pPr marL="171450" lvl="0" indent="-171450">
              <a:buFont typeface="Arial" panose="020B0604020202020204" pitchFamily="34" charset="0"/>
              <a:buChar char="•"/>
            </a:pPr>
            <a:r>
              <a:rPr lang="es-ES" b="1" dirty="0"/>
              <a:t>Un conjunto de temas de riesgo</a:t>
            </a:r>
            <a:r>
              <a:rPr lang="es-ES" dirty="0"/>
              <a:t>. Este conjunto ayuda al equipo de evaluación a examinar todos los temas de riesgo detectados que identifican debilidades sistemáticas en la arquitectura, el proceso y el equipo.</a:t>
            </a:r>
          </a:p>
          <a:p>
            <a:pPr marL="171450" lvl="0" indent="-171450">
              <a:buFont typeface="Arial" panose="020B0604020202020204" pitchFamily="34" charset="0"/>
              <a:buChar char="•"/>
            </a:pPr>
            <a:r>
              <a:rPr lang="es-ES" b="1" dirty="0"/>
              <a:t>Asignación de las decisiones arquitectónicas a los requisitos de calidad</a:t>
            </a:r>
            <a:r>
              <a:rPr lang="es-ES" dirty="0"/>
              <a:t>. Para cada escenario de atributo de calidad examinado durante un ATAM, se determinan y registran las decisiones arquitectónicas que contribuyen a su logro.</a:t>
            </a:r>
            <a:endParaRPr lang="en-US" dirty="0"/>
          </a:p>
        </p:txBody>
      </p:sp>
      <p:sp>
        <p:nvSpPr>
          <p:cNvPr id="4" name="Slide Number Placeholder 3"/>
          <p:cNvSpPr>
            <a:spLocks noGrp="1"/>
          </p:cNvSpPr>
          <p:nvPr>
            <p:ph type="sldNum" sz="quarter" idx="5"/>
          </p:nvPr>
        </p:nvSpPr>
        <p:spPr/>
        <p:txBody>
          <a:bodyPr/>
          <a:lstStyle/>
          <a:p>
            <a:fld id="{7CE123DB-1134-4C65-9A56-DA706974BFFC}" type="slidenum">
              <a:rPr lang="en-US" smtClean="0"/>
              <a:t>9</a:t>
            </a:fld>
            <a:endParaRPr lang="en-US"/>
          </a:p>
        </p:txBody>
      </p:sp>
    </p:spTree>
    <p:extLst>
      <p:ext uri="{BB962C8B-B14F-4D97-AF65-F5344CB8AC3E}">
        <p14:creationId xmlns:p14="http://schemas.microsoft.com/office/powerpoint/2010/main" val="36127026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9992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40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112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76995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16272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216392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9814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1199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88107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50959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494225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14675975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7896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96966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829958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7721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18812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79318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97087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595912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50511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2244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12251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3843015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21358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567739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64812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58137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2873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16603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26250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05653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4890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212751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8057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47954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2290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92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80230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455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7042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0466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2758956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8" r:id="rId16"/>
    <p:sldLayoutId id="214748366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3758026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10979519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9EB-23A7-7473-EA79-19CAFA1A0F74}"/>
              </a:ext>
            </a:extLst>
          </p:cNvPr>
          <p:cNvSpPr>
            <a:spLocks noGrp="1"/>
          </p:cNvSpPr>
          <p:nvPr>
            <p:ph type="title"/>
          </p:nvPr>
        </p:nvSpPr>
        <p:spPr/>
        <p:txBody>
          <a:bodyPr>
            <a:normAutofit fontScale="90000"/>
          </a:bodyPr>
          <a:lstStyle/>
          <a:p>
            <a:endParaRPr lang="es-CO"/>
          </a:p>
        </p:txBody>
      </p:sp>
      <p:sp>
        <p:nvSpPr>
          <p:cNvPr id="3" name="Content Placeholder 2">
            <a:extLst>
              <a:ext uri="{FF2B5EF4-FFF2-40B4-BE49-F238E27FC236}">
                <a16:creationId xmlns:a16="http://schemas.microsoft.com/office/drawing/2014/main" id="{33898796-72AC-B395-2C01-4EB826ECADA9}"/>
              </a:ext>
            </a:extLst>
          </p:cNvPr>
          <p:cNvSpPr>
            <a:spLocks noGrp="1"/>
          </p:cNvSpPr>
          <p:nvPr>
            <p:ph idx="1"/>
          </p:nvPr>
        </p:nvSpPr>
        <p:spPr/>
        <p:txBody>
          <a:bodyPr/>
          <a:lstStyle/>
          <a:p>
            <a:endParaRPr lang="es-CO"/>
          </a:p>
        </p:txBody>
      </p:sp>
      <p:pic>
        <p:nvPicPr>
          <p:cNvPr id="4" name="Google Shape;90;p13">
            <a:extLst>
              <a:ext uri="{FF2B5EF4-FFF2-40B4-BE49-F238E27FC236}">
                <a16:creationId xmlns:a16="http://schemas.microsoft.com/office/drawing/2014/main" id="{02086D88-2904-FF75-A97D-05329CF3E60A}"/>
              </a:ext>
            </a:extLst>
          </p:cNvPr>
          <p:cNvPicPr preferRelativeResize="0"/>
          <p:nvPr/>
        </p:nvPicPr>
        <p:blipFill rotWithShape="1">
          <a:blip r:embed="rId3">
            <a:alphaModFix/>
          </a:blip>
          <a:srcRect/>
          <a:stretch/>
        </p:blipFill>
        <p:spPr>
          <a:xfrm>
            <a:off x="0" y="0"/>
            <a:ext cx="12192000" cy="6832601"/>
          </a:xfrm>
          <a:prstGeom prst="rect">
            <a:avLst/>
          </a:prstGeom>
          <a:noFill/>
          <a:ln>
            <a:noFill/>
          </a:ln>
        </p:spPr>
      </p:pic>
      <p:sp>
        <p:nvSpPr>
          <p:cNvPr id="5" name="Title 1">
            <a:extLst>
              <a:ext uri="{FF2B5EF4-FFF2-40B4-BE49-F238E27FC236}">
                <a16:creationId xmlns:a16="http://schemas.microsoft.com/office/drawing/2014/main" id="{1844C268-738B-6269-24C9-E9A541B2A9E1}"/>
              </a:ext>
            </a:extLst>
          </p:cNvPr>
          <p:cNvSpPr txBox="1">
            <a:spLocks/>
          </p:cNvSpPr>
          <p:nvPr/>
        </p:nvSpPr>
        <p:spPr>
          <a:xfrm>
            <a:off x="578913" y="1284137"/>
            <a:ext cx="4121104" cy="2638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accent2"/>
                </a:solidFill>
                <a:latin typeface="+mn-lt"/>
                <a:ea typeface="+mj-ea"/>
                <a:cs typeface="+mj-cs"/>
              </a:defRPr>
            </a:lvl1pPr>
          </a:lstStyle>
          <a:p>
            <a:r>
              <a:rPr lang="es-CO">
                <a:solidFill>
                  <a:schemeClr val="bg1"/>
                </a:solidFill>
              </a:rPr>
              <a:t>Software Architecture</a:t>
            </a:r>
            <a:endParaRPr lang="es-CO" dirty="0">
              <a:solidFill>
                <a:schemeClr val="bg1"/>
              </a:solidFill>
            </a:endParaRPr>
          </a:p>
        </p:txBody>
      </p:sp>
      <p:pic>
        <p:nvPicPr>
          <p:cNvPr id="6" name="Picture 5" descr="A picture containing logo&#10;&#10;Description automatically generated">
            <a:extLst>
              <a:ext uri="{FF2B5EF4-FFF2-40B4-BE49-F238E27FC236}">
                <a16:creationId xmlns:a16="http://schemas.microsoft.com/office/drawing/2014/main" id="{A045DB32-BE00-BFD2-9B38-7A42BD7D83E4}"/>
              </a:ext>
            </a:extLst>
          </p:cNvPr>
          <p:cNvPicPr>
            <a:picLocks noChangeAspect="1"/>
          </p:cNvPicPr>
          <p:nvPr/>
        </p:nvPicPr>
        <p:blipFill>
          <a:blip r:embed="rId4"/>
          <a:stretch>
            <a:fillRect/>
          </a:stretch>
        </p:blipFill>
        <p:spPr>
          <a:xfrm>
            <a:off x="7651183" y="1284137"/>
            <a:ext cx="3961905" cy="3771428"/>
          </a:xfrm>
          <a:prstGeom prst="rect">
            <a:avLst/>
          </a:prstGeom>
        </p:spPr>
      </p:pic>
      <p:pic>
        <p:nvPicPr>
          <p:cNvPr id="7" name="Picture 6" descr="Text&#10;&#10;Description automatically generated">
            <a:extLst>
              <a:ext uri="{FF2B5EF4-FFF2-40B4-BE49-F238E27FC236}">
                <a16:creationId xmlns:a16="http://schemas.microsoft.com/office/drawing/2014/main" id="{37CF93C0-8FF7-115F-EEB9-00D27B8C2D0F}"/>
              </a:ext>
            </a:extLst>
          </p:cNvPr>
          <p:cNvPicPr>
            <a:picLocks noChangeAspect="1"/>
          </p:cNvPicPr>
          <p:nvPr/>
        </p:nvPicPr>
        <p:blipFill>
          <a:blip r:embed="rId5"/>
          <a:stretch>
            <a:fillRect/>
          </a:stretch>
        </p:blipFill>
        <p:spPr>
          <a:xfrm>
            <a:off x="10489995" y="5278277"/>
            <a:ext cx="1234606" cy="1331611"/>
          </a:xfrm>
          <a:prstGeom prst="rect">
            <a:avLst/>
          </a:prstGeom>
        </p:spPr>
      </p:pic>
      <p:sp>
        <p:nvSpPr>
          <p:cNvPr id="8" name="TextBox 7">
            <a:extLst>
              <a:ext uri="{FF2B5EF4-FFF2-40B4-BE49-F238E27FC236}">
                <a16:creationId xmlns:a16="http://schemas.microsoft.com/office/drawing/2014/main" id="{DF982962-E3BF-3A22-36E5-F8BFEA74783C}"/>
              </a:ext>
            </a:extLst>
          </p:cNvPr>
          <p:cNvSpPr txBox="1"/>
          <p:nvPr/>
        </p:nvSpPr>
        <p:spPr>
          <a:xfrm>
            <a:off x="467399" y="3732126"/>
            <a:ext cx="5185256" cy="707886"/>
          </a:xfrm>
          <a:prstGeom prst="rect">
            <a:avLst/>
          </a:prstGeom>
          <a:noFill/>
        </p:spPr>
        <p:txBody>
          <a:bodyPr wrap="square">
            <a:spAutoFit/>
          </a:bodyPr>
          <a:lstStyle/>
          <a:p>
            <a:pPr algn="r"/>
            <a:r>
              <a:rPr lang="es-CO" sz="4000" b="1" dirty="0" err="1">
                <a:solidFill>
                  <a:srgbClr val="FFFF00"/>
                </a:solidFill>
                <a:latin typeface="+mn-lt"/>
              </a:rPr>
              <a:t>Architecture</a:t>
            </a:r>
            <a:r>
              <a:rPr lang="es-CO" sz="4000" b="1" dirty="0">
                <a:solidFill>
                  <a:srgbClr val="FFFF00"/>
                </a:solidFill>
                <a:latin typeface="+mn-lt"/>
              </a:rPr>
              <a:t> </a:t>
            </a:r>
            <a:r>
              <a:rPr lang="es-CO" sz="4000" b="1" dirty="0" err="1">
                <a:solidFill>
                  <a:srgbClr val="FFFF00"/>
                </a:solidFill>
                <a:latin typeface="+mn-lt"/>
              </a:rPr>
              <a:t>Evaluation</a:t>
            </a:r>
            <a:endParaRPr lang="es-CO" sz="4000" dirty="0">
              <a:solidFill>
                <a:srgbClr val="FFFF00"/>
              </a:solidFill>
            </a:endParaRPr>
          </a:p>
        </p:txBody>
      </p:sp>
    </p:spTree>
    <p:extLst>
      <p:ext uri="{BB962C8B-B14F-4D97-AF65-F5344CB8AC3E}">
        <p14:creationId xmlns:p14="http://schemas.microsoft.com/office/powerpoint/2010/main" val="16818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royectos\Framework\Supports\Images\icono_ayuda_general.gif">
            <a:extLst>
              <a:ext uri="{FF2B5EF4-FFF2-40B4-BE49-F238E27FC236}">
                <a16:creationId xmlns:a16="http://schemas.microsoft.com/office/drawing/2014/main" id="{256E7B95-6707-8C61-9086-B56C5B58EABB}"/>
              </a:ext>
            </a:extLst>
          </p:cNvPr>
          <p:cNvPicPr>
            <a:picLocks noGrp="1" noChangeAspect="1" noChangeArrowheads="1"/>
          </p:cNvPicPr>
          <p:nvPr>
            <p:ph idx="4294967295"/>
          </p:nvPr>
        </p:nvPicPr>
        <p:blipFill>
          <a:blip r:embed="rId3" cstate="print">
            <a:clrChange>
              <a:clrFrom>
                <a:srgbClr val="FCFEFC"/>
              </a:clrFrom>
              <a:clrTo>
                <a:srgbClr val="FCFEFC">
                  <a:alpha val="0"/>
                </a:srgbClr>
              </a:clrTo>
            </a:clrChange>
          </a:blip>
          <a:srcRect/>
          <a:stretch>
            <a:fillRect/>
          </a:stretch>
        </p:blipFill>
        <p:spPr bwMode="auto">
          <a:xfrm>
            <a:off x="3967956" y="1300162"/>
            <a:ext cx="4256088" cy="4257675"/>
          </a:xfrm>
          <a:prstGeom prst="rect">
            <a:avLst/>
          </a:prstGeom>
          <a:noFill/>
        </p:spPr>
      </p:pic>
    </p:spTree>
    <p:extLst>
      <p:ext uri="{BB962C8B-B14F-4D97-AF65-F5344CB8AC3E}">
        <p14:creationId xmlns:p14="http://schemas.microsoft.com/office/powerpoint/2010/main" val="392156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hand holding a tablet with icons on it">
            <a:extLst>
              <a:ext uri="{FF2B5EF4-FFF2-40B4-BE49-F238E27FC236}">
                <a16:creationId xmlns:a16="http://schemas.microsoft.com/office/drawing/2014/main" id="{D1D8446D-83DE-82E7-561A-49C8A515EB06}"/>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0" y="986680"/>
            <a:ext cx="12192000" cy="3441119"/>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b="1" dirty="0">
                <a:solidFill>
                  <a:srgbClr val="FFC000"/>
                </a:solidFill>
                <a:effectLst>
                  <a:outerShdw blurRad="38100" dist="38100" dir="2700000" algn="tl">
                    <a:srgbClr val="000000">
                      <a:alpha val="43137"/>
                    </a:srgbClr>
                  </a:outerShdw>
                </a:effectLst>
                <a:latin typeface="Arial Black" panose="020B0A04020102020204" pitchFamily="34" charset="0"/>
              </a:rPr>
              <a:t>If you don’t evaluate your architecture, you are not doing architecture — you’re just hoping for the best.</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type="body" idx="1"/>
          </p:nvPr>
        </p:nvSpPr>
        <p:spPr>
          <a:xfrm>
            <a:off x="1299556" y="5645344"/>
            <a:ext cx="9592887" cy="978195"/>
          </a:xfrm>
          <a:effectLst>
            <a:outerShdw blurRad="50800" dist="38100" dir="2700000" algn="tl" rotWithShape="0">
              <a:prstClr val="black">
                <a:alpha val="40000"/>
              </a:prstClr>
            </a:outerShdw>
          </a:effectLst>
        </p:spPr>
        <p:txBody>
          <a:bodyPr vert="horz" lIns="91440" tIns="45720" rIns="91440" bIns="45720" rtlCol="0">
            <a:normAutofit fontScale="92500" lnSpcReduction="10000"/>
          </a:bodyPr>
          <a:lstStyle/>
          <a:p>
            <a:r>
              <a:rPr lang="en-US" sz="3200" b="1" dirty="0">
                <a:solidFill>
                  <a:schemeClr val="accent2"/>
                </a:solidFill>
                <a:effectLst>
                  <a:outerShdw blurRad="38100" dist="38100" dir="2700000" algn="tl">
                    <a:srgbClr val="000000">
                      <a:alpha val="43137"/>
                    </a:srgbClr>
                  </a:outerShdw>
                </a:effectLst>
                <a:latin typeface="Arial Black" panose="020B0A04020102020204" pitchFamily="34" charset="0"/>
              </a:rPr>
              <a:t>Len Bass, Paul Clements, and Rick </a:t>
            </a:r>
            <a:r>
              <a:rPr lang="en-US" sz="3200" b="1" dirty="0" err="1">
                <a:solidFill>
                  <a:schemeClr val="accent2"/>
                </a:solidFill>
                <a:effectLst>
                  <a:outerShdw blurRad="38100" dist="38100" dir="2700000" algn="tl">
                    <a:srgbClr val="000000">
                      <a:alpha val="43137"/>
                    </a:srgbClr>
                  </a:outerShdw>
                </a:effectLst>
                <a:latin typeface="Arial Black" panose="020B0A04020102020204" pitchFamily="34" charset="0"/>
              </a:rPr>
              <a:t>Kazman</a:t>
            </a:r>
            <a:r>
              <a:rPr lang="en-US" sz="3200" b="1" dirty="0">
                <a:solidFill>
                  <a:schemeClr val="accent2"/>
                </a:solidFill>
                <a:effectLst>
                  <a:outerShdw blurRad="38100" dist="38100" dir="2700000" algn="tl">
                    <a:srgbClr val="000000">
                      <a:alpha val="43137"/>
                    </a:srgbClr>
                  </a:outerShdw>
                </a:effectLst>
                <a:latin typeface="Arial Black" panose="020B0A04020102020204" pitchFamily="34" charset="0"/>
              </a:rPr>
              <a:t>, </a:t>
            </a:r>
          </a:p>
          <a:p>
            <a:r>
              <a:rPr lang="en-US" sz="3200" b="1" dirty="0">
                <a:solidFill>
                  <a:srgbClr val="FFFFFF"/>
                </a:solidFill>
                <a:effectLst>
                  <a:outerShdw blurRad="38100" dist="38100" dir="2700000" algn="tl">
                    <a:srgbClr val="000000">
                      <a:alpha val="43137"/>
                    </a:srgbClr>
                  </a:outerShdw>
                </a:effectLst>
                <a:latin typeface="Arial Black" panose="020B0A04020102020204" pitchFamily="34" charset="0"/>
              </a:rPr>
              <a:t>Software Architecture in Practice</a:t>
            </a:r>
          </a:p>
        </p:txBody>
      </p:sp>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872987" y="1122363"/>
            <a:ext cx="10446025" cy="2387600"/>
          </a:xfrm>
        </p:spPr>
        <p:txBody>
          <a:bodyPr vert="horz" lIns="91440" tIns="45720" rIns="91440" bIns="45720" rtlCol="0" anchor="b">
            <a:noAutofit/>
          </a:bodyPr>
          <a:lstStyle/>
          <a:p>
            <a:r>
              <a:rPr lang="en-US" sz="9600" b="1" dirty="0">
                <a:solidFill>
                  <a:schemeClr val="accent2"/>
                </a:solidFill>
                <a:latin typeface="+mn-lt"/>
              </a:rPr>
              <a:t>Architecture </a:t>
            </a:r>
            <a:r>
              <a:rPr lang="en-US" sz="9600" b="1" dirty="0" err="1">
                <a:solidFill>
                  <a:schemeClr val="accent2"/>
                </a:solidFill>
                <a:latin typeface="+mn-lt"/>
              </a:rPr>
              <a:t>Evalution</a:t>
            </a:r>
            <a:endParaRPr lang="en-US" sz="9600" b="1" dirty="0">
              <a:solidFill>
                <a:schemeClr val="accent2"/>
              </a:solidFill>
              <a:latin typeface="+mn-lt"/>
            </a:endParaRP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Analyze and Evaluate Architecture</a:t>
            </a:r>
          </a:p>
        </p:txBody>
      </p:sp>
    </p:spTree>
    <p:extLst>
      <p:ext uri="{BB962C8B-B14F-4D97-AF65-F5344CB8AC3E}">
        <p14:creationId xmlns:p14="http://schemas.microsoft.com/office/powerpoint/2010/main" val="7740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a:xfrm>
            <a:off x="838199" y="136525"/>
            <a:ext cx="10766367" cy="674472"/>
          </a:xfrm>
        </p:spPr>
        <p:txBody>
          <a:bodyPr>
            <a:normAutofit fontScale="90000"/>
          </a:bodyPr>
          <a:lstStyle/>
          <a:p>
            <a:r>
              <a:rPr lang="en-US" b="0" dirty="0"/>
              <a:t>Architecture Tradeoff Analysis Method (ATAM)</a:t>
            </a:r>
            <a:endParaRPr lang="en-US" dirty="0"/>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b="1" dirty="0">
                <a:solidFill>
                  <a:schemeClr val="accent1"/>
                </a:solidFill>
              </a:rPr>
              <a:t>Architecture Tradeoff Analysis </a:t>
            </a:r>
          </a:p>
          <a:p>
            <a:pPr marL="0" indent="0">
              <a:buNone/>
            </a:pPr>
            <a:r>
              <a:rPr lang="en-US" dirty="0"/>
              <a:t>This Method is a method used to evaluate the quality attributes (such as performance, availability, and security) of software architectures. ATAM is used to mitigate risks in software architectures in the early stages of the software development life cycle (SDLC).</a:t>
            </a:r>
          </a:p>
        </p:txBody>
      </p:sp>
      <p:pic>
        <p:nvPicPr>
          <p:cNvPr id="1026" name="Picture 2" descr="Modern trade-off Analysis for Distributed System Architecture | by ...">
            <a:extLst>
              <a:ext uri="{FF2B5EF4-FFF2-40B4-BE49-F238E27FC236}">
                <a16:creationId xmlns:a16="http://schemas.microsoft.com/office/drawing/2014/main" id="{0AAD2B11-4ABB-A80B-E8E4-7F85392DC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700" y="3159195"/>
            <a:ext cx="4029300" cy="369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37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7F01-C101-078A-5DB5-B3934C3F52DD}"/>
              </a:ext>
            </a:extLst>
          </p:cNvPr>
          <p:cNvSpPr>
            <a:spLocks noGrp="1"/>
          </p:cNvSpPr>
          <p:nvPr>
            <p:ph type="title"/>
          </p:nvPr>
        </p:nvSpPr>
        <p:spPr/>
        <p:txBody>
          <a:bodyPr>
            <a:normAutofit fontScale="90000"/>
          </a:bodyPr>
          <a:lstStyle/>
          <a:p>
            <a:r>
              <a:rPr lang="en-US" dirty="0"/>
              <a:t>Participants in ATAM</a:t>
            </a:r>
          </a:p>
        </p:txBody>
      </p:sp>
      <p:sp>
        <p:nvSpPr>
          <p:cNvPr id="3" name="Content Placeholder 2">
            <a:extLst>
              <a:ext uri="{FF2B5EF4-FFF2-40B4-BE49-F238E27FC236}">
                <a16:creationId xmlns:a16="http://schemas.microsoft.com/office/drawing/2014/main" id="{09D10D1F-334E-F03C-5FFA-22BAED9317D8}"/>
              </a:ext>
            </a:extLst>
          </p:cNvPr>
          <p:cNvSpPr>
            <a:spLocks noGrp="1"/>
          </p:cNvSpPr>
          <p:nvPr>
            <p:ph idx="1"/>
          </p:nvPr>
        </p:nvSpPr>
        <p:spPr>
          <a:xfrm>
            <a:off x="838200" y="947523"/>
            <a:ext cx="10515600" cy="5773952"/>
          </a:xfrm>
        </p:spPr>
        <p:txBody>
          <a:bodyPr>
            <a:normAutofit fontScale="92500" lnSpcReduction="20000"/>
          </a:bodyPr>
          <a:lstStyle/>
          <a:p>
            <a:r>
              <a:rPr lang="en-US" b="1" dirty="0">
                <a:solidFill>
                  <a:schemeClr val="accent1"/>
                </a:solidFill>
              </a:rPr>
              <a:t>The evaluation team</a:t>
            </a:r>
          </a:p>
          <a:p>
            <a:pPr lvl="1" fontAlgn="base"/>
            <a:r>
              <a:rPr lang="en-US" dirty="0"/>
              <a:t>team leader</a:t>
            </a:r>
          </a:p>
          <a:p>
            <a:pPr lvl="1" fontAlgn="base"/>
            <a:r>
              <a:rPr lang="en-US" dirty="0"/>
              <a:t>evolution leader</a:t>
            </a:r>
          </a:p>
          <a:p>
            <a:pPr lvl="1" fontAlgn="base"/>
            <a:r>
              <a:rPr lang="en-US" dirty="0"/>
              <a:t>scenario and processing scribe</a:t>
            </a:r>
          </a:p>
          <a:p>
            <a:pPr lvl="1" fontAlgn="base"/>
            <a:r>
              <a:rPr lang="en-US" dirty="0"/>
              <a:t>timekeeper</a:t>
            </a:r>
          </a:p>
          <a:p>
            <a:pPr lvl="1" fontAlgn="base"/>
            <a:r>
              <a:rPr lang="en-US" dirty="0"/>
              <a:t>process observe</a:t>
            </a:r>
          </a:p>
          <a:p>
            <a:r>
              <a:rPr lang="en-US" b="1" dirty="0">
                <a:solidFill>
                  <a:schemeClr val="accent1"/>
                </a:solidFill>
              </a:rPr>
              <a:t>Project decision-makers</a:t>
            </a:r>
          </a:p>
          <a:p>
            <a:pPr lvl="1" fontAlgn="base"/>
            <a:r>
              <a:rPr lang="en-US" dirty="0"/>
              <a:t>Clients.</a:t>
            </a:r>
          </a:p>
          <a:p>
            <a:pPr lvl="1" fontAlgn="base"/>
            <a:r>
              <a:rPr lang="en-US" dirty="0"/>
              <a:t>Product Owners.</a:t>
            </a:r>
          </a:p>
          <a:p>
            <a:pPr lvl="1" fontAlgn="base"/>
            <a:r>
              <a:rPr lang="en-US" dirty="0"/>
              <a:t>Project Managers.</a:t>
            </a:r>
          </a:p>
          <a:p>
            <a:pPr lvl="1" fontAlgn="base"/>
            <a:r>
              <a:rPr lang="en-US" dirty="0"/>
              <a:t>Lead Developers.</a:t>
            </a:r>
          </a:p>
          <a:p>
            <a:pPr lvl="1" fontAlgn="base"/>
            <a:r>
              <a:rPr lang="en-US" dirty="0"/>
              <a:t>Software Architects.</a:t>
            </a:r>
          </a:p>
          <a:p>
            <a:r>
              <a:rPr lang="en-US" b="1" dirty="0">
                <a:solidFill>
                  <a:schemeClr val="accent1"/>
                </a:solidFill>
              </a:rPr>
              <a:t>Architecture stakeholders</a:t>
            </a:r>
          </a:p>
          <a:p>
            <a:pPr lvl="1" fontAlgn="base"/>
            <a:r>
              <a:rPr lang="en-US" dirty="0"/>
              <a:t>developers</a:t>
            </a:r>
          </a:p>
          <a:p>
            <a:pPr lvl="1" fontAlgn="base"/>
            <a:r>
              <a:rPr lang="en-US" dirty="0"/>
              <a:t>testers</a:t>
            </a:r>
          </a:p>
          <a:p>
            <a:pPr lvl="1" fontAlgn="base"/>
            <a:r>
              <a:rPr lang="en-US" dirty="0"/>
              <a:t>users</a:t>
            </a:r>
          </a:p>
          <a:p>
            <a:pPr lvl="1" fontAlgn="base"/>
            <a:r>
              <a:rPr lang="en-US" dirty="0"/>
              <a:t>builders of systems</a:t>
            </a:r>
          </a:p>
        </p:txBody>
      </p:sp>
      <p:pic>
        <p:nvPicPr>
          <p:cNvPr id="2050" name="Picture 2" descr="Participants Vector Art, Icons, and Graphics for Free Download">
            <a:extLst>
              <a:ext uri="{FF2B5EF4-FFF2-40B4-BE49-F238E27FC236}">
                <a16:creationId xmlns:a16="http://schemas.microsoft.com/office/drawing/2014/main" id="{D1C80E35-66DA-E3BF-281B-23103704F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8204" y="2325837"/>
            <a:ext cx="4288971" cy="4288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5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onceptual flow of ATAM">
            <a:extLst>
              <a:ext uri="{FF2B5EF4-FFF2-40B4-BE49-F238E27FC236}">
                <a16:creationId xmlns:a16="http://schemas.microsoft.com/office/drawing/2014/main" id="{A43F4C20-1045-8424-672C-77B0535B678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186" y="136524"/>
            <a:ext cx="11179628" cy="65849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9A6692-6B0C-C5A6-F017-6F0E4D37A5AA}"/>
              </a:ext>
            </a:extLst>
          </p:cNvPr>
          <p:cNvSpPr>
            <a:spLocks noGrp="1"/>
          </p:cNvSpPr>
          <p:nvPr>
            <p:ph type="title"/>
          </p:nvPr>
        </p:nvSpPr>
        <p:spPr/>
        <p:txBody>
          <a:bodyPr>
            <a:normAutofit fontScale="90000"/>
          </a:bodyPr>
          <a:lstStyle/>
          <a:p>
            <a:r>
              <a:rPr lang="en-US" dirty="0"/>
              <a:t>Process of the ATAM</a:t>
            </a:r>
          </a:p>
        </p:txBody>
      </p:sp>
    </p:spTree>
    <p:extLst>
      <p:ext uri="{BB962C8B-B14F-4D97-AF65-F5344CB8AC3E}">
        <p14:creationId xmlns:p14="http://schemas.microsoft.com/office/powerpoint/2010/main" val="207798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E7FC-734C-2C92-20A8-17D929FE3E89}"/>
              </a:ext>
            </a:extLst>
          </p:cNvPr>
          <p:cNvSpPr>
            <a:spLocks noGrp="1"/>
          </p:cNvSpPr>
          <p:nvPr>
            <p:ph type="title"/>
          </p:nvPr>
        </p:nvSpPr>
        <p:spPr/>
        <p:txBody>
          <a:bodyPr>
            <a:normAutofit fontScale="90000"/>
          </a:bodyPr>
          <a:lstStyle/>
          <a:p>
            <a:r>
              <a:rPr lang="en-US" dirty="0"/>
              <a:t>Steps of ATAM Process</a:t>
            </a:r>
          </a:p>
        </p:txBody>
      </p:sp>
      <p:sp>
        <p:nvSpPr>
          <p:cNvPr id="3" name="Content Placeholder 2">
            <a:extLst>
              <a:ext uri="{FF2B5EF4-FFF2-40B4-BE49-F238E27FC236}">
                <a16:creationId xmlns:a16="http://schemas.microsoft.com/office/drawing/2014/main" id="{B5905835-B308-C203-FF73-5D3B82367464}"/>
              </a:ext>
            </a:extLst>
          </p:cNvPr>
          <p:cNvSpPr>
            <a:spLocks noGrp="1"/>
          </p:cNvSpPr>
          <p:nvPr>
            <p:ph idx="1"/>
          </p:nvPr>
        </p:nvSpPr>
        <p:spPr/>
        <p:txBody>
          <a:bodyPr/>
          <a:lstStyle/>
          <a:p>
            <a:r>
              <a:rPr lang="en-US" dirty="0">
                <a:solidFill>
                  <a:schemeClr val="accent1"/>
                </a:solidFill>
              </a:rPr>
              <a:t>Present the ATAM.</a:t>
            </a:r>
          </a:p>
          <a:p>
            <a:r>
              <a:rPr lang="en-US" dirty="0">
                <a:solidFill>
                  <a:schemeClr val="accent1"/>
                </a:solidFill>
              </a:rPr>
              <a:t>Present business drivers.</a:t>
            </a:r>
          </a:p>
          <a:p>
            <a:r>
              <a:rPr lang="en-US" dirty="0">
                <a:solidFill>
                  <a:schemeClr val="accent1"/>
                </a:solidFill>
              </a:rPr>
              <a:t>Present architecture.</a:t>
            </a:r>
          </a:p>
          <a:p>
            <a:r>
              <a:rPr lang="en-US" dirty="0">
                <a:solidFill>
                  <a:schemeClr val="accent1"/>
                </a:solidFill>
              </a:rPr>
              <a:t>Identify architectural approaches.</a:t>
            </a:r>
          </a:p>
          <a:p>
            <a:r>
              <a:rPr lang="en-US" dirty="0">
                <a:solidFill>
                  <a:schemeClr val="accent1"/>
                </a:solidFill>
              </a:rPr>
              <a:t>Generate quality attribute utility tree.</a:t>
            </a:r>
          </a:p>
          <a:p>
            <a:r>
              <a:rPr lang="en-US" dirty="0">
                <a:solidFill>
                  <a:schemeClr val="accent1"/>
                </a:solidFill>
              </a:rPr>
              <a:t>Analyze architectural approaches.</a:t>
            </a:r>
          </a:p>
          <a:p>
            <a:r>
              <a:rPr lang="en-US" dirty="0">
                <a:solidFill>
                  <a:schemeClr val="accent1"/>
                </a:solidFill>
              </a:rPr>
              <a:t>Brainstorm and prioritize scenarios.</a:t>
            </a:r>
          </a:p>
          <a:p>
            <a:r>
              <a:rPr lang="en-US" dirty="0">
                <a:solidFill>
                  <a:schemeClr val="accent1"/>
                </a:solidFill>
              </a:rPr>
              <a:t>Analyze architectural approaches.</a:t>
            </a:r>
          </a:p>
          <a:p>
            <a:r>
              <a:rPr lang="en-US" dirty="0">
                <a:solidFill>
                  <a:schemeClr val="accent1"/>
                </a:solidFill>
              </a:rPr>
              <a:t>Present results.</a:t>
            </a:r>
          </a:p>
        </p:txBody>
      </p:sp>
      <p:pic>
        <p:nvPicPr>
          <p:cNvPr id="4" name="Picture 3">
            <a:extLst>
              <a:ext uri="{FF2B5EF4-FFF2-40B4-BE49-F238E27FC236}">
                <a16:creationId xmlns:a16="http://schemas.microsoft.com/office/drawing/2014/main" id="{1974E91B-CDF4-4BD4-4C1E-2CFA739B1298}"/>
              </a:ext>
            </a:extLst>
          </p:cNvPr>
          <p:cNvPicPr>
            <a:picLocks noChangeAspect="1"/>
          </p:cNvPicPr>
          <p:nvPr/>
        </p:nvPicPr>
        <p:blipFill>
          <a:blip r:embed="rId3"/>
          <a:stretch>
            <a:fillRect/>
          </a:stretch>
        </p:blipFill>
        <p:spPr>
          <a:xfrm>
            <a:off x="6643991" y="1811807"/>
            <a:ext cx="5548009" cy="3209925"/>
          </a:xfrm>
          <a:prstGeom prst="rect">
            <a:avLst/>
          </a:prstGeom>
        </p:spPr>
      </p:pic>
    </p:spTree>
    <p:extLst>
      <p:ext uri="{BB962C8B-B14F-4D97-AF65-F5344CB8AC3E}">
        <p14:creationId xmlns:p14="http://schemas.microsoft.com/office/powerpoint/2010/main" val="3160322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D4576EC-97BB-854A-2047-47A040CE2450}"/>
              </a:ext>
            </a:extLst>
          </p:cNvPr>
          <p:cNvSpPr>
            <a:spLocks noGrp="1"/>
          </p:cNvSpPr>
          <p:nvPr>
            <p:ph type="title"/>
          </p:nvPr>
        </p:nvSpPr>
        <p:spPr>
          <a:xfrm>
            <a:off x="838200" y="136525"/>
            <a:ext cx="10515600" cy="674472"/>
          </a:xfrm>
        </p:spPr>
        <p:txBody>
          <a:bodyPr anchor="ctr">
            <a:normAutofit/>
          </a:bodyPr>
          <a:lstStyle/>
          <a:p>
            <a:r>
              <a:rPr lang="en-US" sz="4100"/>
              <a:t>Phases of ATAM</a:t>
            </a:r>
          </a:p>
        </p:txBody>
      </p:sp>
      <p:pic>
        <p:nvPicPr>
          <p:cNvPr id="4100" name="Picture 4" descr="ATAM Spiral Model (Revisited)">
            <a:extLst>
              <a:ext uri="{FF2B5EF4-FFF2-40B4-BE49-F238E27FC236}">
                <a16:creationId xmlns:a16="http://schemas.microsoft.com/office/drawing/2014/main" id="{04FC1BE7-70E3-1999-6EEB-EC83B9B602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36727" y="694603"/>
            <a:ext cx="8518546" cy="602687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69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7369-209C-43FB-6C21-1753EA8EC58E}"/>
              </a:ext>
            </a:extLst>
          </p:cNvPr>
          <p:cNvSpPr>
            <a:spLocks noGrp="1"/>
          </p:cNvSpPr>
          <p:nvPr>
            <p:ph type="title"/>
          </p:nvPr>
        </p:nvSpPr>
        <p:spPr/>
        <p:txBody>
          <a:bodyPr>
            <a:normAutofit fontScale="90000"/>
          </a:bodyPr>
          <a:lstStyle/>
          <a:p>
            <a:r>
              <a:rPr lang="en-US" dirty="0"/>
              <a:t>Outputs of ATAM</a:t>
            </a:r>
          </a:p>
        </p:txBody>
      </p:sp>
      <p:sp>
        <p:nvSpPr>
          <p:cNvPr id="3" name="Content Placeholder 2">
            <a:extLst>
              <a:ext uri="{FF2B5EF4-FFF2-40B4-BE49-F238E27FC236}">
                <a16:creationId xmlns:a16="http://schemas.microsoft.com/office/drawing/2014/main" id="{2DFBA262-8BFF-3E37-FC67-3A798C9B1700}"/>
              </a:ext>
            </a:extLst>
          </p:cNvPr>
          <p:cNvSpPr>
            <a:spLocks noGrp="1"/>
          </p:cNvSpPr>
          <p:nvPr>
            <p:ph idx="1"/>
          </p:nvPr>
        </p:nvSpPr>
        <p:spPr/>
        <p:txBody>
          <a:bodyPr>
            <a:normAutofit/>
          </a:bodyPr>
          <a:lstStyle/>
          <a:p>
            <a:r>
              <a:rPr lang="en-US" b="1" dirty="0">
                <a:solidFill>
                  <a:schemeClr val="accent1"/>
                </a:solidFill>
              </a:rPr>
              <a:t>A concise presentation of the architecture. </a:t>
            </a:r>
          </a:p>
          <a:p>
            <a:r>
              <a:rPr lang="en-US" b="1" dirty="0">
                <a:solidFill>
                  <a:schemeClr val="accent1"/>
                </a:solidFill>
              </a:rPr>
              <a:t>Articulation of business goals. </a:t>
            </a:r>
          </a:p>
          <a:p>
            <a:r>
              <a:rPr lang="en-US" b="1" dirty="0">
                <a:solidFill>
                  <a:schemeClr val="accent1"/>
                </a:solidFill>
              </a:rPr>
              <a:t>Prioritized quality attribute requirements </a:t>
            </a:r>
          </a:p>
          <a:p>
            <a:pPr lvl="1"/>
            <a:r>
              <a:rPr lang="en-US" dirty="0"/>
              <a:t>Expressed as quality attribute scenarios.</a:t>
            </a:r>
          </a:p>
          <a:p>
            <a:r>
              <a:rPr lang="en-US" b="1" dirty="0">
                <a:solidFill>
                  <a:schemeClr val="accent1"/>
                </a:solidFill>
              </a:rPr>
              <a:t>A set of risks and non-risks as follows:</a:t>
            </a:r>
            <a:endParaRPr lang="en-US" dirty="0">
              <a:solidFill>
                <a:schemeClr val="accent1"/>
              </a:solidFill>
            </a:endParaRPr>
          </a:p>
          <a:p>
            <a:pPr lvl="1"/>
            <a:r>
              <a:rPr lang="en-US" dirty="0"/>
              <a:t>A risk is defined as an architectural decision that may lead to undesirable consequences in light of quality attribute requirements.</a:t>
            </a:r>
          </a:p>
          <a:p>
            <a:pPr lvl="1"/>
            <a:r>
              <a:rPr lang="en-US" dirty="0"/>
              <a:t>non-risk is an architectural decision that is not expected to result in undesirable consequences of quality attributes.</a:t>
            </a:r>
          </a:p>
          <a:p>
            <a:r>
              <a:rPr lang="en-US" b="1" dirty="0">
                <a:solidFill>
                  <a:schemeClr val="accent1"/>
                </a:solidFill>
              </a:rPr>
              <a:t>A set of risk themes. </a:t>
            </a:r>
          </a:p>
          <a:p>
            <a:r>
              <a:rPr lang="en-US" b="1" dirty="0">
                <a:solidFill>
                  <a:schemeClr val="accent1"/>
                </a:solidFill>
              </a:rPr>
              <a:t>Mapping of architectural decisions to quality requirements.</a:t>
            </a:r>
          </a:p>
        </p:txBody>
      </p:sp>
    </p:spTree>
    <p:extLst>
      <p:ext uri="{BB962C8B-B14F-4D97-AF65-F5344CB8AC3E}">
        <p14:creationId xmlns:p14="http://schemas.microsoft.com/office/powerpoint/2010/main" val="2253985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EDF194-86FA-43FC-AA21-E535409CCAE8}">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3dc4ad75-eb7a-4335-b796-582b00f977f8"/>
    <ds:schemaRef ds:uri="986c2aee-ed5d-4f8c-9a97-a123ff0f41d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SoftwareArchitecture-Quality Attributes</Template>
  <TotalTime>1742</TotalTime>
  <Words>1731</Words>
  <Application>Microsoft Office PowerPoint</Application>
  <PresentationFormat>Widescreen</PresentationFormat>
  <Paragraphs>113</Paragraphs>
  <Slides>10</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Arial Black</vt:lpstr>
      <vt:lpstr>Avenir Black</vt:lpstr>
      <vt:lpstr>Avenir Medium</vt:lpstr>
      <vt:lpstr>Britannic Bold</vt:lpstr>
      <vt:lpstr>Calibri</vt:lpstr>
      <vt:lpstr>Calibri Light</vt:lpstr>
      <vt:lpstr>Wingdings</vt:lpstr>
      <vt:lpstr>Office Theme</vt:lpstr>
      <vt:lpstr>1_Office Theme</vt:lpstr>
      <vt:lpstr>2_Office Theme</vt:lpstr>
      <vt:lpstr>PowerPoint Presentation</vt:lpstr>
      <vt:lpstr>If you don’t evaluate your architecture, you are not doing architecture — you’re just hoping for the best.</vt:lpstr>
      <vt:lpstr>Architecture Evalution</vt:lpstr>
      <vt:lpstr>Architecture Tradeoff Analysis Method (ATAM)</vt:lpstr>
      <vt:lpstr>Participants in ATAM</vt:lpstr>
      <vt:lpstr>Process of the ATAM</vt:lpstr>
      <vt:lpstr>Steps of ATAM Process</vt:lpstr>
      <vt:lpstr>Phases of ATAM</vt:lpstr>
      <vt:lpstr>Outputs of ATAM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97</cp:revision>
  <dcterms:created xsi:type="dcterms:W3CDTF">2021-03-30T15:32:15Z</dcterms:created>
  <dcterms:modified xsi:type="dcterms:W3CDTF">2025-05-24T23:26:26Z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