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56" r:id="rId5"/>
    <p:sldId id="264" r:id="rId6"/>
    <p:sldId id="270" r:id="rId7"/>
    <p:sldId id="273" r:id="rId8"/>
    <p:sldId id="274" r:id="rId9"/>
    <p:sldId id="265" r:id="rId10"/>
    <p:sldId id="276" r:id="rId11"/>
    <p:sldId id="271" r:id="rId12"/>
    <p:sldId id="272" r:id="rId13"/>
    <p:sldId id="275" r:id="rId14"/>
    <p:sldId id="279" r:id="rId15"/>
    <p:sldId id="280" r:id="rId16"/>
    <p:sldId id="278" r:id="rId17"/>
    <p:sldId id="277" r:id="rId18"/>
    <p:sldId id="282"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915" autoAdjust="0"/>
  </p:normalViewPr>
  <p:slideViewPr>
    <p:cSldViewPr snapToGrid="0" snapToObjects="1">
      <p:cViewPr varScale="1">
        <p:scale>
          <a:sx n="81" d="100"/>
          <a:sy n="81"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29098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288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4182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9242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2997455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2711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90230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42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719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816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8195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19/03/2025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529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19/03/2025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8235623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onolithic_application" TargetMode="External"/><Relationship Id="rId13" Type="http://schemas.openxmlformats.org/officeDocument/2006/relationships/hyperlink" Target="https://en.wikipedia.org/wiki/Rule-based_system" TargetMode="External"/><Relationship Id="rId18" Type="http://schemas.openxmlformats.org/officeDocument/2006/relationships/hyperlink" Target="https://en.wikipedia.org/wiki/Microkernel" TargetMode="External"/><Relationship Id="rId26" Type="http://schemas.openxmlformats.org/officeDocument/2006/relationships/hyperlink" Target="https://en.wikipedia.org/wiki/Service-oriented_architecture" TargetMode="External"/><Relationship Id="rId3" Type="http://schemas.openxmlformats.org/officeDocument/2006/relationships/hyperlink" Target="https://en.wikipedia.org/wiki/Model%E2%80%93view%E2%80%93controller" TargetMode="External"/><Relationship Id="rId21" Type="http://schemas.openxmlformats.org/officeDocument/2006/relationships/hyperlink" Target="https://en.wikipedia.org/wiki/Shared_nothing_architecture" TargetMode="External"/><Relationship Id="rId7" Type="http://schemas.openxmlformats.org/officeDocument/2006/relationships/hyperlink" Target="https://en.wikipedia.org/wiki/Software_componentry" TargetMode="External"/><Relationship Id="rId12" Type="http://schemas.openxmlformats.org/officeDocument/2006/relationships/hyperlink" Target="https://en.wikipedia.org/wiki/Blackboard_(computing)" TargetMode="External"/><Relationship Id="rId17" Type="http://schemas.openxmlformats.org/officeDocument/2006/relationships/hyperlink" Target="https://en.wikipedia.org/wiki/Asynchronous_messaging" TargetMode="External"/><Relationship Id="rId25" Type="http://schemas.openxmlformats.org/officeDocument/2006/relationships/hyperlink" Target="https://en.wikipedia.org/wiki/Representational_state_transfer" TargetMode="External"/><Relationship Id="rId2" Type="http://schemas.openxmlformats.org/officeDocument/2006/relationships/hyperlink" Target="https://en.wikipedia.org/wiki/Multitier_architecture" TargetMode="External"/><Relationship Id="rId16" Type="http://schemas.openxmlformats.org/officeDocument/2006/relationships/hyperlink" Target="https://en.wikipedia.org/wiki/Publish/subscribe" TargetMode="External"/><Relationship Id="rId20"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E2%80%93abstraction%E2%80%93control" TargetMode="External"/><Relationship Id="rId11" Type="http://schemas.openxmlformats.org/officeDocument/2006/relationships/hyperlink" Target="https://en.wikipedia.org/wiki/Database-centric_architecture" TargetMode="External"/><Relationship Id="rId24" Type="http://schemas.openxmlformats.org/officeDocument/2006/relationships/hyperlink" Target="https://en.wikipedia.org/wiki/Peer-to-peer" TargetMode="External"/><Relationship Id="rId5" Type="http://schemas.openxmlformats.org/officeDocument/2006/relationships/hyperlink" Target="https://en.wikipedia.org/wiki/Blackboard_pattern" TargetMode="External"/><Relationship Id="rId15" Type="http://schemas.openxmlformats.org/officeDocument/2006/relationships/hyperlink" Target="https://en.wikipedia.org/wiki/Implicit_invocation" TargetMode="External"/><Relationship Id="rId23" Type="http://schemas.openxmlformats.org/officeDocument/2006/relationships/hyperlink" Target="https://en.wikipedia.org/wiki/Object_request_broker" TargetMode="External"/><Relationship Id="rId28" Type="http://schemas.openxmlformats.org/officeDocument/2006/relationships/hyperlink" Target="https://en.wikipedia.org/wiki/List_of_software_architecture_styles_and_patterns#cite_note-ieeesw-2" TargetMode="External"/><Relationship Id="rId10" Type="http://schemas.openxmlformats.org/officeDocument/2006/relationships/hyperlink" Target="https://en.wikipedia.org/wiki/Pipes_and_filters" TargetMode="External"/><Relationship Id="rId19" Type="http://schemas.openxmlformats.org/officeDocument/2006/relationships/hyperlink" Target="https://en.wikipedia.org/wiki/Reflection_(computer_programming)" TargetMode="External"/><Relationship Id="rId4" Type="http://schemas.openxmlformats.org/officeDocument/2006/relationships/hyperlink" Target="https://en.wikipedia.org/wiki/Domain-driven_design" TargetMode="External"/><Relationship Id="rId9" Type="http://schemas.openxmlformats.org/officeDocument/2006/relationships/hyperlink" Target="https://en.wikipedia.org/wiki/Abstraction_(computer_science)#Layered_architecture" TargetMode="External"/><Relationship Id="rId14" Type="http://schemas.openxmlformats.org/officeDocument/2006/relationships/hyperlink" Target="https://en.wikipedia.org/wiki/Event-driven_architecture" TargetMode="External"/><Relationship Id="rId22" Type="http://schemas.openxmlformats.org/officeDocument/2006/relationships/hyperlink" Target="https://en.wikipedia.org/wiki/Space-based_architecture" TargetMode="External"/><Relationship Id="rId27"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a:extLst>
              <a:ext uri="{FF2B5EF4-FFF2-40B4-BE49-F238E27FC236}">
                <a16:creationId xmlns:a16="http://schemas.microsoft.com/office/drawing/2014/main" id="{74E15F3A-15EE-4A98-8A29-FABDB4A7B6CA}"/>
              </a:ext>
            </a:extLst>
          </p:cNvPr>
          <p:cNvPicPr preferRelativeResize="0"/>
          <p:nvPr/>
        </p:nvPicPr>
        <p:blipFill rotWithShape="1">
          <a:blip r:embed="rId2">
            <a:alphaModFix/>
          </a:blip>
          <a:srcRect/>
          <a:stretch/>
        </p:blipFill>
        <p:spPr>
          <a:xfrm>
            <a:off x="0" y="0"/>
            <a:ext cx="12192000" cy="6832601"/>
          </a:xfrm>
          <a:prstGeom prst="rect">
            <a:avLst/>
          </a:prstGeom>
          <a:noFill/>
          <a:ln>
            <a:noFill/>
          </a:ln>
        </p:spPr>
      </p:pic>
      <p:sp>
        <p:nvSpPr>
          <p:cNvPr id="2" name="Title 1">
            <a:extLst>
              <a:ext uri="{FF2B5EF4-FFF2-40B4-BE49-F238E27FC236}">
                <a16:creationId xmlns:a16="http://schemas.microsoft.com/office/drawing/2014/main" id="{AFC6C22F-5736-4BCF-855F-5404F6D602FF}"/>
              </a:ext>
            </a:extLst>
          </p:cNvPr>
          <p:cNvSpPr>
            <a:spLocks noGrp="1"/>
          </p:cNvSpPr>
          <p:nvPr>
            <p:ph type="ctrTitle"/>
          </p:nvPr>
        </p:nvSpPr>
        <p:spPr>
          <a:xfrm>
            <a:off x="578913" y="1284137"/>
            <a:ext cx="4121104" cy="2638552"/>
          </a:xfrm>
        </p:spPr>
        <p:txBody>
          <a:bodyPr>
            <a:normAutofit/>
          </a:bodyPr>
          <a:lstStyle/>
          <a:p>
            <a:pPr algn="l"/>
            <a:r>
              <a:rPr lang="es-CO" b="1" dirty="0">
                <a:solidFill>
                  <a:schemeClr val="bg1"/>
                </a:solidFill>
                <a:latin typeface="+mn-lt"/>
              </a:rPr>
              <a:t>Software </a:t>
            </a:r>
            <a:r>
              <a:rPr lang="es-CO" b="1" dirty="0" err="1">
                <a:solidFill>
                  <a:schemeClr val="bg1"/>
                </a:solidFill>
                <a:latin typeface="+mn-lt"/>
              </a:rPr>
              <a:t>Architecture</a:t>
            </a:r>
            <a:endParaRPr lang="es-CO" b="1" dirty="0">
              <a:solidFill>
                <a:schemeClr val="bg1"/>
              </a:solidFill>
              <a:latin typeface="+mn-lt"/>
            </a:endParaRPr>
          </a:p>
        </p:txBody>
      </p:sp>
      <p:pic>
        <p:nvPicPr>
          <p:cNvPr id="5" name="Picture 4" descr="A picture containing logo&#10;&#10;Description automatically generated">
            <a:extLst>
              <a:ext uri="{FF2B5EF4-FFF2-40B4-BE49-F238E27FC236}">
                <a16:creationId xmlns:a16="http://schemas.microsoft.com/office/drawing/2014/main" id="{BA65776B-4795-4912-BD20-FD9FE84C7594}"/>
              </a:ext>
            </a:extLst>
          </p:cNvPr>
          <p:cNvPicPr>
            <a:picLocks noChangeAspect="1"/>
          </p:cNvPicPr>
          <p:nvPr/>
        </p:nvPicPr>
        <p:blipFill>
          <a:blip r:embed="rId3"/>
          <a:stretch>
            <a:fillRect/>
          </a:stretch>
        </p:blipFill>
        <p:spPr>
          <a:xfrm>
            <a:off x="7651183" y="1284137"/>
            <a:ext cx="3961905" cy="3771428"/>
          </a:xfrm>
          <a:prstGeom prst="rect">
            <a:avLst/>
          </a:prstGeom>
        </p:spPr>
      </p:pic>
      <p:pic>
        <p:nvPicPr>
          <p:cNvPr id="6" name="Picture 5" descr="Text&#10;&#10;Description automatically generated">
            <a:extLst>
              <a:ext uri="{FF2B5EF4-FFF2-40B4-BE49-F238E27FC236}">
                <a16:creationId xmlns:a16="http://schemas.microsoft.com/office/drawing/2014/main" id="{CF8839EC-7935-49A2-B621-6581B375E806}"/>
              </a:ext>
            </a:extLst>
          </p:cNvPr>
          <p:cNvPicPr>
            <a:picLocks noChangeAspect="1"/>
          </p:cNvPicPr>
          <p:nvPr/>
        </p:nvPicPr>
        <p:blipFill>
          <a:blip r:embed="rId4"/>
          <a:stretch>
            <a:fillRect/>
          </a:stretch>
        </p:blipFill>
        <p:spPr>
          <a:xfrm>
            <a:off x="10489995" y="5278277"/>
            <a:ext cx="1234606" cy="1331611"/>
          </a:xfrm>
          <a:prstGeom prst="rect">
            <a:avLst/>
          </a:prstGeom>
        </p:spPr>
      </p:pic>
      <p:sp>
        <p:nvSpPr>
          <p:cNvPr id="7" name="TextBox 6">
            <a:extLst>
              <a:ext uri="{FF2B5EF4-FFF2-40B4-BE49-F238E27FC236}">
                <a16:creationId xmlns:a16="http://schemas.microsoft.com/office/drawing/2014/main" id="{AC060535-EAED-7BF1-2795-F521CF8C7F20}"/>
              </a:ext>
            </a:extLst>
          </p:cNvPr>
          <p:cNvSpPr txBox="1"/>
          <p:nvPr/>
        </p:nvSpPr>
        <p:spPr>
          <a:xfrm>
            <a:off x="467399" y="3732126"/>
            <a:ext cx="4073419" cy="1323439"/>
          </a:xfrm>
          <a:prstGeom prst="rect">
            <a:avLst/>
          </a:prstGeom>
          <a:noFill/>
        </p:spPr>
        <p:txBody>
          <a:bodyPr wrap="square">
            <a:spAutoFit/>
          </a:bodyPr>
          <a:lstStyle/>
          <a:p>
            <a:pPr algn="r"/>
            <a:br>
              <a:rPr lang="es-CO" sz="4000" b="1" dirty="0">
                <a:solidFill>
                  <a:srgbClr val="FFFF00"/>
                </a:solidFill>
                <a:latin typeface="+mn-lt"/>
              </a:rPr>
            </a:br>
            <a:r>
              <a:rPr lang="es-CO" sz="4000" b="1" dirty="0">
                <a:solidFill>
                  <a:srgbClr val="FFFF00"/>
                </a:solidFill>
                <a:latin typeface="+mn-lt"/>
              </a:rPr>
              <a:t>Fundamentals</a:t>
            </a:r>
            <a:endParaRPr lang="es-CO" sz="4000" dirty="0">
              <a:solidFill>
                <a:srgbClr val="FFFF00"/>
              </a:solidFill>
            </a:endParaRPr>
          </a:p>
        </p:txBody>
      </p:sp>
    </p:spTree>
    <p:extLst>
      <p:ext uri="{BB962C8B-B14F-4D97-AF65-F5344CB8AC3E}">
        <p14:creationId xmlns:p14="http://schemas.microsoft.com/office/powerpoint/2010/main" val="402258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10000"/>
          </a:bodyPr>
          <a:lstStyle/>
          <a:p>
            <a:r>
              <a:rPr lang="en-US" dirty="0"/>
              <a:t>What Makes “Good” Architecture?</a:t>
            </a:r>
          </a:p>
          <a:p>
            <a:pPr lvl="1"/>
            <a:r>
              <a:rPr lang="en-US" dirty="0"/>
              <a:t>There is nothing like good / bad</a:t>
            </a:r>
          </a:p>
          <a:p>
            <a:r>
              <a:rPr lang="en-US" dirty="0"/>
              <a:t>Few Observations</a:t>
            </a:r>
          </a:p>
          <a:p>
            <a:pPr lvl="1"/>
            <a:r>
              <a:rPr lang="en-US" dirty="0"/>
              <a:t>The architecture should be documented using views</a:t>
            </a:r>
          </a:p>
          <a:p>
            <a:pPr lvl="1"/>
            <a:r>
              <a:rPr lang="en-US" dirty="0"/>
              <a:t>The architecture should be evaluated for its ability to deliver the system's important quality attributes.</a:t>
            </a:r>
          </a:p>
          <a:p>
            <a:pPr lvl="1"/>
            <a:r>
              <a:rPr lang="en-US" dirty="0"/>
              <a:t>The architect (or architecture team) should, on an ongoing basis, base the architecture on a prioritized list of well-specified quality attribute requirements. </a:t>
            </a:r>
          </a:p>
          <a:p>
            <a:pPr lvl="1"/>
            <a:r>
              <a:rPr lang="en-US" dirty="0"/>
              <a:t>The architecture should lend itself to incremental implementation.</a:t>
            </a:r>
          </a:p>
          <a:p>
            <a:pPr lvl="1"/>
            <a:r>
              <a:rPr lang="en-US" dirty="0"/>
              <a:t>The architecture should feature well-defined modules whose functional responsibilities are assigned on the principles of information hiding and separation of concerns.</a:t>
            </a:r>
          </a:p>
          <a:p>
            <a:pPr lvl="1"/>
            <a:r>
              <a:rPr lang="en-US" dirty="0"/>
              <a:t>The architecture should never depend on a particular version of a commercial product or tool</a:t>
            </a: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0772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Intro to UML =&gt; General-purpose, modeling language that is intended to provide a standard way to visualize the design of a system.</a:t>
            </a:r>
          </a:p>
          <a:p>
            <a:r>
              <a:rPr lang="en-US" dirty="0"/>
              <a:t>UML Attributes</a:t>
            </a:r>
          </a:p>
          <a:p>
            <a:pPr lvl="1"/>
            <a:r>
              <a:rPr lang="en-US" dirty="0"/>
              <a:t>Visual</a:t>
            </a:r>
          </a:p>
          <a:p>
            <a:pPr lvl="1"/>
            <a:r>
              <a:rPr lang="en-US" dirty="0"/>
              <a:t>Abstract</a:t>
            </a:r>
          </a:p>
          <a:p>
            <a:pPr lvl="1"/>
            <a:r>
              <a:rPr lang="en-US" dirty="0"/>
              <a:t>Descriptive</a:t>
            </a:r>
          </a:p>
          <a:p>
            <a:pPr lvl="1"/>
            <a:r>
              <a:rPr lang="en-US" dirty="0"/>
              <a:t>Standard</a:t>
            </a:r>
          </a:p>
          <a:p>
            <a:pPr lvl="1"/>
            <a:r>
              <a:rPr lang="en-US" dirty="0"/>
              <a:t>Support code generation</a:t>
            </a:r>
          </a:p>
          <a:p>
            <a:pPr lvl="1"/>
            <a:r>
              <a:rPr lang="en-US" dirty="0"/>
              <a:t>Supports reverse engineering</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B50FB74E-3A8A-DDC2-5B05-3BE449C50F11}"/>
              </a:ext>
            </a:extLst>
          </p:cNvPr>
          <p:cNvSpPr txBox="1">
            <a:spLocks/>
          </p:cNvSpPr>
          <p:nvPr/>
        </p:nvSpPr>
        <p:spPr>
          <a:xfrm>
            <a:off x="5084545" y="1839125"/>
            <a:ext cx="6849307" cy="49069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UML Design Elements </a:t>
            </a:r>
          </a:p>
          <a:p>
            <a:pPr lvl="1"/>
            <a:r>
              <a:rPr lang="en-US" dirty="0"/>
              <a:t>Models</a:t>
            </a:r>
          </a:p>
          <a:p>
            <a:pPr lvl="1"/>
            <a:r>
              <a:rPr lang="en-US" dirty="0"/>
              <a:t>Views</a:t>
            </a:r>
          </a:p>
          <a:p>
            <a:pPr lvl="1"/>
            <a:r>
              <a:rPr lang="en-US" dirty="0"/>
              <a:t>Diagrams</a:t>
            </a:r>
          </a:p>
          <a:p>
            <a:r>
              <a:rPr lang="en-US" dirty="0"/>
              <a:t>UML Models</a:t>
            </a:r>
          </a:p>
          <a:p>
            <a:pPr lvl="1"/>
            <a:r>
              <a:rPr lang="en-US" dirty="0"/>
              <a:t>Business System Models</a:t>
            </a:r>
          </a:p>
          <a:p>
            <a:pPr lvl="2"/>
            <a:r>
              <a:rPr lang="en-US" dirty="0"/>
              <a:t>External View</a:t>
            </a:r>
          </a:p>
          <a:p>
            <a:pPr lvl="2"/>
            <a:r>
              <a:rPr lang="en-US" dirty="0"/>
              <a:t>Internal View</a:t>
            </a:r>
          </a:p>
          <a:p>
            <a:pPr lvl="1"/>
            <a:r>
              <a:rPr lang="en-US" dirty="0"/>
              <a:t>IT System Model</a:t>
            </a:r>
          </a:p>
          <a:p>
            <a:pPr lvl="2"/>
            <a:r>
              <a:rPr lang="en-US" dirty="0"/>
              <a:t>Static View – structural elements  </a:t>
            </a:r>
          </a:p>
          <a:p>
            <a:pPr lvl="2"/>
            <a:r>
              <a:rPr lang="en-US" dirty="0"/>
              <a:t>Dynamic View – elements relations / interactions </a:t>
            </a:r>
          </a:p>
          <a:p>
            <a:pPr lvl="1"/>
            <a:r>
              <a:rPr lang="en-US" dirty="0"/>
              <a:t>Diagrams </a:t>
            </a:r>
          </a:p>
          <a:p>
            <a:pPr lvl="2"/>
            <a:r>
              <a:rPr lang="en-US" dirty="0"/>
              <a:t>Component - describes all the components in the system and interfaces and how one component calls and all the components.</a:t>
            </a:r>
          </a:p>
          <a:p>
            <a:pPr lvl="2"/>
            <a:r>
              <a:rPr lang="en-US" dirty="0"/>
              <a:t>Class – describes which classes exist in the system, base, derived classes</a:t>
            </a:r>
          </a:p>
          <a:p>
            <a:pPr lvl="2"/>
            <a:r>
              <a:rPr lang="en-US" dirty="0"/>
              <a:t>Sequence – Indicates how one class calls another class and their order</a:t>
            </a:r>
          </a:p>
          <a:p>
            <a:pPr lvl="2"/>
            <a:r>
              <a:rPr lang="en-US" dirty="0"/>
              <a:t>State – State machines </a:t>
            </a:r>
          </a:p>
          <a:p>
            <a:pPr lvl="2"/>
            <a:r>
              <a:rPr lang="en-US" dirty="0"/>
              <a:t>Activity – high level procedures and the workflows</a:t>
            </a:r>
          </a:p>
          <a:p>
            <a:pPr lvl="2"/>
            <a:r>
              <a:rPr lang="en-US" dirty="0"/>
              <a:t>Layer – aggregate the classes and components and how they are called</a:t>
            </a:r>
          </a:p>
          <a:p>
            <a:pPr lvl="2"/>
            <a:r>
              <a:rPr lang="en-US" dirty="0"/>
              <a:t>Use Case – external actors interactions </a:t>
            </a:r>
          </a:p>
          <a:p>
            <a:pPr lvl="1"/>
            <a:endParaRPr lang="en-US" dirty="0"/>
          </a:p>
          <a:p>
            <a:pPr lvl="1"/>
            <a:endParaRPr lang="en-US" dirty="0"/>
          </a:p>
        </p:txBody>
      </p:sp>
      <p:sp>
        <p:nvSpPr>
          <p:cNvPr id="3" name="Rectangle 2">
            <a:extLst>
              <a:ext uri="{FF2B5EF4-FFF2-40B4-BE49-F238E27FC236}">
                <a16:creationId xmlns:a16="http://schemas.microsoft.com/office/drawing/2014/main" id="{B23E28A1-9017-8B05-5936-48576585BFE1}"/>
              </a:ext>
            </a:extLst>
          </p:cNvPr>
          <p:cNvSpPr/>
          <p:nvPr/>
        </p:nvSpPr>
        <p:spPr>
          <a:xfrm>
            <a:off x="9190658" y="1898169"/>
            <a:ext cx="2649894" cy="229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20B224-17E6-4ED6-54F6-A1821AD91D53}"/>
              </a:ext>
            </a:extLst>
          </p:cNvPr>
          <p:cNvSpPr/>
          <p:nvPr/>
        </p:nvSpPr>
        <p:spPr>
          <a:xfrm>
            <a:off x="9361716" y="2302496"/>
            <a:ext cx="2404188" cy="1816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AB6E9A-D92D-8ACC-0AB9-5EBDB7E19F91}"/>
              </a:ext>
            </a:extLst>
          </p:cNvPr>
          <p:cNvSpPr/>
          <p:nvPr/>
        </p:nvSpPr>
        <p:spPr>
          <a:xfrm>
            <a:off x="9532778" y="2548207"/>
            <a:ext cx="2121162" cy="146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88C97-8468-6253-8C48-A5A37E56DAF9}"/>
              </a:ext>
            </a:extLst>
          </p:cNvPr>
          <p:cNvSpPr txBox="1"/>
          <p:nvPr/>
        </p:nvSpPr>
        <p:spPr>
          <a:xfrm>
            <a:off x="9212426" y="1904011"/>
            <a:ext cx="914400" cy="369332"/>
          </a:xfrm>
          <a:prstGeom prst="rect">
            <a:avLst/>
          </a:prstGeom>
          <a:noFill/>
        </p:spPr>
        <p:txBody>
          <a:bodyPr wrap="square" rtlCol="0">
            <a:spAutoFit/>
          </a:bodyPr>
          <a:lstStyle/>
          <a:p>
            <a:r>
              <a:rPr lang="en-US" dirty="0"/>
              <a:t>Models</a:t>
            </a:r>
          </a:p>
        </p:txBody>
      </p:sp>
      <p:sp>
        <p:nvSpPr>
          <p:cNvPr id="10" name="TextBox 9">
            <a:extLst>
              <a:ext uri="{FF2B5EF4-FFF2-40B4-BE49-F238E27FC236}">
                <a16:creationId xmlns:a16="http://schemas.microsoft.com/office/drawing/2014/main" id="{AC28011A-529E-AACA-C1FE-088F4C484049}"/>
              </a:ext>
            </a:extLst>
          </p:cNvPr>
          <p:cNvSpPr txBox="1"/>
          <p:nvPr/>
        </p:nvSpPr>
        <p:spPr>
          <a:xfrm>
            <a:off x="9545571" y="2264797"/>
            <a:ext cx="914400" cy="338554"/>
          </a:xfrm>
          <a:prstGeom prst="rect">
            <a:avLst/>
          </a:prstGeom>
          <a:noFill/>
        </p:spPr>
        <p:txBody>
          <a:bodyPr wrap="square" rtlCol="0">
            <a:spAutoFit/>
          </a:bodyPr>
          <a:lstStyle/>
          <a:p>
            <a:r>
              <a:rPr lang="en-US" sz="1600" dirty="0"/>
              <a:t>Views</a:t>
            </a:r>
          </a:p>
        </p:txBody>
      </p:sp>
      <p:sp>
        <p:nvSpPr>
          <p:cNvPr id="11" name="TextBox 10">
            <a:extLst>
              <a:ext uri="{FF2B5EF4-FFF2-40B4-BE49-F238E27FC236}">
                <a16:creationId xmlns:a16="http://schemas.microsoft.com/office/drawing/2014/main" id="{B94249A3-6D55-CB99-AC8B-201E63370719}"/>
              </a:ext>
            </a:extLst>
          </p:cNvPr>
          <p:cNvSpPr txBox="1"/>
          <p:nvPr/>
        </p:nvSpPr>
        <p:spPr>
          <a:xfrm>
            <a:off x="9716628" y="2548207"/>
            <a:ext cx="1098255" cy="338554"/>
          </a:xfrm>
          <a:prstGeom prst="rect">
            <a:avLst/>
          </a:prstGeom>
          <a:noFill/>
        </p:spPr>
        <p:txBody>
          <a:bodyPr wrap="square" rtlCol="0">
            <a:spAutoFit/>
          </a:bodyPr>
          <a:lstStyle/>
          <a:p>
            <a:r>
              <a:rPr lang="en-US" sz="1600" dirty="0"/>
              <a:t>Diagrams</a:t>
            </a:r>
          </a:p>
        </p:txBody>
      </p:sp>
      <p:sp>
        <p:nvSpPr>
          <p:cNvPr id="12" name="Rectangle 11">
            <a:extLst>
              <a:ext uri="{FF2B5EF4-FFF2-40B4-BE49-F238E27FC236}">
                <a16:creationId xmlns:a16="http://schemas.microsoft.com/office/drawing/2014/main" id="{B1A73F57-46AD-E4E5-D41C-373E3D015006}"/>
              </a:ext>
            </a:extLst>
          </p:cNvPr>
          <p:cNvSpPr/>
          <p:nvPr/>
        </p:nvSpPr>
        <p:spPr>
          <a:xfrm>
            <a:off x="9815809" y="3251108"/>
            <a:ext cx="460307"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7472ECE4-AB39-E7C9-F902-66A4AC0930C1}"/>
              </a:ext>
            </a:extLst>
          </p:cNvPr>
          <p:cNvSpPr/>
          <p:nvPr/>
        </p:nvSpPr>
        <p:spPr>
          <a:xfrm>
            <a:off x="10547405" y="3187621"/>
            <a:ext cx="534955" cy="4131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50EEEA-15B1-7B0D-C1F5-9AC4B6142E15}"/>
              </a:ext>
            </a:extLst>
          </p:cNvPr>
          <p:cNvSpPr/>
          <p:nvPr/>
        </p:nvSpPr>
        <p:spPr>
          <a:xfrm>
            <a:off x="11262054" y="3691087"/>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793CC4-48B4-E3ED-6A32-296682BBCE5E}"/>
              </a:ext>
            </a:extLst>
          </p:cNvPr>
          <p:cNvSpPr/>
          <p:nvPr/>
        </p:nvSpPr>
        <p:spPr>
          <a:xfrm>
            <a:off x="11242865" y="2898819"/>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43ECA91D-1095-1F31-C0BB-60583517BF4F}"/>
              </a:ext>
            </a:extLst>
          </p:cNvPr>
          <p:cNvCxnSpPr>
            <a:stCxn id="13" idx="3"/>
            <a:endCxn id="15" idx="1"/>
          </p:cNvCxnSpPr>
          <p:nvPr/>
        </p:nvCxnSpPr>
        <p:spPr>
          <a:xfrm flipV="1">
            <a:off x="11082360" y="3033696"/>
            <a:ext cx="160505" cy="360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F3BA0C-3DC5-CEE0-FF81-58F401DB13A6}"/>
              </a:ext>
            </a:extLst>
          </p:cNvPr>
          <p:cNvCxnSpPr>
            <a:stCxn id="12" idx="3"/>
            <a:endCxn id="13" idx="1"/>
          </p:cNvCxnSpPr>
          <p:nvPr/>
        </p:nvCxnSpPr>
        <p:spPr>
          <a:xfrm>
            <a:off x="10276116" y="3385985"/>
            <a:ext cx="271289" cy="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95DC6A8-464E-ED6E-1C39-E2DA84B166EB}"/>
              </a:ext>
            </a:extLst>
          </p:cNvPr>
          <p:cNvCxnSpPr>
            <a:stCxn id="13" idx="3"/>
            <a:endCxn id="14" idx="1"/>
          </p:cNvCxnSpPr>
          <p:nvPr/>
        </p:nvCxnSpPr>
        <p:spPr>
          <a:xfrm>
            <a:off x="11082360" y="3394221"/>
            <a:ext cx="179694" cy="43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graphicFrame>
        <p:nvGraphicFramePr>
          <p:cNvPr id="2" name="Table 2">
            <a:extLst>
              <a:ext uri="{FF2B5EF4-FFF2-40B4-BE49-F238E27FC236}">
                <a16:creationId xmlns:a16="http://schemas.microsoft.com/office/drawing/2014/main" id="{072921F4-934C-8EAE-5843-B4745ADCA6ED}"/>
              </a:ext>
            </a:extLst>
          </p:cNvPr>
          <p:cNvGraphicFramePr>
            <a:graphicFrameLocks noGrp="1"/>
          </p:cNvGraphicFramePr>
          <p:nvPr>
            <p:extLst>
              <p:ext uri="{D42A27DB-BD31-4B8C-83A1-F6EECF244321}">
                <p14:modId xmlns:p14="http://schemas.microsoft.com/office/powerpoint/2010/main" val="1955323357"/>
              </p:ext>
            </p:extLst>
          </p:nvPr>
        </p:nvGraphicFramePr>
        <p:xfrm>
          <a:off x="1027065" y="1090505"/>
          <a:ext cx="10995936" cy="3040240"/>
        </p:xfrm>
        <a:graphic>
          <a:graphicData uri="http://schemas.openxmlformats.org/drawingml/2006/table">
            <a:tbl>
              <a:tblPr firstRow="1" bandRow="1">
                <a:tableStyleId>{5C22544A-7EE6-4342-B048-85BDC9FD1C3A}</a:tableStyleId>
              </a:tblPr>
              <a:tblGrid>
                <a:gridCol w="1570848">
                  <a:extLst>
                    <a:ext uri="{9D8B030D-6E8A-4147-A177-3AD203B41FA5}">
                      <a16:colId xmlns:a16="http://schemas.microsoft.com/office/drawing/2014/main" val="3321950202"/>
                    </a:ext>
                  </a:extLst>
                </a:gridCol>
                <a:gridCol w="1570848">
                  <a:extLst>
                    <a:ext uri="{9D8B030D-6E8A-4147-A177-3AD203B41FA5}">
                      <a16:colId xmlns:a16="http://schemas.microsoft.com/office/drawing/2014/main" val="2948850872"/>
                    </a:ext>
                  </a:extLst>
                </a:gridCol>
                <a:gridCol w="1570848">
                  <a:extLst>
                    <a:ext uri="{9D8B030D-6E8A-4147-A177-3AD203B41FA5}">
                      <a16:colId xmlns:a16="http://schemas.microsoft.com/office/drawing/2014/main" val="4200161971"/>
                    </a:ext>
                  </a:extLst>
                </a:gridCol>
                <a:gridCol w="1570848">
                  <a:extLst>
                    <a:ext uri="{9D8B030D-6E8A-4147-A177-3AD203B41FA5}">
                      <a16:colId xmlns:a16="http://schemas.microsoft.com/office/drawing/2014/main" val="2833075664"/>
                    </a:ext>
                  </a:extLst>
                </a:gridCol>
                <a:gridCol w="1570848">
                  <a:extLst>
                    <a:ext uri="{9D8B030D-6E8A-4147-A177-3AD203B41FA5}">
                      <a16:colId xmlns:a16="http://schemas.microsoft.com/office/drawing/2014/main" val="1377791709"/>
                    </a:ext>
                  </a:extLst>
                </a:gridCol>
                <a:gridCol w="1570848">
                  <a:extLst>
                    <a:ext uri="{9D8B030D-6E8A-4147-A177-3AD203B41FA5}">
                      <a16:colId xmlns:a16="http://schemas.microsoft.com/office/drawing/2014/main" val="1601828344"/>
                    </a:ext>
                  </a:extLst>
                </a:gridCol>
                <a:gridCol w="1570848">
                  <a:extLst>
                    <a:ext uri="{9D8B030D-6E8A-4147-A177-3AD203B41FA5}">
                      <a16:colId xmlns:a16="http://schemas.microsoft.com/office/drawing/2014/main" val="3653972628"/>
                    </a:ext>
                  </a:extLst>
                </a:gridCol>
              </a:tblGrid>
              <a:tr h="355682">
                <a:tc>
                  <a:txBody>
                    <a:bodyPr/>
                    <a:lstStyle/>
                    <a:p>
                      <a:r>
                        <a:rPr lang="en-US" dirty="0"/>
                        <a:t>Component</a:t>
                      </a:r>
                    </a:p>
                  </a:txBody>
                  <a:tcPr/>
                </a:tc>
                <a:tc>
                  <a:txBody>
                    <a:bodyPr/>
                    <a:lstStyle/>
                    <a:p>
                      <a:r>
                        <a:rPr lang="en-US" dirty="0"/>
                        <a:t>Class</a:t>
                      </a:r>
                    </a:p>
                  </a:txBody>
                  <a:tcPr/>
                </a:tc>
                <a:tc>
                  <a:txBody>
                    <a:bodyPr/>
                    <a:lstStyle/>
                    <a:p>
                      <a:r>
                        <a:rPr lang="en-US" dirty="0"/>
                        <a:t>Sequence</a:t>
                      </a:r>
                    </a:p>
                  </a:txBody>
                  <a:tcPr/>
                </a:tc>
                <a:tc>
                  <a:txBody>
                    <a:bodyPr/>
                    <a:lstStyle/>
                    <a:p>
                      <a:r>
                        <a:rPr lang="en-US" dirty="0"/>
                        <a:t>State</a:t>
                      </a:r>
                    </a:p>
                  </a:txBody>
                  <a:tcPr/>
                </a:tc>
                <a:tc>
                  <a:txBody>
                    <a:bodyPr/>
                    <a:lstStyle/>
                    <a:p>
                      <a:r>
                        <a:rPr lang="en-US" dirty="0"/>
                        <a:t>Activity </a:t>
                      </a:r>
                    </a:p>
                  </a:txBody>
                  <a:tcPr/>
                </a:tc>
                <a:tc>
                  <a:txBody>
                    <a:bodyPr/>
                    <a:lstStyle/>
                    <a:p>
                      <a:r>
                        <a:rPr lang="en-US" dirty="0"/>
                        <a:t>Layered</a:t>
                      </a:r>
                    </a:p>
                  </a:txBody>
                  <a:tcPr/>
                </a:tc>
                <a:tc>
                  <a:txBody>
                    <a:bodyPr/>
                    <a:lstStyle/>
                    <a:p>
                      <a:r>
                        <a:rPr lang="en-US" dirty="0"/>
                        <a:t>Use Case</a:t>
                      </a:r>
                    </a:p>
                  </a:txBody>
                  <a:tcPr/>
                </a:tc>
                <a:extLst>
                  <a:ext uri="{0D108BD9-81ED-4DB2-BD59-A6C34878D82A}">
                    <a16:rowId xmlns:a16="http://schemas.microsoft.com/office/drawing/2014/main" val="1081861996"/>
                  </a:ext>
                </a:extLst>
              </a:tr>
              <a:tr h="622443">
                <a:tc>
                  <a:txBody>
                    <a:bodyPr/>
                    <a:lstStyle/>
                    <a:p>
                      <a:r>
                        <a:rPr lang="en-US" sz="1200" dirty="0"/>
                        <a:t>Shows components</a:t>
                      </a:r>
                    </a:p>
                  </a:txBody>
                  <a:tcPr/>
                </a:tc>
                <a:tc>
                  <a:txBody>
                    <a:bodyPr/>
                    <a:lstStyle/>
                    <a:p>
                      <a:r>
                        <a:rPr lang="en-US" sz="1200" dirty="0"/>
                        <a:t>Shows methods, functions, associations, generalizations</a:t>
                      </a:r>
                    </a:p>
                  </a:txBody>
                  <a:tcPr/>
                </a:tc>
                <a:tc>
                  <a:txBody>
                    <a:bodyPr/>
                    <a:lstStyle/>
                    <a:p>
                      <a:r>
                        <a:rPr lang="en-US" sz="1200" dirty="0"/>
                        <a:t>Shows calling class, called method and return data type</a:t>
                      </a:r>
                    </a:p>
                  </a:txBody>
                  <a:tcPr/>
                </a:tc>
                <a:tc>
                  <a:txBody>
                    <a:bodyPr/>
                    <a:lstStyle/>
                    <a:p>
                      <a:r>
                        <a:rPr lang="en-US" sz="1200" dirty="0"/>
                        <a:t>Shows states and activities</a:t>
                      </a:r>
                    </a:p>
                  </a:txBody>
                  <a:tcPr/>
                </a:tc>
                <a:tc>
                  <a:txBody>
                    <a:bodyPr/>
                    <a:lstStyle/>
                    <a:p>
                      <a:r>
                        <a:rPr lang="en-US" sz="1200" dirty="0"/>
                        <a:t>Shows process or workflow</a:t>
                      </a:r>
                    </a:p>
                    <a:p>
                      <a:r>
                        <a:rPr lang="en-US" sz="1200" dirty="0"/>
                        <a:t>Can show concurrent actions</a:t>
                      </a:r>
                    </a:p>
                  </a:txBody>
                  <a:tcPr/>
                </a:tc>
                <a:tc>
                  <a:txBody>
                    <a:bodyPr/>
                    <a:lstStyle/>
                    <a:p>
                      <a:r>
                        <a:rPr lang="en-US" sz="1200" dirty="0"/>
                        <a:t>Shows areas of concerns and references between areas</a:t>
                      </a:r>
                    </a:p>
                  </a:txBody>
                  <a:tcPr/>
                </a:tc>
                <a:tc>
                  <a:txBody>
                    <a:bodyPr/>
                    <a:lstStyle/>
                    <a:p>
                      <a:r>
                        <a:rPr lang="en-US" sz="1200" dirty="0"/>
                        <a:t>Shows actors and use cases, binds actors to use cases</a:t>
                      </a:r>
                    </a:p>
                  </a:txBody>
                  <a:tcPr/>
                </a:tc>
                <a:extLst>
                  <a:ext uri="{0D108BD9-81ED-4DB2-BD59-A6C34878D82A}">
                    <a16:rowId xmlns:a16="http://schemas.microsoft.com/office/drawing/2014/main" val="2591380138"/>
                  </a:ext>
                </a:extLst>
              </a:tr>
              <a:tr h="1851520">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522053"/>
                  </a:ext>
                </a:extLst>
              </a:tr>
            </a:tbl>
          </a:graphicData>
        </a:graphic>
      </p:graphicFrame>
      <p:pic>
        <p:nvPicPr>
          <p:cNvPr id="11" name="Picture 10">
            <a:extLst>
              <a:ext uri="{FF2B5EF4-FFF2-40B4-BE49-F238E27FC236}">
                <a16:creationId xmlns:a16="http://schemas.microsoft.com/office/drawing/2014/main" id="{CFD19B23-7275-A553-60E2-7F16F619DBE4}"/>
              </a:ext>
            </a:extLst>
          </p:cNvPr>
          <p:cNvPicPr>
            <a:picLocks noChangeAspect="1"/>
          </p:cNvPicPr>
          <p:nvPr/>
        </p:nvPicPr>
        <p:blipFill>
          <a:blip r:embed="rId2"/>
          <a:stretch>
            <a:fillRect/>
          </a:stretch>
        </p:blipFill>
        <p:spPr>
          <a:xfrm>
            <a:off x="1027065" y="2471187"/>
            <a:ext cx="1570098" cy="1231681"/>
          </a:xfrm>
          <a:prstGeom prst="rect">
            <a:avLst/>
          </a:prstGeom>
        </p:spPr>
      </p:pic>
      <p:pic>
        <p:nvPicPr>
          <p:cNvPr id="13" name="Picture 12">
            <a:extLst>
              <a:ext uri="{FF2B5EF4-FFF2-40B4-BE49-F238E27FC236}">
                <a16:creationId xmlns:a16="http://schemas.microsoft.com/office/drawing/2014/main" id="{71C32D49-554C-2911-4F08-C6BB7E1D5B1B}"/>
              </a:ext>
            </a:extLst>
          </p:cNvPr>
          <p:cNvPicPr>
            <a:picLocks noChangeAspect="1"/>
          </p:cNvPicPr>
          <p:nvPr/>
        </p:nvPicPr>
        <p:blipFill>
          <a:blip r:embed="rId3"/>
          <a:stretch>
            <a:fillRect/>
          </a:stretch>
        </p:blipFill>
        <p:spPr>
          <a:xfrm>
            <a:off x="2633380" y="2480936"/>
            <a:ext cx="1466788" cy="1231681"/>
          </a:xfrm>
          <a:prstGeom prst="rect">
            <a:avLst/>
          </a:prstGeom>
        </p:spPr>
      </p:pic>
      <p:pic>
        <p:nvPicPr>
          <p:cNvPr id="15" name="Picture 14">
            <a:extLst>
              <a:ext uri="{FF2B5EF4-FFF2-40B4-BE49-F238E27FC236}">
                <a16:creationId xmlns:a16="http://schemas.microsoft.com/office/drawing/2014/main" id="{3765A05E-FA7E-2CF2-12FA-F045BAF6809C}"/>
              </a:ext>
            </a:extLst>
          </p:cNvPr>
          <p:cNvPicPr>
            <a:picLocks noChangeAspect="1"/>
          </p:cNvPicPr>
          <p:nvPr/>
        </p:nvPicPr>
        <p:blipFill>
          <a:blip r:embed="rId4"/>
          <a:stretch>
            <a:fillRect/>
          </a:stretch>
        </p:blipFill>
        <p:spPr>
          <a:xfrm>
            <a:off x="4218723" y="2570775"/>
            <a:ext cx="1483084" cy="1059664"/>
          </a:xfrm>
          <a:prstGeom prst="rect">
            <a:avLst/>
          </a:prstGeom>
        </p:spPr>
      </p:pic>
      <p:pic>
        <p:nvPicPr>
          <p:cNvPr id="17" name="Picture 16">
            <a:extLst>
              <a:ext uri="{FF2B5EF4-FFF2-40B4-BE49-F238E27FC236}">
                <a16:creationId xmlns:a16="http://schemas.microsoft.com/office/drawing/2014/main" id="{9F00C653-EA64-5DA3-2A2D-2CCC8A687BAB}"/>
              </a:ext>
            </a:extLst>
          </p:cNvPr>
          <p:cNvPicPr>
            <a:picLocks noChangeAspect="1"/>
          </p:cNvPicPr>
          <p:nvPr/>
        </p:nvPicPr>
        <p:blipFill>
          <a:blip r:embed="rId5"/>
          <a:stretch>
            <a:fillRect/>
          </a:stretch>
        </p:blipFill>
        <p:spPr>
          <a:xfrm>
            <a:off x="5719913" y="2642443"/>
            <a:ext cx="1613393" cy="886995"/>
          </a:xfrm>
          <a:prstGeom prst="rect">
            <a:avLst/>
          </a:prstGeom>
        </p:spPr>
      </p:pic>
      <p:pic>
        <p:nvPicPr>
          <p:cNvPr id="19" name="Graphic 18">
            <a:extLst>
              <a:ext uri="{FF2B5EF4-FFF2-40B4-BE49-F238E27FC236}">
                <a16:creationId xmlns:a16="http://schemas.microsoft.com/office/drawing/2014/main" id="{72DA8974-43CF-25D0-D3CD-358AF774B0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8440" y="2407108"/>
            <a:ext cx="1466788" cy="1497506"/>
          </a:xfrm>
          <a:prstGeom prst="rect">
            <a:avLst/>
          </a:prstGeom>
        </p:spPr>
      </p:pic>
      <p:pic>
        <p:nvPicPr>
          <p:cNvPr id="21" name="Picture 20">
            <a:extLst>
              <a:ext uri="{FF2B5EF4-FFF2-40B4-BE49-F238E27FC236}">
                <a16:creationId xmlns:a16="http://schemas.microsoft.com/office/drawing/2014/main" id="{85C37E31-F1DE-36E9-B4F7-AE824E3F6C36}"/>
              </a:ext>
            </a:extLst>
          </p:cNvPr>
          <p:cNvPicPr>
            <a:picLocks noChangeAspect="1"/>
          </p:cNvPicPr>
          <p:nvPr/>
        </p:nvPicPr>
        <p:blipFill>
          <a:blip r:embed="rId8"/>
          <a:stretch>
            <a:fillRect/>
          </a:stretch>
        </p:blipFill>
        <p:spPr>
          <a:xfrm>
            <a:off x="8931842" y="2561613"/>
            <a:ext cx="1466788" cy="1019863"/>
          </a:xfrm>
          <a:prstGeom prst="rect">
            <a:avLst/>
          </a:prstGeom>
        </p:spPr>
      </p:pic>
      <p:pic>
        <p:nvPicPr>
          <p:cNvPr id="23" name="Picture 22">
            <a:extLst>
              <a:ext uri="{FF2B5EF4-FFF2-40B4-BE49-F238E27FC236}">
                <a16:creationId xmlns:a16="http://schemas.microsoft.com/office/drawing/2014/main" id="{5FC34724-B989-AE79-B6FA-135C9B25E20A}"/>
              </a:ext>
            </a:extLst>
          </p:cNvPr>
          <p:cNvPicPr>
            <a:picLocks noChangeAspect="1"/>
          </p:cNvPicPr>
          <p:nvPr/>
        </p:nvPicPr>
        <p:blipFill>
          <a:blip r:embed="rId9"/>
          <a:stretch>
            <a:fillRect/>
          </a:stretch>
        </p:blipFill>
        <p:spPr>
          <a:xfrm>
            <a:off x="10481862" y="2480936"/>
            <a:ext cx="1470068" cy="1149503"/>
          </a:xfrm>
          <a:prstGeom prst="rect">
            <a:avLst/>
          </a:prstGeom>
        </p:spPr>
      </p:pic>
    </p:spTree>
    <p:extLst>
      <p:ext uri="{BB962C8B-B14F-4D97-AF65-F5344CB8AC3E}">
        <p14:creationId xmlns:p14="http://schemas.microsoft.com/office/powerpoint/2010/main" val="32966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a:t>
            </a:r>
          </a:p>
        </p:txBody>
      </p:sp>
      <p:sp>
        <p:nvSpPr>
          <p:cNvPr id="7" name="Text Placeholder 2">
            <a:extLst>
              <a:ext uri="{FF2B5EF4-FFF2-40B4-BE49-F238E27FC236}">
                <a16:creationId xmlns:a16="http://schemas.microsoft.com/office/drawing/2014/main" id="{3EC4FE5C-83AF-94B0-56A3-F81AE5714E33}"/>
              </a:ext>
            </a:extLst>
          </p:cNvPr>
          <p:cNvSpPr txBox="1">
            <a:spLocks/>
          </p:cNvSpPr>
          <p:nvPr/>
        </p:nvSpPr>
        <p:spPr>
          <a:xfrm>
            <a:off x="466090" y="1480820"/>
            <a:ext cx="4959350" cy="389635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400" dirty="0"/>
              <a:t>Developer knows What CAN be done</a:t>
            </a:r>
          </a:p>
          <a:p>
            <a:endParaRPr lang="en-US" sz="4400" dirty="0"/>
          </a:p>
          <a:p>
            <a:endParaRPr lang="en-US" sz="4400" dirty="0"/>
          </a:p>
          <a:p>
            <a:r>
              <a:rPr lang="en-US" sz="4400" dirty="0"/>
              <a:t>Architect Know What Should be done</a:t>
            </a:r>
          </a:p>
        </p:txBody>
      </p:sp>
      <p:pic>
        <p:nvPicPr>
          <p:cNvPr id="5" name="Picture 4">
            <a:extLst>
              <a:ext uri="{FF2B5EF4-FFF2-40B4-BE49-F238E27FC236}">
                <a16:creationId xmlns:a16="http://schemas.microsoft.com/office/drawing/2014/main" id="{7BCBE4CB-F248-7A2E-0257-9DA5EF559128}"/>
              </a:ext>
            </a:extLst>
          </p:cNvPr>
          <p:cNvPicPr>
            <a:picLocks noChangeAspect="1"/>
          </p:cNvPicPr>
          <p:nvPr/>
        </p:nvPicPr>
        <p:blipFill>
          <a:blip r:embed="rId2"/>
          <a:stretch>
            <a:fillRect/>
          </a:stretch>
        </p:blipFill>
        <p:spPr>
          <a:xfrm>
            <a:off x="6024880" y="690880"/>
            <a:ext cx="6167120" cy="6167120"/>
          </a:xfrm>
          <a:prstGeom prst="rect">
            <a:avLst/>
          </a:prstGeom>
        </p:spPr>
      </p:pic>
    </p:spTree>
    <p:extLst>
      <p:ext uri="{BB962C8B-B14F-4D97-AF65-F5344CB8AC3E}">
        <p14:creationId xmlns:p14="http://schemas.microsoft.com/office/powerpoint/2010/main" val="149399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20000"/>
          </a:bodyPr>
          <a:lstStyle/>
          <a:p>
            <a:r>
              <a:rPr lang="en-US" dirty="0"/>
              <a:t>Architect Responsibilities</a:t>
            </a:r>
          </a:p>
          <a:p>
            <a:pPr lvl="1"/>
            <a:r>
              <a:rPr lang="en-US" dirty="0"/>
              <a:t>Is to design system to achieve base requirements (Fast, Secure, Reliable, Easy to Maintain)</a:t>
            </a:r>
          </a:p>
          <a:p>
            <a:r>
              <a:rPr lang="en-US" dirty="0"/>
              <a:t>Code &amp; Architect – Yes, it is good to have hands on exposure</a:t>
            </a:r>
          </a:p>
          <a:p>
            <a:pPr lvl="1"/>
            <a:r>
              <a:rPr lang="en-US" dirty="0"/>
              <a:t>Architectures Trustworthiness</a:t>
            </a:r>
          </a:p>
          <a:p>
            <a:pPr lvl="1"/>
            <a:r>
              <a:rPr lang="en-US" dirty="0"/>
              <a:t>Support Developers </a:t>
            </a:r>
          </a:p>
          <a:p>
            <a:r>
              <a:rPr lang="en-US" dirty="0"/>
              <a:t>Mindset</a:t>
            </a:r>
          </a:p>
          <a:p>
            <a:pPr lvl="1"/>
            <a:r>
              <a:rPr lang="en-US" dirty="0"/>
              <a:t>Deep understanding of business, learn inner parts of the business</a:t>
            </a:r>
          </a:p>
          <a:p>
            <a:pPr lvl="1"/>
            <a:r>
              <a:rPr lang="en-US" dirty="0"/>
              <a:t>Make familiar with weaknesses, strengths, competition and growth strategy</a:t>
            </a:r>
          </a:p>
          <a:p>
            <a:r>
              <a:rPr lang="en-US" dirty="0"/>
              <a:t>Define system Goals</a:t>
            </a:r>
          </a:p>
          <a:p>
            <a:r>
              <a:rPr lang="en-US" dirty="0"/>
              <a:t>Work for your client’s clients </a:t>
            </a:r>
          </a:p>
          <a:p>
            <a:r>
              <a:rPr lang="en-US" dirty="0"/>
              <a:t>Always keep in Mind what is it matters to the person you are talking to </a:t>
            </a:r>
          </a:p>
          <a:p>
            <a:r>
              <a:rPr lang="en-US" dirty="0"/>
              <a:t>Always think about the big picture</a:t>
            </a:r>
          </a:p>
          <a:p>
            <a:pPr lvl="1"/>
            <a:endParaRPr lang="en-US" dirty="0"/>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281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Architecture Process</a:t>
            </a:r>
          </a:p>
          <a:p>
            <a:pPr lvl="1"/>
            <a:r>
              <a:rPr lang="en-US" dirty="0"/>
              <a:t>Understand the system requirements =&gt; defined by BSAs</a:t>
            </a:r>
          </a:p>
          <a:p>
            <a:pPr lvl="1"/>
            <a:r>
              <a:rPr lang="en-US" dirty="0"/>
              <a:t>Understand NFRs =&gt; define technical &amp; service level attributes, BSAs are not aware of this. These are really important. </a:t>
            </a:r>
          </a:p>
          <a:p>
            <a:pPr lvl="1"/>
            <a:r>
              <a:rPr lang="en-US" dirty="0"/>
              <a:t>Map the components =&gt; System Functionality &amp; Communication</a:t>
            </a:r>
          </a:p>
          <a:p>
            <a:pPr lvl="1"/>
            <a:r>
              <a:rPr lang="en-US" dirty="0"/>
              <a:t>Select the Technology Stack =&gt; discuss with dev team; choose wisely</a:t>
            </a:r>
          </a:p>
          <a:p>
            <a:pPr lvl="1"/>
            <a:r>
              <a:rPr lang="en-US" dirty="0"/>
              <a:t>Design the Architecture =&gt; Heart of Architect work; </a:t>
            </a:r>
          </a:p>
          <a:p>
            <a:pPr lvl="1"/>
            <a:r>
              <a:rPr lang="en-US" dirty="0"/>
              <a:t>Create Architecture Document =&gt; Must be relevant for all participants </a:t>
            </a:r>
          </a:p>
          <a:p>
            <a:pPr lvl="1"/>
            <a:r>
              <a:rPr lang="en-US" dirty="0"/>
              <a:t>Support Development Team =&gt; Make sure Architecture is implemented</a:t>
            </a:r>
          </a:p>
          <a:p>
            <a:r>
              <a:rPr lang="en-US" dirty="0"/>
              <a:t>Identify actors who participate in every step of the process.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28511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a:bodyPr>
          <a:lstStyle/>
          <a:p>
            <a:r>
              <a:rPr lang="en-US" dirty="0"/>
              <a:t>Agile SDLC =&gt; is the combination of iterative and incremental process models. Focuses on adaptability and client satisfaction by rapid delivery of product. Breaks down product into small incremental builds. </a:t>
            </a:r>
          </a:p>
          <a:p>
            <a:r>
              <a:rPr lang="en-US" dirty="0"/>
              <a:t>5 Stages of Agile SDLC</a:t>
            </a:r>
          </a:p>
          <a:p>
            <a:pPr lvl="1"/>
            <a:r>
              <a:rPr lang="en-US" dirty="0"/>
              <a:t>Ideation</a:t>
            </a:r>
          </a:p>
          <a:p>
            <a:pPr lvl="2"/>
            <a:r>
              <a:rPr lang="en-US" dirty="0"/>
              <a:t> Define goals; document requirements; prioritize tasks</a:t>
            </a:r>
          </a:p>
          <a:p>
            <a:pPr lvl="1"/>
            <a:r>
              <a:rPr lang="en-US" dirty="0"/>
              <a:t>Development</a:t>
            </a:r>
          </a:p>
          <a:p>
            <a:pPr lvl="2"/>
            <a:r>
              <a:rPr lang="en-US" dirty="0"/>
              <a:t>This phase includes all tasks of SDLC; Architecture; UX/UI design and coding.</a:t>
            </a:r>
          </a:p>
          <a:p>
            <a:pPr lvl="2"/>
            <a:r>
              <a:rPr lang="en-US" dirty="0"/>
              <a:t>1</a:t>
            </a:r>
            <a:r>
              <a:rPr lang="en-US" baseline="30000" dirty="0"/>
              <a:t>st</a:t>
            </a:r>
            <a:r>
              <a:rPr lang="en-US" dirty="0"/>
              <a:t> iteration is longest of product</a:t>
            </a:r>
          </a:p>
          <a:p>
            <a:pPr lvl="1"/>
            <a:r>
              <a:rPr lang="en-US" dirty="0"/>
              <a:t>Testing</a:t>
            </a:r>
          </a:p>
          <a:p>
            <a:pPr lvl="2"/>
            <a:r>
              <a:rPr lang="en-US" dirty="0"/>
              <a:t>Testing functional features; addressing bugs and errors</a:t>
            </a:r>
          </a:p>
          <a:p>
            <a:pPr lvl="1"/>
            <a:r>
              <a:rPr lang="en-US" dirty="0"/>
              <a:t>Deployment =&gt; release of 1</a:t>
            </a:r>
            <a:r>
              <a:rPr lang="en-US" baseline="30000" dirty="0"/>
              <a:t>st</a:t>
            </a:r>
            <a:r>
              <a:rPr lang="en-US" dirty="0"/>
              <a:t> iteration; product is live to clients </a:t>
            </a:r>
          </a:p>
          <a:p>
            <a:pPr lvl="1"/>
            <a:r>
              <a:rPr lang="en-US" dirty="0"/>
              <a:t>Operations =&gt; collect feedback and make improvements that can be release in future</a:t>
            </a:r>
          </a:p>
          <a:p>
            <a:pPr marL="914400" lvl="2" indent="0">
              <a:buNone/>
            </a:pPr>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3" name="Picture 2">
            <a:extLst>
              <a:ext uri="{FF2B5EF4-FFF2-40B4-BE49-F238E27FC236}">
                <a16:creationId xmlns:a16="http://schemas.microsoft.com/office/drawing/2014/main" id="{A6D20673-EEB0-624C-D236-C25475ACD74E}"/>
              </a:ext>
            </a:extLst>
          </p:cNvPr>
          <p:cNvPicPr>
            <a:picLocks noChangeAspect="1"/>
          </p:cNvPicPr>
          <p:nvPr/>
        </p:nvPicPr>
        <p:blipFill>
          <a:blip r:embed="rId2"/>
          <a:stretch>
            <a:fillRect/>
          </a:stretch>
        </p:blipFill>
        <p:spPr>
          <a:xfrm>
            <a:off x="9552886" y="1928389"/>
            <a:ext cx="2639114" cy="2185892"/>
          </a:xfrm>
          <a:prstGeom prst="rect">
            <a:avLst/>
          </a:prstGeom>
        </p:spPr>
      </p:pic>
    </p:spTree>
    <p:extLst>
      <p:ext uri="{BB962C8B-B14F-4D97-AF65-F5344CB8AC3E}">
        <p14:creationId xmlns:p14="http://schemas.microsoft.com/office/powerpoint/2010/main" val="97495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Principles of Agile Architect</a:t>
            </a:r>
          </a:p>
          <a:p>
            <a:pPr lvl="1"/>
            <a:r>
              <a:rPr lang="en-US" dirty="0"/>
              <a:t>Value People </a:t>
            </a:r>
          </a:p>
          <a:p>
            <a:pPr lvl="1"/>
            <a:r>
              <a:rPr lang="en-US" dirty="0"/>
              <a:t>Communicate</a:t>
            </a:r>
          </a:p>
          <a:p>
            <a:pPr lvl="1"/>
            <a:r>
              <a:rPr lang="en-US" dirty="0"/>
              <a:t>Deliver working solutions</a:t>
            </a:r>
          </a:p>
          <a:p>
            <a:pPr lvl="1"/>
            <a:r>
              <a:rPr lang="en-US" dirty="0"/>
              <a:t>Maximize stakeholder values</a:t>
            </a:r>
          </a:p>
          <a:p>
            <a:pPr lvl="1"/>
            <a:r>
              <a:rPr lang="en-US" dirty="0"/>
              <a:t>Find solutions to meet Goals</a:t>
            </a:r>
          </a:p>
          <a:p>
            <a:pPr lvl="1"/>
            <a:r>
              <a:rPr lang="en-US" dirty="0"/>
              <a:t>Identify enablers for next features</a:t>
            </a:r>
          </a:p>
          <a:p>
            <a:pPr lvl="1"/>
            <a:r>
              <a:rPr lang="en-US" dirty="0"/>
              <a:t>Manage change and complexity</a:t>
            </a:r>
          </a:p>
          <a:p>
            <a:pPr lvl="1"/>
            <a:r>
              <a:rPr lang="en-US" dirty="0"/>
              <a:t>Document in Agile fashion</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517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Architecture</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idx="1"/>
          </p:nvPr>
        </p:nvSpPr>
        <p:spPr>
          <a:xfrm>
            <a:off x="838200" y="947523"/>
            <a:ext cx="10515600" cy="3322819"/>
          </a:xfrm>
        </p:spPr>
        <p:txBody>
          <a:bodyPr>
            <a:normAutofit/>
          </a:bodyPr>
          <a:lstStyle/>
          <a:p>
            <a:r>
              <a:rPr lang="en-US" sz="4400" dirty="0"/>
              <a:t>The software architecture of a system is the set of structures needed to reason about the system, which comprises software elements, relations among them, and properties of both.</a:t>
            </a:r>
          </a:p>
        </p:txBody>
      </p:sp>
      <p:sp>
        <p:nvSpPr>
          <p:cNvPr id="5" name="Text Placeholder 2">
            <a:extLst>
              <a:ext uri="{FF2B5EF4-FFF2-40B4-BE49-F238E27FC236}">
                <a16:creationId xmlns:a16="http://schemas.microsoft.com/office/drawing/2014/main" id="{C0DF15CB-5136-A30B-B9E3-5EFF792C0742}"/>
              </a:ext>
            </a:extLst>
          </p:cNvPr>
          <p:cNvSpPr txBox="1">
            <a:spLocks/>
          </p:cNvSpPr>
          <p:nvPr/>
        </p:nvSpPr>
        <p:spPr>
          <a:xfrm>
            <a:off x="2113280" y="4406868"/>
            <a:ext cx="6918960" cy="1503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Software architecture is about arranging components of the system to best fit the desired quality attributes</a:t>
            </a:r>
          </a:p>
        </p:txBody>
      </p:sp>
      <p:pic>
        <p:nvPicPr>
          <p:cNvPr id="11" name="Picture 10">
            <a:extLst>
              <a:ext uri="{FF2B5EF4-FFF2-40B4-BE49-F238E27FC236}">
                <a16:creationId xmlns:a16="http://schemas.microsoft.com/office/drawing/2014/main" id="{77EBFB93-A5D6-0065-F075-29DD56F0F13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341104" y="3222942"/>
            <a:ext cx="2755392" cy="3578352"/>
          </a:xfrm>
          <a:prstGeom prst="rect">
            <a:avLst/>
          </a:prstGeom>
        </p:spPr>
      </p:pic>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Architecture is set of Software Structures</a:t>
            </a:r>
          </a:p>
          <a:p>
            <a:pPr lvl="1"/>
            <a:r>
              <a:rPr lang="en-US" dirty="0"/>
              <a:t>Components =&gt; Abstract unit of S/w instruction &amp; internal state which provides transformation of data. </a:t>
            </a:r>
          </a:p>
          <a:p>
            <a:pPr lvl="1"/>
            <a:r>
              <a:rPr lang="en-US" dirty="0"/>
              <a:t>Connectors =&gt; Communicate, cooperate among components</a:t>
            </a:r>
          </a:p>
          <a:p>
            <a:pPr lvl="1"/>
            <a:r>
              <a:rPr lang="en-US" dirty="0"/>
              <a:t>Configuration Topologies =&gt; Structure of Architectural relationships </a:t>
            </a:r>
          </a:p>
          <a:p>
            <a:pPr lvl="1"/>
            <a:r>
              <a:rPr lang="en-US" dirty="0"/>
              <a:t>Models =&gt; Architecture Styles</a:t>
            </a:r>
          </a:p>
          <a:p>
            <a:r>
              <a:rPr lang="en-US" dirty="0"/>
              <a:t>Focus on Structure</a:t>
            </a:r>
          </a:p>
          <a:p>
            <a:r>
              <a:rPr lang="en-US" dirty="0"/>
              <a:t>Anticipate expensive choices</a:t>
            </a:r>
          </a:p>
          <a:p>
            <a:r>
              <a:rPr lang="en-US" dirty="0"/>
              <a:t>Core decisions for high quality</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21789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Architectural Structures and Views</a:t>
            </a:r>
          </a:p>
          <a:p>
            <a:pPr lvl="1"/>
            <a:r>
              <a:rPr lang="en-US" dirty="0"/>
              <a:t>A view is a representation of a coherent set of architectural elements, as written by and read by system stakeholders. It consists of a representation of a set of elements and the relations among them. </a:t>
            </a:r>
          </a:p>
          <a:p>
            <a:pPr lvl="2"/>
            <a:r>
              <a:rPr lang="en-US" dirty="0"/>
              <a:t>View is representation of Structure, Module structure is set of system modules, a module view is the representation of that structure. </a:t>
            </a:r>
          </a:p>
          <a:p>
            <a:pPr lvl="1"/>
            <a:r>
              <a:rPr lang="en-US" dirty="0"/>
              <a:t>A structure is the set of elements itself, as they exist in software or hardware.</a:t>
            </a:r>
          </a:p>
          <a:p>
            <a:pPr lvl="2"/>
            <a:r>
              <a:rPr lang="en-US" dirty="0"/>
              <a:t>Module structures =&gt; helps to identify primary responsibility of the module, other S/W elements in module and dependencies. </a:t>
            </a:r>
          </a:p>
          <a:p>
            <a:pPr lvl="2"/>
            <a:r>
              <a:rPr lang="en-US" dirty="0"/>
              <a:t>Component-and-connector structures =&gt; help to identify major executing components, shared data stores, replication, parallel executions</a:t>
            </a:r>
          </a:p>
          <a:p>
            <a:pPr lvl="2"/>
            <a:r>
              <a:rPr lang="en-US" dirty="0"/>
              <a:t>Allocation structures =&gt; infra elements; processer, deployments</a:t>
            </a:r>
          </a:p>
          <a:p>
            <a:pPr lvl="1"/>
            <a:endParaRPr lang="en-US" dirty="0"/>
          </a:p>
        </p:txBody>
      </p:sp>
    </p:spTree>
    <p:extLst>
      <p:ext uri="{BB962C8B-B14F-4D97-AF65-F5344CB8AC3E}">
        <p14:creationId xmlns:p14="http://schemas.microsoft.com/office/powerpoint/2010/main" val="38958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7" name="Content Placeholder 6">
            <a:extLst>
              <a:ext uri="{FF2B5EF4-FFF2-40B4-BE49-F238E27FC236}">
                <a16:creationId xmlns:a16="http://schemas.microsoft.com/office/drawing/2014/main" id="{73CB390E-9FD4-5CB3-269B-23F217453F24}"/>
              </a:ext>
            </a:extLst>
          </p:cNvPr>
          <p:cNvSpPr>
            <a:spLocks noGrp="1"/>
          </p:cNvSpPr>
          <p:nvPr>
            <p:ph idx="1"/>
          </p:nvPr>
        </p:nvSpPr>
        <p:spPr>
          <a:xfrm>
            <a:off x="838200" y="947523"/>
            <a:ext cx="7294193" cy="5773952"/>
          </a:xfrm>
        </p:spPr>
        <p:txBody>
          <a:bodyPr>
            <a:noAutofit/>
          </a:bodyPr>
          <a:lstStyle/>
          <a:p>
            <a:pPr algn="just">
              <a:buFont typeface="Arial" panose="020B0604020202020204" pitchFamily="34" charset="0"/>
              <a:buChar char="•"/>
            </a:pPr>
            <a:r>
              <a:rPr lang="en-US" sz="1600" dirty="0">
                <a:solidFill>
                  <a:srgbClr val="202122"/>
                </a:solidFill>
                <a:effectLst/>
                <a:latin typeface="Calibri (Body)"/>
              </a:rPr>
              <a:t>4 + 1 View =&gt; used for describing the architecture of software systems. </a:t>
            </a:r>
          </a:p>
          <a:p>
            <a:pPr algn="just">
              <a:buFont typeface="Arial" panose="020B0604020202020204" pitchFamily="34" charset="0"/>
              <a:buChar char="•"/>
            </a:pPr>
            <a:r>
              <a:rPr lang="en-US" sz="1600" dirty="0">
                <a:solidFill>
                  <a:srgbClr val="202122"/>
                </a:solidFill>
                <a:effectLst/>
                <a:latin typeface="Calibri (Body)"/>
              </a:rPr>
              <a:t>Logical view: The logical view is concerned with the functionality that the system provides to end-users. UML diagrams are used to represent the logical view, and include class diagrams, and state diagrams. </a:t>
            </a:r>
          </a:p>
          <a:p>
            <a:pPr algn="just">
              <a:buFont typeface="Arial" panose="020B0604020202020204" pitchFamily="34" charset="0"/>
              <a:buChar char="•"/>
            </a:pPr>
            <a:r>
              <a:rPr lang="en-US" sz="1600" dirty="0">
                <a:solidFill>
                  <a:srgbClr val="202122"/>
                </a:solidFill>
                <a:effectLst/>
                <a:latin typeface="Calibri (Body)"/>
              </a:rPr>
              <a:t>Process view: The process view deals with the dynamic aspects of the system, explains the system processes and how they communicate, and focuses on the run time behavior of the system. The process view addresses concurrency, distribution, integrator, performance, and scalability, etc. UML diagrams to represent process view include the sequence diagram, communication diagram, activity diagram. </a:t>
            </a:r>
          </a:p>
          <a:p>
            <a:pPr algn="just">
              <a:buFont typeface="Arial" panose="020B0604020202020204" pitchFamily="34" charset="0"/>
              <a:buChar char="•"/>
            </a:pPr>
            <a:r>
              <a:rPr lang="en-US" sz="1600" dirty="0">
                <a:solidFill>
                  <a:srgbClr val="202122"/>
                </a:solidFill>
                <a:effectLst/>
                <a:latin typeface="Calibri (Body)"/>
              </a:rPr>
              <a:t>Development view: The development view illustrates a system from a programmer's perspective and is concerned with software management. This view is also known as the implementation view. UML Diagrams used to represent the development view include the Package diagram and the Component diagram.</a:t>
            </a:r>
          </a:p>
          <a:p>
            <a:pPr algn="just">
              <a:buFont typeface="Arial" panose="020B0604020202020204" pitchFamily="34" charset="0"/>
              <a:buChar char="•"/>
            </a:pPr>
            <a:r>
              <a:rPr lang="en-US" sz="1600" dirty="0">
                <a:solidFill>
                  <a:srgbClr val="202122"/>
                </a:solidFill>
                <a:effectLst/>
                <a:latin typeface="Calibri (Body)"/>
              </a:rPr>
              <a:t>Physical view: The physical view depicts the system from a system engineer's point of view. It is concerned with the topology of software components on the physical layer as well as the physical connections between these components. UML diagrams used to represent the physical view include the deployment diagram.</a:t>
            </a:r>
          </a:p>
          <a:p>
            <a:pPr algn="just">
              <a:buFont typeface="Arial" panose="020B0604020202020204" pitchFamily="34" charset="0"/>
              <a:buChar char="•"/>
            </a:pPr>
            <a:r>
              <a:rPr lang="en-US" sz="1600" dirty="0">
                <a:solidFill>
                  <a:srgbClr val="202122"/>
                </a:solidFill>
                <a:effectLst/>
                <a:latin typeface="Calibri (Body)"/>
              </a:rPr>
              <a:t>Scenarios: The description of an architecture is illustrated using a small set of use cases,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use case view.</a:t>
            </a:r>
            <a:endParaRPr lang="en-US" sz="1600" dirty="0"/>
          </a:p>
        </p:txBody>
      </p:sp>
      <p:grpSp>
        <p:nvGrpSpPr>
          <p:cNvPr id="3" name="Group 2">
            <a:extLst>
              <a:ext uri="{FF2B5EF4-FFF2-40B4-BE49-F238E27FC236}">
                <a16:creationId xmlns:a16="http://schemas.microsoft.com/office/drawing/2014/main" id="{02C698CD-E7BB-D748-2911-DD421014CC39}"/>
              </a:ext>
            </a:extLst>
          </p:cNvPr>
          <p:cNvGrpSpPr/>
          <p:nvPr/>
        </p:nvGrpSpPr>
        <p:grpSpPr>
          <a:xfrm>
            <a:off x="8164481" y="1987108"/>
            <a:ext cx="3863055" cy="2859323"/>
            <a:chOff x="8390922" y="1394212"/>
            <a:chExt cx="3863055" cy="2859323"/>
          </a:xfrm>
        </p:grpSpPr>
        <p:pic>
          <p:nvPicPr>
            <p:cNvPr id="1026" name="Picture 2">
              <a:extLst>
                <a:ext uri="{FF2B5EF4-FFF2-40B4-BE49-F238E27FC236}">
                  <a16:creationId xmlns:a16="http://schemas.microsoft.com/office/drawing/2014/main" id="{8FC3E804-5811-BECD-589A-90AD42D5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365" y="1611517"/>
              <a:ext cx="3674612" cy="24082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5EF046-CBD5-3C1B-67AD-7CF5A20BAB92}"/>
                </a:ext>
              </a:extLst>
            </p:cNvPr>
            <p:cNvSpPr txBox="1"/>
            <p:nvPr/>
          </p:nvSpPr>
          <p:spPr>
            <a:xfrm>
              <a:off x="8700380" y="1412340"/>
              <a:ext cx="1012650" cy="307777"/>
            </a:xfrm>
            <a:prstGeom prst="rect">
              <a:avLst/>
            </a:prstGeom>
            <a:noFill/>
          </p:spPr>
          <p:txBody>
            <a:bodyPr wrap="none" rtlCol="0">
              <a:spAutoFit/>
            </a:bodyPr>
            <a:lstStyle/>
            <a:p>
              <a:r>
                <a:rPr lang="en-US" sz="1400" dirty="0"/>
                <a:t>Conceptual</a:t>
              </a:r>
            </a:p>
          </p:txBody>
        </p:sp>
        <p:sp>
          <p:nvSpPr>
            <p:cNvPr id="9" name="TextBox 8">
              <a:extLst>
                <a:ext uri="{FF2B5EF4-FFF2-40B4-BE49-F238E27FC236}">
                  <a16:creationId xmlns:a16="http://schemas.microsoft.com/office/drawing/2014/main" id="{43CDBED4-BBA0-84A6-7520-5EA58C2C574A}"/>
                </a:ext>
              </a:extLst>
            </p:cNvPr>
            <p:cNvSpPr txBox="1"/>
            <p:nvPr/>
          </p:nvSpPr>
          <p:spPr>
            <a:xfrm>
              <a:off x="11043719" y="1394212"/>
              <a:ext cx="763286" cy="307777"/>
            </a:xfrm>
            <a:prstGeom prst="rect">
              <a:avLst/>
            </a:prstGeom>
            <a:noFill/>
          </p:spPr>
          <p:txBody>
            <a:bodyPr wrap="none" rtlCol="0">
              <a:spAutoFit/>
            </a:bodyPr>
            <a:lstStyle/>
            <a:p>
              <a:r>
                <a:rPr lang="en-US" sz="1400" dirty="0"/>
                <a:t>Physical</a:t>
              </a:r>
            </a:p>
          </p:txBody>
        </p:sp>
        <p:sp>
          <p:nvSpPr>
            <p:cNvPr id="10" name="TextBox 9">
              <a:extLst>
                <a:ext uri="{FF2B5EF4-FFF2-40B4-BE49-F238E27FC236}">
                  <a16:creationId xmlns:a16="http://schemas.microsoft.com/office/drawing/2014/main" id="{170BC098-00C3-3E42-41BA-27A2797B6681}"/>
                </a:ext>
              </a:extLst>
            </p:cNvPr>
            <p:cNvSpPr txBox="1"/>
            <p:nvPr/>
          </p:nvSpPr>
          <p:spPr>
            <a:xfrm rot="16200000">
              <a:off x="8069360" y="1953517"/>
              <a:ext cx="950901" cy="307777"/>
            </a:xfrm>
            <a:prstGeom prst="rect">
              <a:avLst/>
            </a:prstGeom>
            <a:noFill/>
          </p:spPr>
          <p:txBody>
            <a:bodyPr wrap="none" rtlCol="0">
              <a:spAutoFit/>
            </a:bodyPr>
            <a:lstStyle/>
            <a:p>
              <a:r>
                <a:rPr lang="en-US" sz="1400" dirty="0"/>
                <a:t>Functional</a:t>
              </a:r>
            </a:p>
          </p:txBody>
        </p:sp>
        <p:sp>
          <p:nvSpPr>
            <p:cNvPr id="11" name="TextBox 10">
              <a:extLst>
                <a:ext uri="{FF2B5EF4-FFF2-40B4-BE49-F238E27FC236}">
                  <a16:creationId xmlns:a16="http://schemas.microsoft.com/office/drawing/2014/main" id="{51741F0D-0EA9-64A4-A003-36E8F3047194}"/>
                </a:ext>
              </a:extLst>
            </p:cNvPr>
            <p:cNvSpPr txBox="1"/>
            <p:nvPr/>
          </p:nvSpPr>
          <p:spPr>
            <a:xfrm rot="16200000">
              <a:off x="7907733" y="3451873"/>
              <a:ext cx="1295547" cy="307777"/>
            </a:xfrm>
            <a:prstGeom prst="rect">
              <a:avLst/>
            </a:prstGeom>
            <a:noFill/>
          </p:spPr>
          <p:txBody>
            <a:bodyPr wrap="none" rtlCol="0">
              <a:spAutoFit/>
            </a:bodyPr>
            <a:lstStyle/>
            <a:p>
              <a:r>
                <a:rPr lang="en-US" sz="1400" dirty="0"/>
                <a:t>Non Functional</a:t>
              </a:r>
            </a:p>
          </p:txBody>
        </p:sp>
      </p:grpSp>
    </p:spTree>
    <p:extLst>
      <p:ext uri="{BB962C8B-B14F-4D97-AF65-F5344CB8AC3E}">
        <p14:creationId xmlns:p14="http://schemas.microsoft.com/office/powerpoint/2010/main" val="106673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lnSpcReduction="10000"/>
          </a:bodyPr>
          <a:lstStyle/>
          <a:p>
            <a:r>
              <a:rPr lang="en-US" dirty="0"/>
              <a:t>Key Requirements </a:t>
            </a:r>
          </a:p>
          <a:p>
            <a:pPr lvl="1"/>
            <a:r>
              <a:rPr lang="en-US" dirty="0"/>
              <a:t>End user wants the system is fast, reliable and available.</a:t>
            </a:r>
          </a:p>
          <a:p>
            <a:pPr lvl="1"/>
            <a:r>
              <a:rPr lang="en-US" dirty="0"/>
              <a:t>Manager cares that the system is delivered on time </a:t>
            </a:r>
          </a:p>
          <a:p>
            <a:pPr lvl="1"/>
            <a:r>
              <a:rPr lang="en-US" dirty="0"/>
              <a:t>Leadership wants the system to contribute to Organization growth / value.</a:t>
            </a:r>
          </a:p>
          <a:p>
            <a:pPr lvl="1"/>
            <a:r>
              <a:rPr lang="en-US" dirty="0"/>
              <a:t>Security team cares the system is protected from malicious attacks</a:t>
            </a:r>
          </a:p>
          <a:p>
            <a:pPr lvl="1"/>
            <a:r>
              <a:rPr lang="en-US" dirty="0"/>
              <a:t>Support team wants the system is easy to understand to debug</a:t>
            </a:r>
          </a:p>
          <a:p>
            <a:r>
              <a:rPr lang="en-US" dirty="0"/>
              <a:t>Quality Attributes</a:t>
            </a:r>
          </a:p>
          <a:p>
            <a:pPr lvl="1"/>
            <a:r>
              <a:rPr lang="en-US" dirty="0"/>
              <a:t>Performance =&gt; wait before the spinning loading icon goes away </a:t>
            </a:r>
          </a:p>
          <a:p>
            <a:pPr lvl="1"/>
            <a:r>
              <a:rPr lang="en-US" dirty="0"/>
              <a:t>Availability, Usability, Modifiability, Portability, scalability</a:t>
            </a:r>
          </a:p>
          <a:p>
            <a:pPr lvl="1"/>
            <a:r>
              <a:rPr lang="en-US" dirty="0"/>
              <a:t>Security =&gt; does system has secure fortress </a:t>
            </a:r>
          </a:p>
          <a:p>
            <a:pPr lvl="1"/>
            <a:r>
              <a:rPr lang="en-US" dirty="0" err="1"/>
              <a:t>Deployability</a:t>
            </a:r>
            <a:r>
              <a:rPr lang="en-US" dirty="0"/>
              <a:t> =&gt; easy to deploy new features</a:t>
            </a:r>
          </a:p>
          <a:p>
            <a:r>
              <a:rPr lang="en-US" dirty="0"/>
              <a:t>Not all can be achieved in system, we need to prioritize the x-</a:t>
            </a:r>
            <a:r>
              <a:rPr lang="en-US" dirty="0" err="1"/>
              <a:t>bilities</a:t>
            </a:r>
            <a:r>
              <a:rPr lang="en-US" dirty="0"/>
              <a:t> </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37082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Why is Software Architecture important ? </a:t>
            </a:r>
          </a:p>
          <a:p>
            <a:pPr lvl="1"/>
            <a:r>
              <a:rPr lang="en-US" dirty="0"/>
              <a:t>An architecture will enable a system's driving quality attributes.</a:t>
            </a:r>
          </a:p>
          <a:p>
            <a:pPr lvl="1"/>
            <a:r>
              <a:rPr lang="en-US" dirty="0"/>
              <a:t>The decisions made in an architecture allow you to reason about and manage change as the system evolves.</a:t>
            </a:r>
          </a:p>
          <a:p>
            <a:pPr lvl="1"/>
            <a:r>
              <a:rPr lang="en-US" dirty="0"/>
              <a:t>The analysis of an architecture enables early prediction of a system's qualities. </a:t>
            </a:r>
          </a:p>
          <a:p>
            <a:pPr lvl="1"/>
            <a:r>
              <a:rPr lang="en-US" dirty="0"/>
              <a:t>A documented architecture enhances communication among stakeholders.</a:t>
            </a:r>
          </a:p>
          <a:p>
            <a:pPr lvl="1"/>
            <a:r>
              <a:rPr lang="en-US" dirty="0"/>
              <a:t>An architecture is the key artifact that allows the architect and project manager to reason about cost and schedule.</a:t>
            </a:r>
          </a:p>
          <a:p>
            <a:pPr lvl="1"/>
            <a:r>
              <a:rPr lang="en-US" dirty="0"/>
              <a:t>Architecture-based development focuses attention on the assembly of components, rather than simply on their creation. </a:t>
            </a:r>
          </a:p>
          <a:p>
            <a:pPr lvl="1"/>
            <a:r>
              <a:rPr lang="en-US" dirty="0"/>
              <a:t>An architecture can be the foundation for training a new team member.</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4639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E7CBEF67-EBC8-F8A2-7B2A-FD12364C2FC7}"/>
              </a:ext>
            </a:extLst>
          </p:cNvPr>
          <p:cNvSpPr/>
          <p:nvPr/>
        </p:nvSpPr>
        <p:spPr>
          <a:xfrm>
            <a:off x="1629624" y="1665838"/>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Apps</a:t>
            </a:r>
          </a:p>
        </p:txBody>
      </p:sp>
      <p:sp>
        <p:nvSpPr>
          <p:cNvPr id="3" name="Rectangle 2">
            <a:extLst>
              <a:ext uri="{FF2B5EF4-FFF2-40B4-BE49-F238E27FC236}">
                <a16:creationId xmlns:a16="http://schemas.microsoft.com/office/drawing/2014/main" id="{7469BDEF-1A39-FA97-6EEE-6789EC3B1278}"/>
              </a:ext>
            </a:extLst>
          </p:cNvPr>
          <p:cNvSpPr/>
          <p:nvPr/>
        </p:nvSpPr>
        <p:spPr>
          <a:xfrm>
            <a:off x="1629623" y="3950191"/>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Banking Apps</a:t>
            </a:r>
          </a:p>
        </p:txBody>
      </p:sp>
      <p:sp>
        <p:nvSpPr>
          <p:cNvPr id="7" name="Arrow: Right 6">
            <a:extLst>
              <a:ext uri="{FF2B5EF4-FFF2-40B4-BE49-F238E27FC236}">
                <a16:creationId xmlns:a16="http://schemas.microsoft.com/office/drawing/2014/main" id="{41A3081F-437A-396D-25E7-2BD769B0BD70}"/>
              </a:ext>
            </a:extLst>
          </p:cNvPr>
          <p:cNvSpPr/>
          <p:nvPr/>
        </p:nvSpPr>
        <p:spPr>
          <a:xfrm>
            <a:off x="4798337" y="2163778"/>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907A2D5-F7B0-3C62-85BD-302219DE2089}"/>
              </a:ext>
            </a:extLst>
          </p:cNvPr>
          <p:cNvSpPr/>
          <p:nvPr/>
        </p:nvSpPr>
        <p:spPr>
          <a:xfrm>
            <a:off x="4846622" y="4362123"/>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E75A82-DA5C-7997-6BC2-5B41E3FA83F8}"/>
              </a:ext>
            </a:extLst>
          </p:cNvPr>
          <p:cNvSpPr txBox="1"/>
          <p:nvPr/>
        </p:nvSpPr>
        <p:spPr>
          <a:xfrm>
            <a:off x="8030424" y="1865076"/>
            <a:ext cx="1680396" cy="923330"/>
          </a:xfrm>
          <a:prstGeom prst="rect">
            <a:avLst/>
          </a:prstGeom>
          <a:noFill/>
        </p:spPr>
        <p:txBody>
          <a:bodyPr wrap="none" rtlCol="0">
            <a:spAutoFit/>
          </a:bodyPr>
          <a:lstStyle/>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Availability </a:t>
            </a:r>
          </a:p>
          <a:p>
            <a:pPr marL="285750" indent="-285750">
              <a:buFont typeface="Arial" panose="020B0604020202020204" pitchFamily="34" charset="0"/>
              <a:buChar char="•"/>
            </a:pPr>
            <a:r>
              <a:rPr lang="en-US" dirty="0"/>
              <a:t>Usability</a:t>
            </a:r>
          </a:p>
        </p:txBody>
      </p:sp>
      <p:sp>
        <p:nvSpPr>
          <p:cNvPr id="10" name="TextBox 9">
            <a:extLst>
              <a:ext uri="{FF2B5EF4-FFF2-40B4-BE49-F238E27FC236}">
                <a16:creationId xmlns:a16="http://schemas.microsoft.com/office/drawing/2014/main" id="{757DFF79-BD46-6E63-82C9-72FC7C959651}"/>
              </a:ext>
            </a:extLst>
          </p:cNvPr>
          <p:cNvSpPr txBox="1"/>
          <p:nvPr/>
        </p:nvSpPr>
        <p:spPr>
          <a:xfrm>
            <a:off x="8030424" y="4234751"/>
            <a:ext cx="1544334" cy="646331"/>
          </a:xfrm>
          <a:prstGeom prst="rect">
            <a:avLst/>
          </a:prstGeom>
          <a:noFill/>
        </p:spPr>
        <p:txBody>
          <a:bodyPr wrap="non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Availability </a:t>
            </a:r>
          </a:p>
        </p:txBody>
      </p:sp>
    </p:spTree>
    <p:extLst>
      <p:ext uri="{BB962C8B-B14F-4D97-AF65-F5344CB8AC3E}">
        <p14:creationId xmlns:p14="http://schemas.microsoft.com/office/powerpoint/2010/main" val="7210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40000" lnSpcReduction="20000"/>
          </a:bodyPr>
          <a:lstStyle/>
          <a:p>
            <a:r>
              <a:rPr lang="en-US" dirty="0"/>
              <a:t>Types of Architectures (per Wikipedia)</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 tooltip="Multitier architecture"/>
              </a:rPr>
              <a:t>Multitier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3" tooltip="Model–view–controller"/>
              </a:rPr>
              <a:t>Model–view–controller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4" tooltip="Domain-driven design"/>
              </a:rPr>
              <a:t>Domain-driven design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Blackboard pattern"/>
              </a:rPr>
              <a:t>Blackboard pattern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dirty="0">
                <a:solidFill>
                  <a:srgbClr val="202122"/>
                </a:solidFill>
                <a:effectLst/>
                <a:latin typeface="Arial" panose="020B0604020202020204" pitchFamily="34" charset="0"/>
              </a:rPr>
              <a:t>Sensor–controller–actuator</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6" tooltip="Presentation–abstraction–control"/>
              </a:rPr>
              <a:t>Presentation–abstraction–control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7" tooltip="Software componentry"/>
              </a:rPr>
              <a:t>Component-based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8" tooltip="Monolithic application"/>
              </a:rPr>
              <a:t>Monolithic application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9" tooltip="Abstraction (computer science)"/>
              </a:rPr>
              <a:t>Layered</a:t>
            </a:r>
            <a:endParaRPr lang="en-US" b="0" i="0" u="none" strike="noStrike" dirty="0">
              <a:solidFill>
                <a:srgbClr val="3366CC"/>
              </a:solidFill>
              <a:effectLst/>
              <a:highlight>
                <a:srgbClr val="FFFF00"/>
              </a:highlight>
              <a:latin typeface="Arial" panose="020B0604020202020204" pitchFamily="34" charset="0"/>
            </a:endParaRPr>
          </a:p>
          <a:p>
            <a:pPr lvl="1">
              <a:buFont typeface="Arial" panose="020B0604020202020204" pitchFamily="34" charset="0"/>
              <a:buChar char="•"/>
            </a:pPr>
            <a:r>
              <a:rPr lang="en-US" dirty="0">
                <a:solidFill>
                  <a:srgbClr val="3366CC"/>
                </a:solidFill>
                <a:highlight>
                  <a:srgbClr val="FFFF00"/>
                </a:highlight>
                <a:latin typeface="Arial" panose="020B0604020202020204" pitchFamily="34" charset="0"/>
              </a:rPr>
              <a:t>Microservice Architecture</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0" tooltip="Pipes and filters"/>
              </a:rPr>
              <a:t>Pipes and filters</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1" tooltip="Database-centric architecture"/>
              </a:rPr>
              <a:t>Database-centric</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2" tooltip="Blackboard (computing)"/>
              </a:rPr>
              <a:t>Blackboard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3" tooltip="Rule-based system"/>
              </a:rPr>
              <a:t>Rule-based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4" tooltip="Event-driven architecture"/>
              </a:rPr>
              <a:t>Event-driven</a:t>
            </a:r>
            <a:r>
              <a:rPr lang="en-US" b="0" i="0" dirty="0">
                <a:solidFill>
                  <a:srgbClr val="202122"/>
                </a:solidFill>
                <a:effectLst/>
                <a:latin typeface="Arial" panose="020B0604020202020204" pitchFamily="34" charset="0"/>
              </a:rPr>
              <a:t> aka </a:t>
            </a:r>
            <a:r>
              <a:rPr lang="en-US" b="0" i="0" u="none" strike="noStrike" dirty="0">
                <a:solidFill>
                  <a:srgbClr val="3366CC"/>
                </a:solidFill>
                <a:effectLst/>
                <a:latin typeface="Arial" panose="020B0604020202020204" pitchFamily="34" charset="0"/>
                <a:hlinkClick r:id="rId15" tooltip="Implicit invocation"/>
              </a:rPr>
              <a:t>implicit invocation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6" tooltip="Publish/subscribe"/>
              </a:rPr>
              <a:t>Publish-subscribe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7" tooltip="Asynchronous messaging"/>
              </a:rPr>
              <a:t>Asynchronous messaging</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8" tooltip="Microkernel"/>
              </a:rPr>
              <a:t>Microkernel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9" tooltip="Reflection (computer programming)"/>
              </a:rPr>
              <a:t>Reflection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0" tooltip="Client–server model"/>
              </a:rPr>
              <a:t>Client-server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Multitier architecture"/>
              </a:rPr>
              <a:t>multitier architecture</a:t>
            </a:r>
            <a:r>
              <a:rPr lang="en-US" b="0" i="0" dirty="0">
                <a:solidFill>
                  <a:srgbClr val="202122"/>
                </a:solidFill>
                <a:effectLst/>
                <a:latin typeface="Arial" panose="020B0604020202020204" pitchFamily="34" charset="0"/>
              </a:rPr>
              <a:t> exhibits this style)</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1" tooltip="Shared nothing architecture"/>
              </a:rPr>
              <a:t>Shared nothing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2" tooltip="Space-based architecture"/>
              </a:rPr>
              <a:t>Space-based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3" tooltip="Object request broker"/>
              </a:rPr>
              <a:t>Object request broker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4" tooltip="Peer-to-peer"/>
              </a:rPr>
              <a:t>Peer-to-peer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5" tooltip="Representational state transfer"/>
              </a:rPr>
              <a:t>Representational state transfer</a:t>
            </a:r>
            <a:r>
              <a:rPr lang="en-US" b="0" i="0" dirty="0">
                <a:solidFill>
                  <a:srgbClr val="202122"/>
                </a:solidFill>
                <a:effectLst/>
                <a:latin typeface="Arial" panose="020B0604020202020204" pitchFamily="34" charset="0"/>
              </a:rPr>
              <a:t> (REST)</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6" tooltip="Service-oriented architecture"/>
              </a:rPr>
              <a:t>Service-oriented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7" tooltip="Cloud computing"/>
              </a:rPr>
              <a:t>Cloud computing</a:t>
            </a:r>
            <a:r>
              <a:rPr lang="en-US" b="0" i="0" dirty="0">
                <a:solidFill>
                  <a:srgbClr val="202122"/>
                </a:solidFill>
                <a:effectLst/>
                <a:latin typeface="Arial" panose="020B0604020202020204" pitchFamily="34" charset="0"/>
              </a:rPr>
              <a:t> patterns </a:t>
            </a:r>
            <a:r>
              <a:rPr lang="en-US" b="0" i="0" u="none" strike="noStrike" baseline="30000" dirty="0">
                <a:solidFill>
                  <a:srgbClr val="3366CC"/>
                </a:solidFill>
                <a:effectLst/>
                <a:latin typeface="Arial" panose="020B0604020202020204" pitchFamily="34" charset="0"/>
                <a:hlinkClick r:id="rId28"/>
              </a:rPr>
              <a:t>[2]</a:t>
            </a:r>
            <a:endParaRPr lang="en-US" b="0" i="0" dirty="0">
              <a:solidFill>
                <a:srgbClr val="202122"/>
              </a:solidFill>
              <a:effectLst/>
              <a:latin typeface="Arial" panose="020B0604020202020204" pitchFamily="34" charset="0"/>
            </a:endParaRP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B107D709-7473-4F34-0EB5-A9216D367E66}"/>
              </a:ext>
            </a:extLst>
          </p:cNvPr>
          <p:cNvSpPr/>
          <p:nvPr/>
        </p:nvSpPr>
        <p:spPr>
          <a:xfrm>
            <a:off x="5857592" y="2073244"/>
            <a:ext cx="5260063" cy="192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DA4864-0F0D-F64F-DB0E-CFED548917AB}"/>
              </a:ext>
            </a:extLst>
          </p:cNvPr>
          <p:cNvSpPr/>
          <p:nvPr/>
        </p:nvSpPr>
        <p:spPr>
          <a:xfrm>
            <a:off x="6096000" y="2598345"/>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Monolithic</a:t>
            </a:r>
          </a:p>
        </p:txBody>
      </p:sp>
      <p:sp>
        <p:nvSpPr>
          <p:cNvPr id="7" name="Rectangle: Rounded Corners 6">
            <a:extLst>
              <a:ext uri="{FF2B5EF4-FFF2-40B4-BE49-F238E27FC236}">
                <a16:creationId xmlns:a16="http://schemas.microsoft.com/office/drawing/2014/main" id="{DA078325-74DC-536D-E81D-B76DD07D4489}"/>
              </a:ext>
            </a:extLst>
          </p:cNvPr>
          <p:cNvSpPr/>
          <p:nvPr/>
        </p:nvSpPr>
        <p:spPr>
          <a:xfrm>
            <a:off x="7724116" y="2622110"/>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Layered</a:t>
            </a:r>
          </a:p>
        </p:txBody>
      </p:sp>
      <p:sp>
        <p:nvSpPr>
          <p:cNvPr id="8" name="Rectangle: Rounded Corners 7">
            <a:extLst>
              <a:ext uri="{FF2B5EF4-FFF2-40B4-BE49-F238E27FC236}">
                <a16:creationId xmlns:a16="http://schemas.microsoft.com/office/drawing/2014/main" id="{0156E4B7-2BD1-03A2-426B-47EE95BCF385}"/>
              </a:ext>
            </a:extLst>
          </p:cNvPr>
          <p:cNvSpPr/>
          <p:nvPr/>
        </p:nvSpPr>
        <p:spPr>
          <a:xfrm>
            <a:off x="9325069" y="2622110"/>
            <a:ext cx="1616095"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Tree>
    <p:extLst>
      <p:ext uri="{BB962C8B-B14F-4D97-AF65-F5344CB8AC3E}">
        <p14:creationId xmlns:p14="http://schemas.microsoft.com/office/powerpoint/2010/main" val="144110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docProps/app.xml><?xml version="1.0" encoding="utf-8"?>
<Properties xmlns="http://schemas.openxmlformats.org/officeDocument/2006/extended-properties" xmlns:vt="http://schemas.openxmlformats.org/officeDocument/2006/docPropsVTypes">
  <Template>ArchitectureMaster-00-Presentation</Template>
  <TotalTime>3632</TotalTime>
  <Words>1536</Words>
  <Application>Microsoft Office PowerPoint</Application>
  <PresentationFormat>Widescreen</PresentationFormat>
  <Paragraphs>218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 Black</vt:lpstr>
      <vt:lpstr>Avenir Medium</vt:lpstr>
      <vt:lpstr>Britannic Bold</vt:lpstr>
      <vt:lpstr>Calibri</vt:lpstr>
      <vt:lpstr>Calibri (Body)</vt:lpstr>
      <vt:lpstr>Calibri Light</vt:lpstr>
      <vt:lpstr>Wingdings</vt:lpstr>
      <vt:lpstr>Office Theme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vt:lpstr>
      <vt:lpstr>Software Architect</vt:lpstr>
      <vt:lpstr>Software Architect</vt:lpstr>
      <vt:lpstr>Agile Architecture</vt:lpstr>
      <vt:lpstr>Agile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49</cp:revision>
  <dcterms:created xsi:type="dcterms:W3CDTF">2021-03-30T15:32:15Z</dcterms:created>
  <dcterms:modified xsi:type="dcterms:W3CDTF">2025-03-20T00:04:19Z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