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753600" cy="7315200"/>
  <p:notesSz cx="6858000" cy="9144000"/>
  <p:embeddedFontLst>
    <p:embeddedFont>
      <p:font typeface="Aleo Bold" panose="020F0802020204030203" pitchFamily="34" charset="77"/>
      <p:regular r:id="rId10"/>
      <p:bold r:id="rId11"/>
    </p:embeddedFont>
    <p:embeddedFont>
      <p:font typeface="Glacial Indifference" pitchFamily="2" charset="0"/>
      <p:regular r:id="rId12"/>
    </p:embeddedFont>
    <p:embeddedFont>
      <p:font typeface="Glacial Indifference Bold" pitchFamily="2" charset="0"/>
      <p:regular r:id="rId13"/>
      <p:bold r:id="rId14"/>
    </p:embeddedFont>
    <p:embeddedFont>
      <p:font typeface="Poppins" pitchFamily="2" charset="77"/>
      <p:regular r:id="rId15"/>
      <p:bold r:id="rId16"/>
      <p:italic r:id="rId17"/>
      <p:boldItalic r:id="rId18"/>
    </p:embeddedFont>
    <p:embeddedFont>
      <p:font typeface="Poppins Bold" pitchFamily="2" charset="7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317" autoAdjust="0"/>
    <p:restoredTop sz="94593" autoAdjust="0"/>
  </p:normalViewPr>
  <p:slideViewPr>
    <p:cSldViewPr>
      <p:cViewPr>
        <p:scale>
          <a:sx n="147" d="100"/>
          <a:sy n="147" d="100"/>
        </p:scale>
        <p:origin x="1376" y="10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E2DE2-6CB8-F54F-A779-CE3CACF3F3BA}" type="datetimeFigureOut">
              <a:rPr lang="es-ES_tradnl" smtClean="0"/>
              <a:t>9/4/25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5A91-4DCE-9F41-B33F-BB05CE10ABD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588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646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1B6B0-5A6E-D55A-EB9B-8C556C4C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B71144-6933-FE20-F4D5-9AAC64E59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6BADDC-7F4F-3721-AE3E-D89F6B430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566C7B-66E9-A91A-4047-5068663D4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7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C8D83-112D-0048-357F-484E6E77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F7CA132-F36C-4683-4622-FE0AF5EDB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7FBB43F-1A0F-1941-AB62-09C4274D2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267B7F-4C56-9048-1A2D-65A10B042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837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2813" y="6981970"/>
            <a:ext cx="10065858" cy="416098"/>
            <a:chOff x="0" y="0"/>
            <a:chExt cx="3728095" cy="154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8095" cy="154110"/>
            </a:xfrm>
            <a:custGeom>
              <a:avLst/>
              <a:gdLst/>
              <a:ahLst/>
              <a:cxnLst/>
              <a:rect l="l" t="t" r="r" b="b"/>
              <a:pathLst>
                <a:path w="3728095" h="154110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128004" y="-1510126"/>
            <a:ext cx="4066405" cy="4066405"/>
          </a:xfrm>
          <a:custGeom>
            <a:avLst/>
            <a:gdLst/>
            <a:ahLst/>
            <a:cxnLst/>
            <a:rect l="l" t="t" r="r" b="b"/>
            <a:pathLst>
              <a:path w="4066405" h="4066405">
                <a:moveTo>
                  <a:pt x="0" y="0"/>
                </a:moveTo>
                <a:lnTo>
                  <a:pt x="4066405" y="0"/>
                </a:lnTo>
                <a:lnTo>
                  <a:pt x="4066405" y="4066405"/>
                </a:lnTo>
                <a:lnTo>
                  <a:pt x="0" y="4066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858416" y="131909"/>
            <a:ext cx="4048586" cy="404858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9064" y="2773567"/>
            <a:ext cx="6356350" cy="1808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80"/>
              </a:lnSpc>
            </a:pP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TrainECG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,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una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herramienta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prototipo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apoyo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al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entrenamiento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interpretación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electrocardiogramas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basado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Aprendizaje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Profundo para la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detección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arritmias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cardíacas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.</a:t>
            </a:r>
          </a:p>
        </p:txBody>
      </p:sp>
      <p:sp>
        <p:nvSpPr>
          <p:cNvPr id="9" name="Freeform 9"/>
          <p:cNvSpPr/>
          <p:nvPr/>
        </p:nvSpPr>
        <p:spPr>
          <a:xfrm>
            <a:off x="6792390" y="1412295"/>
            <a:ext cx="2557159" cy="1946637"/>
          </a:xfrm>
          <a:custGeom>
            <a:avLst/>
            <a:gdLst/>
            <a:ahLst/>
            <a:cxnLst/>
            <a:rect l="l" t="t" r="r" b="b"/>
            <a:pathLst>
              <a:path w="2557159" h="1946637">
                <a:moveTo>
                  <a:pt x="0" y="0"/>
                </a:moveTo>
                <a:lnTo>
                  <a:pt x="2557160" y="0"/>
                </a:lnTo>
                <a:lnTo>
                  <a:pt x="2557160" y="1946637"/>
                </a:lnTo>
                <a:lnTo>
                  <a:pt x="0" y="1946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0" name="TextBox 10"/>
          <p:cNvSpPr txBox="1"/>
          <p:nvPr/>
        </p:nvSpPr>
        <p:spPr>
          <a:xfrm>
            <a:off x="1162050" y="6715603"/>
            <a:ext cx="8591550" cy="26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18"/>
              </a:lnSpc>
            </a:pPr>
            <a:r>
              <a:rPr lang="en-US" sz="1513" b="1" spc="226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LILIAN ESTEFANIA MARADIAGO CORREA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191000" y="-1943100"/>
            <a:ext cx="3325220" cy="332522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228850" y="-1695450"/>
            <a:ext cx="3086677" cy="3086677"/>
          </a:xfrm>
          <a:custGeom>
            <a:avLst/>
            <a:gdLst/>
            <a:ahLst/>
            <a:cxnLst/>
            <a:rect l="l" t="t" r="r" b="b"/>
            <a:pathLst>
              <a:path w="3086677" h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5" name="TextBox 5"/>
          <p:cNvSpPr txBox="1"/>
          <p:nvPr/>
        </p:nvSpPr>
        <p:spPr>
          <a:xfrm>
            <a:off x="762000" y="1918716"/>
            <a:ext cx="8229600" cy="65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4830" b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Contenido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8850" y="2941510"/>
            <a:ext cx="6051710" cy="2749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Contexto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funcionales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no funcionales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Ponderación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2813" y="6981970"/>
            <a:ext cx="10065858" cy="416098"/>
            <a:chOff x="0" y="0"/>
            <a:chExt cx="3728095" cy="154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8095" cy="154110"/>
            </a:xfrm>
            <a:custGeom>
              <a:avLst/>
              <a:gdLst/>
              <a:ahLst/>
              <a:cxnLst/>
              <a:rect l="l" t="t" r="r" b="b"/>
              <a:pathLst>
                <a:path w="3728095" h="154110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443471" y="-1349404"/>
            <a:ext cx="3500443" cy="3500443"/>
          </a:xfrm>
          <a:custGeom>
            <a:avLst/>
            <a:gdLst/>
            <a:ahLst/>
            <a:cxnLst/>
            <a:rect l="l" t="t" r="r" b="b"/>
            <a:pathLst>
              <a:path w="3500443" h="3500443">
                <a:moveTo>
                  <a:pt x="0" y="0"/>
                </a:moveTo>
                <a:lnTo>
                  <a:pt x="3500443" y="0"/>
                </a:lnTo>
                <a:lnTo>
                  <a:pt x="3500443" y="3500442"/>
                </a:lnTo>
                <a:lnTo>
                  <a:pt x="0" y="3500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908114" y="685800"/>
            <a:ext cx="3716815" cy="371681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8" name="Freeform 8"/>
          <p:cNvSpPr/>
          <p:nvPr/>
        </p:nvSpPr>
        <p:spPr>
          <a:xfrm>
            <a:off x="7443471" y="1173064"/>
            <a:ext cx="1859360" cy="1330905"/>
          </a:xfrm>
          <a:custGeom>
            <a:avLst/>
            <a:gdLst/>
            <a:ahLst/>
            <a:cxnLst/>
            <a:rect l="l" t="t" r="r" b="b"/>
            <a:pathLst>
              <a:path w="2141110" h="1629920">
                <a:moveTo>
                  <a:pt x="0" y="0"/>
                </a:moveTo>
                <a:lnTo>
                  <a:pt x="2141110" y="0"/>
                </a:lnTo>
                <a:lnTo>
                  <a:pt x="2141110" y="1629919"/>
                </a:lnTo>
                <a:lnTo>
                  <a:pt x="0" y="1629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9" name="TextBox 9"/>
          <p:cNvSpPr txBox="1"/>
          <p:nvPr/>
        </p:nvSpPr>
        <p:spPr>
          <a:xfrm>
            <a:off x="573602" y="685800"/>
            <a:ext cx="6821457" cy="3754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s-ES_tradnl" sz="2400" b="1" spc="78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TrainECG</a:t>
            </a:r>
            <a:r>
              <a:rPr lang="es-ES_tradnl" sz="2000" spc="78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es una herramienta basada en aprendizaje profundo que tiene como objetivo  apoyar a estudiantes de medicina y médicos generales en la interpretación de electrocardiogramas (ECG) para la detección de arritmias cardíacas. Integra un modelo de clasificación validado por estándares AAMI y ofrece una interfaz educativa donde el usuario puede cargar o consultar trazos ECG, recibir predicciones automáticas y visualizar explicaciones del modelo con técnicas de interpretabilidad. Además, incluye módulos de práctica, retroalimentación formativa y evaluación para reforzar el aprendizaje.</a:t>
            </a:r>
          </a:p>
        </p:txBody>
      </p:sp>
      <p:pic>
        <p:nvPicPr>
          <p:cNvPr id="1026" name="Picture 2" descr="Descarga iconos gratuitos de Icono de Doctor en medicina Generic Outline  Color en PNG y SVG">
            <a:extLst>
              <a:ext uri="{FF2B5EF4-FFF2-40B4-BE49-F238E27FC236}">
                <a16:creationId xmlns:a16="http://schemas.microsoft.com/office/drawing/2014/main" id="{705D54CB-6CFA-C0A0-5C5C-D7E1A546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2" y="4695584"/>
            <a:ext cx="951706" cy="9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studiante - Iconos gratis de usuario">
            <a:extLst>
              <a:ext uri="{FF2B5EF4-FFF2-40B4-BE49-F238E27FC236}">
                <a16:creationId xmlns:a16="http://schemas.microsoft.com/office/drawing/2014/main" id="{E2C99D91-C900-B782-7CE4-D63FED49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0" y="5817016"/>
            <a:ext cx="889258" cy="8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8F08DB5-5FA2-2BB6-A8FC-A13C87321827}"/>
              </a:ext>
            </a:extLst>
          </p:cNvPr>
          <p:cNvSpPr txBox="1"/>
          <p:nvPr/>
        </p:nvSpPr>
        <p:spPr>
          <a:xfrm>
            <a:off x="1716602" y="5206217"/>
            <a:ext cx="1981200" cy="1015663"/>
          </a:xfrm>
          <a:custGeom>
            <a:avLst/>
            <a:gdLst>
              <a:gd name="connsiteX0" fmla="*/ 0 w 1981200"/>
              <a:gd name="connsiteY0" fmla="*/ 0 h 1015663"/>
              <a:gd name="connsiteX1" fmla="*/ 1981200 w 1981200"/>
              <a:gd name="connsiteY1" fmla="*/ 0 h 1015663"/>
              <a:gd name="connsiteX2" fmla="*/ 1981200 w 1981200"/>
              <a:gd name="connsiteY2" fmla="*/ 1015663 h 1015663"/>
              <a:gd name="connsiteX3" fmla="*/ 0 w 1981200"/>
              <a:gd name="connsiteY3" fmla="*/ 1015663 h 1015663"/>
              <a:gd name="connsiteX4" fmla="*/ 0 w 1981200"/>
              <a:gd name="connsiteY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015663" fill="none" extrusionOk="0">
                <a:moveTo>
                  <a:pt x="0" y="0"/>
                </a:moveTo>
                <a:cubicBezTo>
                  <a:pt x="358649" y="-49533"/>
                  <a:pt x="1637551" y="-14809"/>
                  <a:pt x="1981200" y="0"/>
                </a:cubicBezTo>
                <a:cubicBezTo>
                  <a:pt x="1895952" y="249582"/>
                  <a:pt x="2062007" y="889491"/>
                  <a:pt x="1981200" y="1015663"/>
                </a:cubicBezTo>
                <a:cubicBezTo>
                  <a:pt x="1319567" y="967432"/>
                  <a:pt x="764861" y="1100118"/>
                  <a:pt x="0" y="1015663"/>
                </a:cubicBezTo>
                <a:cubicBezTo>
                  <a:pt x="46534" y="691205"/>
                  <a:pt x="35510" y="501986"/>
                  <a:pt x="0" y="0"/>
                </a:cubicBezTo>
                <a:close/>
              </a:path>
              <a:path w="1981200" h="1015663" stroke="0" extrusionOk="0">
                <a:moveTo>
                  <a:pt x="0" y="0"/>
                </a:moveTo>
                <a:cubicBezTo>
                  <a:pt x="799622" y="118645"/>
                  <a:pt x="1090241" y="116012"/>
                  <a:pt x="1981200" y="0"/>
                </a:cubicBezTo>
                <a:cubicBezTo>
                  <a:pt x="1950086" y="243736"/>
                  <a:pt x="1920970" y="806251"/>
                  <a:pt x="1981200" y="1015663"/>
                </a:cubicBezTo>
                <a:cubicBezTo>
                  <a:pt x="1074601" y="1150263"/>
                  <a:pt x="226302" y="858467"/>
                  <a:pt x="0" y="1015663"/>
                </a:cubicBezTo>
                <a:cubicBezTo>
                  <a:pt x="-5118" y="569580"/>
                  <a:pt x="57277" y="18609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200" dirty="0"/>
              <a:t>Interfaz interactiva </a:t>
            </a:r>
          </a:p>
          <a:p>
            <a:r>
              <a:rPr lang="es-ES_tradnl" sz="1200" dirty="0"/>
              <a:t>-Carga ECG</a:t>
            </a:r>
          </a:p>
          <a:p>
            <a:r>
              <a:rPr lang="es-ES_tradnl" sz="1200" dirty="0"/>
              <a:t>-Simulador de casos clínicos </a:t>
            </a:r>
          </a:p>
          <a:p>
            <a:r>
              <a:rPr lang="es-ES_tradnl" sz="1200" dirty="0"/>
              <a:t>-Evaluación con retroalimentación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3FBC51-6B5A-5360-B2CC-BE76B213ABD0}"/>
              </a:ext>
            </a:extLst>
          </p:cNvPr>
          <p:cNvSpPr txBox="1"/>
          <p:nvPr/>
        </p:nvSpPr>
        <p:spPr>
          <a:xfrm>
            <a:off x="4231202" y="4666151"/>
            <a:ext cx="2209800" cy="646331"/>
          </a:xfrm>
          <a:custGeom>
            <a:avLst/>
            <a:gdLst>
              <a:gd name="connsiteX0" fmla="*/ 0 w 2209800"/>
              <a:gd name="connsiteY0" fmla="*/ 0 h 646331"/>
              <a:gd name="connsiteX1" fmla="*/ 2209800 w 2209800"/>
              <a:gd name="connsiteY1" fmla="*/ 0 h 646331"/>
              <a:gd name="connsiteX2" fmla="*/ 2209800 w 2209800"/>
              <a:gd name="connsiteY2" fmla="*/ 646331 h 646331"/>
              <a:gd name="connsiteX3" fmla="*/ 0 w 2209800"/>
              <a:gd name="connsiteY3" fmla="*/ 646331 h 646331"/>
              <a:gd name="connsiteX4" fmla="*/ 0 w 2209800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646331" fill="none" extrusionOk="0">
                <a:moveTo>
                  <a:pt x="0" y="0"/>
                </a:moveTo>
                <a:cubicBezTo>
                  <a:pt x="442815" y="-49533"/>
                  <a:pt x="1660843" y="-14809"/>
                  <a:pt x="2209800" y="0"/>
                </a:cubicBezTo>
                <a:cubicBezTo>
                  <a:pt x="2224272" y="98201"/>
                  <a:pt x="2190887" y="333819"/>
                  <a:pt x="2209800" y="646331"/>
                </a:cubicBezTo>
                <a:cubicBezTo>
                  <a:pt x="1463977" y="598100"/>
                  <a:pt x="879029" y="730786"/>
                  <a:pt x="0" y="646331"/>
                </a:cubicBezTo>
                <a:cubicBezTo>
                  <a:pt x="46534" y="433830"/>
                  <a:pt x="35510" y="136178"/>
                  <a:pt x="0" y="0"/>
                </a:cubicBezTo>
                <a:close/>
              </a:path>
              <a:path w="2209800" h="646331" stroke="0" extrusionOk="0">
                <a:moveTo>
                  <a:pt x="0" y="0"/>
                </a:moveTo>
                <a:cubicBezTo>
                  <a:pt x="1096865" y="118645"/>
                  <a:pt x="1174254" y="116012"/>
                  <a:pt x="2209800" y="0"/>
                </a:cubicBezTo>
                <a:cubicBezTo>
                  <a:pt x="2162066" y="166119"/>
                  <a:pt x="2249290" y="543217"/>
                  <a:pt x="2209800" y="646331"/>
                </a:cubicBezTo>
                <a:cubicBezTo>
                  <a:pt x="1462945" y="780931"/>
                  <a:pt x="401119" y="489135"/>
                  <a:pt x="0" y="646331"/>
                </a:cubicBezTo>
                <a:cubicBezTo>
                  <a:pt x="44741" y="534667"/>
                  <a:pt x="-25823" y="18907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200" dirty="0"/>
              <a:t>Modelo de IA</a:t>
            </a:r>
          </a:p>
          <a:p>
            <a:r>
              <a:rPr lang="es-ES_tradnl" sz="1200" dirty="0"/>
              <a:t>-Detecta arritmias</a:t>
            </a:r>
          </a:p>
          <a:p>
            <a:r>
              <a:rPr lang="es-ES_tradnl" sz="1200" dirty="0"/>
              <a:t>-Explica la predicción (XAI)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848499-85F4-B423-AA50-60A9ED78D89D}"/>
              </a:ext>
            </a:extLst>
          </p:cNvPr>
          <p:cNvSpPr txBox="1"/>
          <p:nvPr/>
        </p:nvSpPr>
        <p:spPr>
          <a:xfrm>
            <a:off x="4231202" y="5636621"/>
            <a:ext cx="2209800" cy="461665"/>
          </a:xfrm>
          <a:custGeom>
            <a:avLst/>
            <a:gdLst>
              <a:gd name="connsiteX0" fmla="*/ 0 w 2209800"/>
              <a:gd name="connsiteY0" fmla="*/ 0 h 461665"/>
              <a:gd name="connsiteX1" fmla="*/ 2209800 w 2209800"/>
              <a:gd name="connsiteY1" fmla="*/ 0 h 461665"/>
              <a:gd name="connsiteX2" fmla="*/ 2209800 w 2209800"/>
              <a:gd name="connsiteY2" fmla="*/ 461665 h 461665"/>
              <a:gd name="connsiteX3" fmla="*/ 0 w 2209800"/>
              <a:gd name="connsiteY3" fmla="*/ 461665 h 461665"/>
              <a:gd name="connsiteX4" fmla="*/ 0 w 2209800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461665" fill="none" extrusionOk="0">
                <a:moveTo>
                  <a:pt x="0" y="0"/>
                </a:moveTo>
                <a:cubicBezTo>
                  <a:pt x="442815" y="-49533"/>
                  <a:pt x="1660843" y="-14809"/>
                  <a:pt x="2209800" y="0"/>
                </a:cubicBezTo>
                <a:cubicBezTo>
                  <a:pt x="2207652" y="186521"/>
                  <a:pt x="2207507" y="313513"/>
                  <a:pt x="2209800" y="461665"/>
                </a:cubicBezTo>
                <a:cubicBezTo>
                  <a:pt x="1463977" y="413434"/>
                  <a:pt x="879029" y="546120"/>
                  <a:pt x="0" y="461665"/>
                </a:cubicBezTo>
                <a:cubicBezTo>
                  <a:pt x="-3326" y="342772"/>
                  <a:pt x="-14350" y="47724"/>
                  <a:pt x="0" y="0"/>
                </a:cubicBezTo>
                <a:close/>
              </a:path>
              <a:path w="2209800" h="461665" stroke="0" extrusionOk="0">
                <a:moveTo>
                  <a:pt x="0" y="0"/>
                </a:moveTo>
                <a:cubicBezTo>
                  <a:pt x="1096865" y="118645"/>
                  <a:pt x="1174254" y="116012"/>
                  <a:pt x="2209800" y="0"/>
                </a:cubicBezTo>
                <a:cubicBezTo>
                  <a:pt x="2228546" y="143527"/>
                  <a:pt x="2182810" y="261265"/>
                  <a:pt x="2209800" y="461665"/>
                </a:cubicBezTo>
                <a:cubicBezTo>
                  <a:pt x="1462945" y="596265"/>
                  <a:pt x="401119" y="304469"/>
                  <a:pt x="0" y="461665"/>
                </a:cubicBezTo>
                <a:cubicBezTo>
                  <a:pt x="11502" y="333756"/>
                  <a:pt x="40657" y="17387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200" dirty="0"/>
              <a:t>Generador de casos</a:t>
            </a:r>
          </a:p>
          <a:p>
            <a:r>
              <a:rPr lang="es-ES_tradnl" sz="1200" dirty="0"/>
              <a:t>-Trazos ECG reales y simulados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9AE06F9-2F09-5AF5-7A6D-3BA0C4547A2B}"/>
              </a:ext>
            </a:extLst>
          </p:cNvPr>
          <p:cNvSpPr txBox="1"/>
          <p:nvPr/>
        </p:nvSpPr>
        <p:spPr>
          <a:xfrm>
            <a:off x="4253123" y="6435735"/>
            <a:ext cx="2209800" cy="276999"/>
          </a:xfrm>
          <a:custGeom>
            <a:avLst/>
            <a:gdLst>
              <a:gd name="connsiteX0" fmla="*/ 0 w 2209800"/>
              <a:gd name="connsiteY0" fmla="*/ 0 h 276999"/>
              <a:gd name="connsiteX1" fmla="*/ 2209800 w 2209800"/>
              <a:gd name="connsiteY1" fmla="*/ 0 h 276999"/>
              <a:gd name="connsiteX2" fmla="*/ 2209800 w 2209800"/>
              <a:gd name="connsiteY2" fmla="*/ 276999 h 276999"/>
              <a:gd name="connsiteX3" fmla="*/ 0 w 2209800"/>
              <a:gd name="connsiteY3" fmla="*/ 276999 h 276999"/>
              <a:gd name="connsiteX4" fmla="*/ 0 w 2209800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276999" fill="none" extrusionOk="0">
                <a:moveTo>
                  <a:pt x="0" y="0"/>
                </a:moveTo>
                <a:cubicBezTo>
                  <a:pt x="442815" y="-49533"/>
                  <a:pt x="1660843" y="-14809"/>
                  <a:pt x="2209800" y="0"/>
                </a:cubicBezTo>
                <a:cubicBezTo>
                  <a:pt x="2224272" y="121756"/>
                  <a:pt x="2207507" y="216885"/>
                  <a:pt x="2209800" y="276999"/>
                </a:cubicBezTo>
                <a:cubicBezTo>
                  <a:pt x="1463977" y="228768"/>
                  <a:pt x="879029" y="361454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2209800" h="276999" stroke="0" extrusionOk="0">
                <a:moveTo>
                  <a:pt x="0" y="0"/>
                </a:moveTo>
                <a:cubicBezTo>
                  <a:pt x="1096865" y="118645"/>
                  <a:pt x="1174254" y="116012"/>
                  <a:pt x="2209800" y="0"/>
                </a:cubicBezTo>
                <a:cubicBezTo>
                  <a:pt x="2211926" y="41565"/>
                  <a:pt x="2199430" y="194310"/>
                  <a:pt x="2209800" y="276999"/>
                </a:cubicBezTo>
                <a:cubicBezTo>
                  <a:pt x="1462945" y="411599"/>
                  <a:pt x="401119" y="119803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200" dirty="0"/>
              <a:t>Modulo evaluaciones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EB74CA-4B5D-89FE-4513-D3B19C65E42E}"/>
              </a:ext>
            </a:extLst>
          </p:cNvPr>
          <p:cNvSpPr txBox="1"/>
          <p:nvPr/>
        </p:nvSpPr>
        <p:spPr>
          <a:xfrm>
            <a:off x="6974402" y="5601287"/>
            <a:ext cx="1647149" cy="276999"/>
          </a:xfrm>
          <a:custGeom>
            <a:avLst/>
            <a:gdLst>
              <a:gd name="connsiteX0" fmla="*/ 0 w 1647149"/>
              <a:gd name="connsiteY0" fmla="*/ 0 h 276999"/>
              <a:gd name="connsiteX1" fmla="*/ 1647149 w 1647149"/>
              <a:gd name="connsiteY1" fmla="*/ 0 h 276999"/>
              <a:gd name="connsiteX2" fmla="*/ 1647149 w 1647149"/>
              <a:gd name="connsiteY2" fmla="*/ 276999 h 276999"/>
              <a:gd name="connsiteX3" fmla="*/ 0 w 1647149"/>
              <a:gd name="connsiteY3" fmla="*/ 276999 h 276999"/>
              <a:gd name="connsiteX4" fmla="*/ 0 w 1647149"/>
              <a:gd name="connsiteY4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149" h="276999" fill="none" extrusionOk="0">
                <a:moveTo>
                  <a:pt x="0" y="0"/>
                </a:moveTo>
                <a:cubicBezTo>
                  <a:pt x="444375" y="63963"/>
                  <a:pt x="889148" y="-103913"/>
                  <a:pt x="1647149" y="0"/>
                </a:cubicBezTo>
                <a:cubicBezTo>
                  <a:pt x="1661621" y="121756"/>
                  <a:pt x="1644856" y="216885"/>
                  <a:pt x="1647149" y="276999"/>
                </a:cubicBezTo>
                <a:cubicBezTo>
                  <a:pt x="866306" y="207864"/>
                  <a:pt x="743100" y="391718"/>
                  <a:pt x="0" y="276999"/>
                </a:cubicBezTo>
                <a:cubicBezTo>
                  <a:pt x="13294" y="179544"/>
                  <a:pt x="-14350" y="112173"/>
                  <a:pt x="0" y="0"/>
                </a:cubicBezTo>
                <a:close/>
              </a:path>
              <a:path w="1647149" h="276999" stroke="0" extrusionOk="0">
                <a:moveTo>
                  <a:pt x="0" y="0"/>
                </a:moveTo>
                <a:cubicBezTo>
                  <a:pt x="700326" y="-16137"/>
                  <a:pt x="1209575" y="-27295"/>
                  <a:pt x="1647149" y="0"/>
                </a:cubicBezTo>
                <a:cubicBezTo>
                  <a:pt x="1649275" y="41565"/>
                  <a:pt x="1636779" y="194310"/>
                  <a:pt x="1647149" y="276999"/>
                </a:cubicBezTo>
                <a:cubicBezTo>
                  <a:pt x="1109932" y="174807"/>
                  <a:pt x="312965" y="196999"/>
                  <a:pt x="0" y="276999"/>
                </a:cubicBezTo>
                <a:cubicBezTo>
                  <a:pt x="-5118" y="209672"/>
                  <a:pt x="24037" y="12609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sz="1200" dirty="0"/>
              <a:t>retroalimentación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A916090-74E0-BE52-15A0-14E4CBEA8343}"/>
              </a:ext>
            </a:extLst>
          </p:cNvPr>
          <p:cNvCxnSpPr>
            <a:stCxn id="10" idx="3"/>
          </p:cNvCxnSpPr>
          <p:nvPr/>
        </p:nvCxnSpPr>
        <p:spPr>
          <a:xfrm flipV="1">
            <a:off x="3697802" y="4989316"/>
            <a:ext cx="533400" cy="72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6CDF19C-DFD3-4AE3-AF65-4FBB162D76D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697802" y="5714048"/>
            <a:ext cx="5114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177BF5D-B98F-A1F9-4F3B-59879681CFE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697802" y="5714049"/>
            <a:ext cx="555321" cy="860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7D55F88-876D-7A9F-D824-FA0A88D91AD3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441002" y="4989317"/>
            <a:ext cx="533400" cy="75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05A52D6A-C01E-D54E-8BD2-A2CDADCFF34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425617" y="5739787"/>
            <a:ext cx="548785" cy="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465A7D7-14A3-F7E3-56F6-24E9674FB97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6462923" y="5739787"/>
            <a:ext cx="511479" cy="83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7D2167A-5F2B-CE5D-090C-38A2DD48395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97439" y="5404675"/>
            <a:ext cx="319163" cy="30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9AC2907-4471-17B3-CC64-A44FA3148F7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312752" y="5714049"/>
            <a:ext cx="403850" cy="38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39494"/>
              </p:ext>
            </p:extLst>
          </p:nvPr>
        </p:nvGraphicFramePr>
        <p:xfrm>
          <a:off x="785877" y="304801"/>
          <a:ext cx="8358123" cy="662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4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617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 Bold"/>
                        </a:rPr>
                        <a:t>ID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DESCRIPCION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DETALLE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>
                          <a:solidFill>
                            <a:srgbClr val="000000"/>
                          </a:solidFill>
                          <a:sym typeface="Poppins Bold"/>
                        </a:rPr>
                        <a:t>INTERESADOS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79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RF-01</a:t>
                      </a:r>
                      <a:endParaRPr lang="en-US" sz="1100" b="1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Carga de ECG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La plataforma debe permitir a los usuarios subir electrocardiogramas en formato de imagen o señal digital para su análisis.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de medicina, médicos generales, instituciones educativas, investigadores en IA medica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57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RF-02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Detección automática de arritmias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El sistema debe identificar y clasificar arritmias cardíacas basadas en los modelos de Deep Learning entrenados con el dataset seleccionado.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medicos generales, profesores de medicina, centros de investigacion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357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RF-03</a:t>
                      </a:r>
                      <a:endParaRPr lang="en-US" sz="1100" b="1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Retroalimentación interactiva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Debe proporcionar explicaciones detalladas sobre la anomalía detectada, incluyendo referencias médicas relevantes y visualización gráfica del ECG.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de medicina, médicos generales, especialistas en cardiología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5837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RF-04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Modo de entrenamiento con evaluación progresiva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La herramienta debe incluir un módulo donde los usuarios puedan practicar la interpretación de ECG mediante casos clínicos simulados, con retroalimentación y evaluación de su progreso.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estudiamtes de medicina,</a:t>
                      </a:r>
                    </a:p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Instituciones educativas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779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RF-05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Integración con </a:t>
                      </a:r>
                      <a:r>
                        <a:rPr lang="es-ES_tradnl" sz="1200" noProof="0" dirty="0" err="1">
                          <a:solidFill>
                            <a:srgbClr val="000000"/>
                          </a:solidFill>
                          <a:sym typeface="Poppins"/>
                        </a:rPr>
                        <a:t>OpenEvidence</a:t>
                      </a: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 u otras bases de datos médicas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Debe incluir información médica validada y actualizada,  para mejorar la comprensión de los resultados.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médicos generales, estudiantes de medicina, investigadores en IA medica, instituciones de salud aliadas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E081C-3B95-6A68-4A22-7829B0707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0F5F6D9-ACF9-4C81-3395-2ED0D4FF8CAA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E00812A-F424-228D-ECC5-3A5F1BFF07DE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F69C0167-4C16-A9D0-DA8B-A265EDA951DD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F4686E-90BE-8BDB-33C6-4201588E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37052"/>
              </p:ext>
            </p:extLst>
          </p:nvPr>
        </p:nvGraphicFramePr>
        <p:xfrm>
          <a:off x="753291" y="90939"/>
          <a:ext cx="8511540" cy="7087411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67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59">
                  <a:extLst>
                    <a:ext uri="{9D8B030D-6E8A-4147-A177-3AD203B41FA5}">
                      <a16:colId xmlns:a16="http://schemas.microsoft.com/office/drawing/2014/main" val="3277534545"/>
                    </a:ext>
                  </a:extLst>
                </a:gridCol>
                <a:gridCol w="1949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16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 Bold"/>
                        </a:rPr>
                        <a:t>ID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DESCRIPCION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DETALLE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/>
                        <a:t>METRICA</a:t>
                      </a:r>
                      <a:endParaRPr lang="es-ES_tradnl" sz="1200" b="1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INTERESADOS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RNF-01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Rendimiento y tiempo de respuesta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sistema debe procesar y entregar resultados en un tiempo máximo aceptable para no interrumpir la experiencia del usuario.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CO" sz="1200" dirty="0"/>
                        <a:t>Tiempo de respuesta &lt;5  segundos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y profesores de medicina, médicos generales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RNF-02</a:t>
                      </a:r>
                      <a:endParaRPr lang="en-US" sz="1100" b="1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Usabilidad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La interfaz debe ser intuitiva y fácil de usar, permitiendo a usuarios sin conocimientos técnicos navegar y utilizar la aplicación sin problemas.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Índice de satisfacción de usuario &gt; 80%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médicos generales, profesores y estudiantes de medicina, facultad de medicina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RNF-03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Fiabilidad y disponibilidad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sistema debe contar con mecanismos de respaldo y recuperación ante fallos, garantizando alta disponibilidad en su operación.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Disponibilidad ≥ 99% del tiempo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y profesores de medicina, médicos generales,  administradores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9126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RNF-04</a:t>
                      </a:r>
                      <a:endParaRPr lang="en-US" sz="1100" b="1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Mantenibilidad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código y la arquitectura deben estar documentados y estructurados para facilitar futuras modificaciones o expansiones del sistema.	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Cobertura de documentación &gt; 90%	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Desarrolladores, investigadores en IA medica, instituciones de salud aliadas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0986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RNF-05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Seguridad de datos	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Garantizar la confidencialidad, integridad y disponibilidad de los datos médicos, cumpliendo con normativas y buenas prácticas de seguridad.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Cumplimiento de normativa HIPAA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latin typeface="+mn-lt"/>
                          <a:cs typeface="Poppins" pitchFamily="2" charset="77"/>
                        </a:rPr>
                        <a:t>Estudiantes y profesores de medicina, médicos generales, facultad de medicina, investigadores, entes reguladores, usuarios indirectos (pacientes)</a:t>
                      </a: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5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F0BDF-249D-87DA-3276-AE19A052F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F57CBC-823D-3450-4708-B5FA4F397B62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64DC050-F5CF-C98D-A73A-242308700F61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57190402-9283-1AFF-5028-AE5E51CBA530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0247C9A-FF7A-1290-B2B2-078C1776E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86545"/>
              </p:ext>
            </p:extLst>
          </p:nvPr>
        </p:nvGraphicFramePr>
        <p:xfrm>
          <a:off x="785876" y="762000"/>
          <a:ext cx="8358124" cy="5867402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47724">
                  <a:extLst>
                    <a:ext uri="{9D8B030D-6E8A-4147-A177-3AD203B41FA5}">
                      <a16:colId xmlns:a16="http://schemas.microsoft.com/office/drawing/2014/main" val="21705359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19299676"/>
                    </a:ext>
                  </a:extLst>
                </a:gridCol>
                <a:gridCol w="957896">
                  <a:extLst>
                    <a:ext uri="{9D8B030D-6E8A-4147-A177-3AD203B41FA5}">
                      <a16:colId xmlns:a16="http://schemas.microsoft.com/office/drawing/2014/main" val="249748873"/>
                    </a:ext>
                  </a:extLst>
                </a:gridCol>
                <a:gridCol w="1073340">
                  <a:extLst>
                    <a:ext uri="{9D8B030D-6E8A-4147-A177-3AD203B41FA5}">
                      <a16:colId xmlns:a16="http://schemas.microsoft.com/office/drawing/2014/main" val="3219742219"/>
                    </a:ext>
                  </a:extLst>
                </a:gridCol>
                <a:gridCol w="1073340">
                  <a:extLst>
                    <a:ext uri="{9D8B030D-6E8A-4147-A177-3AD203B41FA5}">
                      <a16:colId xmlns:a16="http://schemas.microsoft.com/office/drawing/2014/main" val="1652773652"/>
                    </a:ext>
                  </a:extLst>
                </a:gridCol>
                <a:gridCol w="1162624">
                  <a:extLst>
                    <a:ext uri="{9D8B030D-6E8A-4147-A177-3AD203B41FA5}">
                      <a16:colId xmlns:a16="http://schemas.microsoft.com/office/drawing/2014/main" val="429017539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913908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28106881"/>
                    </a:ext>
                  </a:extLst>
                </a:gridCol>
              </a:tblGrid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 err="1">
                          <a:effectLst/>
                        </a:rPr>
                        <a:t>Stakeholder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Usabilidad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Fiabilidad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Explicabilidad (XAI)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Seguridad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Mantenibilidad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Rendimiento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Total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52813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Estudiantes de Medicina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35%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65431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Médicos Generales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284290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Docentes Universitarios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359475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Facultad de Medicina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929067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Investigadores en IA médica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40%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74343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Instituciones de salud aliadas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639833"/>
                  </a:ext>
                </a:extLst>
              </a:tr>
              <a:tr h="869245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Entes reguladores (MinSalud, etc.)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012562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Desarrolladores de software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40%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68403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Usuarios indirectos (pacientes)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100%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2931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8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1D9BB-AC87-9387-179C-196F4AAB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83B7E30-6D3E-5877-9422-08046581BEA4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3F3C719-D463-DE69-E162-4F4A65C9255A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B22371E8-E997-8CE4-ACFE-981A9803CBAC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1044CFF-3BDD-D645-2888-2348E416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86433"/>
              </p:ext>
            </p:extLst>
          </p:nvPr>
        </p:nvGraphicFramePr>
        <p:xfrm>
          <a:off x="457200" y="838200"/>
          <a:ext cx="8839201" cy="591650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930393853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7249818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0444837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195922618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46279047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7107838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949060430"/>
                    </a:ext>
                  </a:extLst>
                </a:gridCol>
              </a:tblGrid>
              <a:tr h="38046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Atributo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Descripción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Métrica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Impacto (1-3)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Dificultad (1-3)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Peso (%)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Valor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142882884"/>
                  </a:ext>
                </a:extLst>
              </a:tr>
              <a:tr h="114138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Usabilidad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Facilidad de uso e interacción amigable para usuarios no expertos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de aprendizaje, tasa de error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1.10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66428348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Fiabilidad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Precisión y consistencia en los diagnósticos de arritmias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Tasa de falsos positivos/negativos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18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0.90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128484059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Explicabilidad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Capacidad del sistema para explicar sus decisiones (XAI)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Nivel de comprensión por usuario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28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1.68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694233315"/>
                  </a:ext>
                </a:extLst>
              </a:tr>
              <a:tr h="770607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Seguridad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Protección de los datos y del acceso a la herramienta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Cumplimiento de estándares (HIPAA)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0.48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636834156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Mantenibilidad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Facilidad para actualizar, mejorar o depurar el sistema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medio de corrección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0.30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855006083"/>
                  </a:ext>
                </a:extLst>
              </a:tr>
              <a:tr h="770607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Rendimiento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de respuesta del modelo y de la aplicación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Latencia en segundos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0.30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78373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5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887</Words>
  <Application>Microsoft Macintosh PowerPoint</Application>
  <PresentationFormat>Personalizado</PresentationFormat>
  <Paragraphs>207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Glacial Indifference Bold</vt:lpstr>
      <vt:lpstr>Aptos</vt:lpstr>
      <vt:lpstr>Glacial Indifference</vt:lpstr>
      <vt:lpstr>Arial</vt:lpstr>
      <vt:lpstr>Poppins Bold</vt:lpstr>
      <vt:lpstr>Poppins</vt:lpstr>
      <vt:lpstr>Calibri</vt:lpstr>
      <vt:lpstr>Aleo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Presentation in Teal Yellow Modern Style</dc:title>
  <cp:lastModifiedBy>LILIAN ESTEFANIA MARADIAGO CORREA</cp:lastModifiedBy>
  <cp:revision>4</cp:revision>
  <dcterms:created xsi:type="dcterms:W3CDTF">2006-08-16T00:00:00Z</dcterms:created>
  <dcterms:modified xsi:type="dcterms:W3CDTF">2025-04-09T23:43:51Z</dcterms:modified>
  <dc:identifier>DAGjc4EmHV4</dc:identifier>
</cp:coreProperties>
</file>