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279" autoAdjust="0"/>
  </p:normalViewPr>
  <p:slideViewPr>
    <p:cSldViewPr snapToGrid="0">
      <p:cViewPr varScale="1">
        <p:scale>
          <a:sx n="55" d="100"/>
          <a:sy n="55" d="100"/>
        </p:scale>
        <p:origin x="1670" y="53"/>
      </p:cViewPr>
      <p:guideLst/>
    </p:cSldViewPr>
  </p:slideViewPr>
  <p:notesTextViewPr>
    <p:cViewPr>
      <p:scale>
        <a:sx n="1" d="1"/>
        <a:sy n="1" d="1"/>
      </p:scale>
      <p:origin x="0" y="-86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34725-DE72-4857-812D-0F6EFFF72461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469B-5450-4C5A-8F04-34D3B29475F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73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Tras Doble </a:t>
            </a:r>
            <a:r>
              <a:rPr lang="es-CO" dirty="0" err="1"/>
              <a:t>Evaluacion</a:t>
            </a:r>
            <a:r>
              <a:rPr lang="es-CO" dirty="0"/>
              <a:t> se detallan las </a:t>
            </a:r>
            <a:r>
              <a:rPr lang="es-CO" dirty="0" err="1"/>
              <a:t>siguente</a:t>
            </a:r>
            <a:r>
              <a:rPr lang="es-CO" dirty="0"/>
              <a:t> Validaciones y Mejoras</a:t>
            </a:r>
          </a:p>
          <a:p>
            <a:endParaRPr lang="es-CO" dirty="0"/>
          </a:p>
          <a:p>
            <a:r>
              <a:rPr lang="es-CO" b="1" dirty="0"/>
              <a:t>🧠 Análisis propositivo como contexto de arquitectura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✅ </a:t>
            </a:r>
            <a:r>
              <a:rPr lang="es-CO" b="1" dirty="0"/>
              <a:t>Propósito claro:</a:t>
            </a:r>
            <a:r>
              <a:rPr lang="es-CO" dirty="0"/>
              <a:t> Canal principal de comercialización de la marca.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✅ </a:t>
            </a:r>
            <a:r>
              <a:rPr lang="es-CO" b="1" dirty="0"/>
              <a:t>Diferenciación en experiencia de usuario:</a:t>
            </a:r>
            <a:r>
              <a:rPr lang="es-CO" dirty="0"/>
              <a:t> Se enfatiza en calidad, exclusividad, detalle, confianza, sofisticación.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✅ </a:t>
            </a:r>
            <a:r>
              <a:rPr lang="es-CO" b="1" dirty="0"/>
              <a:t>Objetivo estratégico definido:</a:t>
            </a:r>
            <a:r>
              <a:rPr lang="es-CO" dirty="0"/>
              <a:t> Consolidar presencia digital, abrir mercados, fidelizar clientes.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⚠️ </a:t>
            </a:r>
            <a:r>
              <a:rPr lang="es-CO" b="1" dirty="0"/>
              <a:t>Falta de proyección técnica:</a:t>
            </a:r>
            <a:r>
              <a:rPr lang="es-CO" dirty="0"/>
              <a:t> No se mencionan aspectos tecnológicos, patrones de diseño, ni atributos de calidad como escalabilidad, seguridad, integración,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⚠️ </a:t>
            </a:r>
            <a:r>
              <a:rPr lang="es-CO" b="1" dirty="0"/>
              <a:t>No define entorno de despliegue ni interoperabilidad:</a:t>
            </a:r>
            <a:r>
              <a:rPr lang="es-CO" dirty="0"/>
              <a:t> ¿Es un SaaS? ¿Se integrará con sistemas ERP o CRM? ¿Multicanal?</a:t>
            </a:r>
          </a:p>
          <a:p>
            <a:r>
              <a:rPr lang="es-CO" b="1" dirty="0"/>
              <a:t>🏁 Redacción sugerida como contexto arquitectónico (lenguaje propositivo):</a:t>
            </a:r>
          </a:p>
          <a:p>
            <a:r>
              <a:rPr lang="es-CO" b="1" dirty="0" err="1"/>
              <a:t>Ecommerce</a:t>
            </a:r>
            <a:r>
              <a:rPr lang="es-CO" b="1" dirty="0"/>
              <a:t> </a:t>
            </a:r>
            <a:r>
              <a:rPr lang="es-CO" b="1" dirty="0" err="1"/>
              <a:t>Watches</a:t>
            </a:r>
            <a:r>
              <a:rPr lang="es-CO" dirty="0"/>
              <a:t> es una plataforma de comercio electrónico especializada en la venta de relojes, concebida como el canal principal de comercialización digital de la marca. Su arquitectura priorizará la </a:t>
            </a:r>
            <a:r>
              <a:rPr lang="es-CO" b="1" dirty="0"/>
              <a:t>experiencia de usuario premium</a:t>
            </a:r>
            <a:r>
              <a:rPr lang="es-CO" dirty="0"/>
              <a:t>, con un diseño visual atractivo y flujos de compra optimizados para transmitir valores de </a:t>
            </a:r>
            <a:r>
              <a:rPr lang="es-CO" b="1" dirty="0"/>
              <a:t>calidad, exclusividad y confianza</a:t>
            </a:r>
            <a:r>
              <a:rPr lang="es-CO" dirty="0"/>
              <a:t>.</a:t>
            </a:r>
          </a:p>
          <a:p>
            <a:r>
              <a:rPr lang="es-CO" dirty="0"/>
              <a:t>Desde el punto de vista arquitectónico, la solución se implementará como una </a:t>
            </a:r>
            <a:r>
              <a:rPr lang="es-CO" b="1" dirty="0"/>
              <a:t>plataforma web responsive</a:t>
            </a:r>
            <a:r>
              <a:rPr lang="es-CO" dirty="0"/>
              <a:t>, con capacidad de integración a sistemas de gestión comercial y logística mediante </a:t>
            </a:r>
            <a:r>
              <a:rPr lang="es-CO" dirty="0" err="1"/>
              <a:t>APIs</a:t>
            </a:r>
            <a:r>
              <a:rPr lang="es-CO" dirty="0"/>
              <a:t>, garantizando atributos de calidad como </a:t>
            </a:r>
            <a:r>
              <a:rPr lang="es-CO" b="1" dirty="0"/>
              <a:t>escalabilidad, seguridad y rendimiento</a:t>
            </a:r>
            <a:r>
              <a:rPr lang="es-CO" dirty="0"/>
              <a:t>.</a:t>
            </a:r>
          </a:p>
          <a:p>
            <a:r>
              <a:rPr lang="es-CO" dirty="0"/>
              <a:t>El sistema se desplegará en una infraestructura en la nube, permitiendo la expansión hacia nuevos mercados y la creación de relaciones duraderas con los clientes, a través de módulos de personalización, analítica avanzada y soporte </a:t>
            </a:r>
            <a:r>
              <a:rPr lang="es-CO" dirty="0" err="1"/>
              <a:t>omnicanal</a:t>
            </a:r>
            <a:r>
              <a:rPr lang="es-CO" dirty="0"/>
              <a:t>.</a:t>
            </a:r>
          </a:p>
          <a:p>
            <a:r>
              <a:rPr lang="es-CO" b="1" dirty="0"/>
              <a:t>📊 Calificación: 3.5 / 5</a:t>
            </a:r>
          </a:p>
          <a:p>
            <a:r>
              <a:rPr lang="es-CO" dirty="0"/>
              <a:t>El texto describe bien el propósito de negocio y la experiencia deseada, pero </a:t>
            </a:r>
            <a:r>
              <a:rPr lang="es-CO" b="1" dirty="0"/>
              <a:t>carece de proyección arquitectónica</a:t>
            </a:r>
            <a:r>
              <a:rPr lang="es-CO" dirty="0"/>
              <a:t> en términos técnicos. </a:t>
            </a:r>
            <a:r>
              <a:rPr lang="es-CO"/>
              <a:t>Se recomienda complementar con lineamientos tecnológicos, atributos de calidad y consideraciones de interoperabilidad.</a:t>
            </a:r>
          </a:p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469B-5450-4C5A-8F04-34D3B29475F2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96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84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31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99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57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22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18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791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630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41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6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287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3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08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35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775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31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554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7562F1-D84A-4873-AB67-5B203484F720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18510DC-091E-4C75-92A5-18A9DCB0D1B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9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B64CE-E7EC-3298-6BA7-A8EF49801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TEMPORA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9B321A-A3C9-636F-C1A3-7393A7C09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Jose</a:t>
            </a:r>
            <a:r>
              <a:rPr lang="es-CO" dirty="0"/>
              <a:t> Esteban Otero Rada</a:t>
            </a:r>
          </a:p>
        </p:txBody>
      </p:sp>
    </p:spTree>
    <p:extLst>
      <p:ext uri="{BB962C8B-B14F-4D97-AF65-F5344CB8AC3E}">
        <p14:creationId xmlns:p14="http://schemas.microsoft.com/office/powerpoint/2010/main" val="232790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7662D-4FFA-BEC0-DFD8-59BE318C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Ponderación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0B363B1-07E7-BB45-7CA4-E2E998334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37633"/>
              </p:ext>
            </p:extLst>
          </p:nvPr>
        </p:nvGraphicFramePr>
        <p:xfrm>
          <a:off x="597559" y="2546772"/>
          <a:ext cx="11230262" cy="331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23">
                  <a:extLst>
                    <a:ext uri="{9D8B030D-6E8A-4147-A177-3AD203B41FA5}">
                      <a16:colId xmlns:a16="http://schemas.microsoft.com/office/drawing/2014/main" val="638097489"/>
                    </a:ext>
                  </a:extLst>
                </a:gridCol>
                <a:gridCol w="3011386">
                  <a:extLst>
                    <a:ext uri="{9D8B030D-6E8A-4147-A177-3AD203B41FA5}">
                      <a16:colId xmlns:a16="http://schemas.microsoft.com/office/drawing/2014/main" val="3130428407"/>
                    </a:ext>
                  </a:extLst>
                </a:gridCol>
                <a:gridCol w="2707574">
                  <a:extLst>
                    <a:ext uri="{9D8B030D-6E8A-4147-A177-3AD203B41FA5}">
                      <a16:colId xmlns:a16="http://schemas.microsoft.com/office/drawing/2014/main" val="38608985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9855878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006016014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2112382220"/>
                    </a:ext>
                  </a:extLst>
                </a:gridCol>
                <a:gridCol w="997525">
                  <a:extLst>
                    <a:ext uri="{9D8B030D-6E8A-4147-A177-3AD203B41FA5}">
                      <a16:colId xmlns:a16="http://schemas.microsoft.com/office/drawing/2014/main" val="379880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Atributo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Métrica de evaluación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Impacto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Dificultad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Peso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Valor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92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Seguridad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Proteger la información del cliente durante la compra (transacciones, datos personales)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Uso de HTTPS, cifrado, cumplimiento de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estandares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no vulnerabilidades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0.90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55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Interfaz visual elegante, intuitiva y alineada a la marca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Pruebas con usuarios, satisfacción ≥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evaluación heurística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0.80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369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Funcionalidad (Adecuación)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Mostrar correctamente los productos y permitir compras funcionales sin errores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Validación completa de flujo de compra sin bugs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0.65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77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Rendimiento y Eficiencia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Tiempo de carga optimizado para brindar una experiencia fluida incluso en conexiones lentas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Carga de página: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2-5 segundos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12,50%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0.625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8343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Que la tienda esté disponible y estable sin errores frecuentes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Uptime ≥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99.5%</a:t>
                      </a: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pruebas de regresión sin fallos críticos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12,50%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0.625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Mantenibilidad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Código modular y documentado para facilitar cambios o mejoras futuras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Nivel de acoplamiento/cobertura de pruebas/unitarias ≥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0.45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941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Compatibilidad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Funcionar correctamente en múltiples dispositivos y navegadores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Pruebas en navegadores y móviles: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≥ 95% compatibilidad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0.3125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89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Portabilidad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Posibilidad de migrar el sistema a otro proveedor de hosting o entorno técnico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Despliegue exitoso en 2 entornos distintos (ej. local y cloud)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0.1875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20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63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DCE03-B591-2CBA-0751-3D24B5F0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BD437-4D61-B7E4-C9B1-DAFF6AA5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  <a:p>
            <a:r>
              <a:rPr lang="es-CO" dirty="0"/>
              <a:t>Requisitos Funcionales</a:t>
            </a:r>
          </a:p>
          <a:p>
            <a:r>
              <a:rPr lang="es-CO" dirty="0"/>
              <a:t>Requisitos No Funcionales</a:t>
            </a:r>
          </a:p>
          <a:p>
            <a:r>
              <a:rPr lang="es-CO" dirty="0"/>
              <a:t>Atributos de Calidad</a:t>
            </a:r>
          </a:p>
          <a:p>
            <a:r>
              <a:rPr lang="es-CO" dirty="0"/>
              <a:t>Ponderación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06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B33AE-7446-B516-EDD0-2709609B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265F7-FF0C-1331-7730-658B97E3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8298"/>
            <a:ext cx="10515600" cy="1700357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15000"/>
              </a:lnSpc>
              <a:buSzPts val="1000"/>
              <a:buNone/>
              <a:tabLst>
                <a:tab pos="457200" algn="l"/>
              </a:tabLst>
            </a:pP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Plataforma digital de comercio electrónico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enfocada en la venta de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relojes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Su propósito es convertirse en el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canal principal de comercialización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 la marca, ofreciendo una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experiencia de compra diferenciada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elegante y alineada con los valores de calidad, exclusividad y atención al detalle.</a:t>
            </a:r>
            <a:endParaRPr lang="es-CO" sz="29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SzPts val="1000"/>
              <a:buNone/>
              <a:tabLst>
                <a:tab pos="457200" algn="l"/>
              </a:tabLst>
            </a:pP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Más que una tienda virtual, se concibe como un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espacio de valor para el cliente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donde cada elemento desde la presentación visual hasta el proceso de compra está cuidadosamente diseñado para transmitir confianza, sofisticación y autenticidad. Esta plataforma permitirá consolidar la presencia digital de la marca, abrir nuevos mercados y crear relaciones duraderas con los clientes.</a:t>
            </a:r>
            <a:endParaRPr lang="es-CO" sz="29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s-CO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s-CO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pic>
        <p:nvPicPr>
          <p:cNvPr id="7" name="Imagen 6" descr="Imagen que contiene Aplicación&#10;&#10;El contenido generado por IA puede ser incorrecto.">
            <a:extLst>
              <a:ext uri="{FF2B5EF4-FFF2-40B4-BE49-F238E27FC236}">
                <a16:creationId xmlns:a16="http://schemas.microsoft.com/office/drawing/2014/main" id="{7D453A8B-6095-9426-E9A2-97FBB200E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37" y="4605338"/>
            <a:ext cx="6259514" cy="11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EC6D9-348F-D497-C672-0406A173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Stakeholders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020D9-09C0-11E1-7522-65FE0869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Fundadores</a:t>
            </a:r>
          </a:p>
          <a:p>
            <a:r>
              <a:rPr lang="es-CO" dirty="0"/>
              <a:t>Líder de Tecnología</a:t>
            </a:r>
          </a:p>
          <a:p>
            <a:r>
              <a:rPr lang="es-CO" dirty="0"/>
              <a:t>Líder de Marketing</a:t>
            </a:r>
          </a:p>
          <a:p>
            <a:r>
              <a:rPr lang="es-CO" dirty="0"/>
              <a:t>Clientes finales</a:t>
            </a:r>
          </a:p>
        </p:txBody>
      </p:sp>
    </p:spTree>
    <p:extLst>
      <p:ext uri="{BB962C8B-B14F-4D97-AF65-F5344CB8AC3E}">
        <p14:creationId xmlns:p14="http://schemas.microsoft.com/office/powerpoint/2010/main" val="121933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3664A-212F-6C42-A1EC-466F3DA1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Funcionales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C7B135E-7655-13F0-09D9-5DDD82B6C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526466"/>
              </p:ext>
            </p:extLst>
          </p:nvPr>
        </p:nvGraphicFramePr>
        <p:xfrm>
          <a:off x="556120" y="2446317"/>
          <a:ext cx="11079760" cy="3890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0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936157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903121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3182587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138093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Interesados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RF-01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Visualización de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Permitir a los usuarios ver claramente los productos disponibles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8722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Integración con Pasarela de pagos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Realizar pagos seguros para completar 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Fundadores, Clientes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88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Carga productos desde la BD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Mostrar productos que están registrados en la 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16624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Panel interno para ver pedidos realizados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Consultar pedidos realizados para gestión básica.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Fundadores, Líder de tecnología,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7967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Reseñas y calificaciones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Permitir a los usuarios dejar reseñas y ver comentarios de otros clientes.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6102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Filtro de búsqueda de 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Facilitar la navegación entre productos por nombre, precio o características.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1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EAA15-C763-A6F8-E97F-B1EE9FC71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BC483-D37C-FC76-5F80-677FB2AA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Funcionales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7A92C8A-0759-EA19-073E-79C735871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190493"/>
              </p:ext>
            </p:extLst>
          </p:nvPr>
        </p:nvGraphicFramePr>
        <p:xfrm>
          <a:off x="556120" y="2446317"/>
          <a:ext cx="11079760" cy="323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0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936157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903121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3182587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138093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Interesados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RF-07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Agregar al carrito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añadir productos al carrito antes de comprar.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8722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Ver carrito de 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revisar lo que tiene en el carrito, modificar cantidades o eliminar productos.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88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Seleccionar método de pago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elegir entre PayPal u otras pasarelas externas disponibles.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16624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Confirmar y realizar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confirmar su compra y recibir un mensaje de éxito.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fundadores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7967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Recibir confirmación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sistema envía un mensaje (en pantalla o por correo) confirmando la compra.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5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6C733-1D19-6B60-25A8-6DCD4EA0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No Funcionales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7A5A91C8-F97C-E461-599D-9DEA0DBF0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872920"/>
              </p:ext>
            </p:extLst>
          </p:nvPr>
        </p:nvGraphicFramePr>
        <p:xfrm>
          <a:off x="525462" y="2487138"/>
          <a:ext cx="11141075" cy="419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9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721922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553115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2348921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4032293310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 mejorado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Interesados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Métrica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/>
                        <a:t>RNF-01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Optimización de Carga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Garantizar que el sitio cargue rápidamente, optimizando imágenes, recursos y tiempos de respuesta.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Clientes finales, 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Carga inicial entre </a:t>
                      </a:r>
                      <a:r>
                        <a:rPr lang="es-ES" sz="1200" b="1" dirty="0"/>
                        <a:t>2 y 5 segundos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08722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/>
                        <a:t>RNF-02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Diseño visual elegante y atractiva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La interfaz debe reflejar una estética moderna y exclusiva, alineada con el branding de lujo, y ofrecer una experiencia visual coherente y pulida.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Clientes finales, Líder de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Cumplimiento de guías de estilo y validación por pruebas de usuario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388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r>
                        <a:rPr lang="es-CO" sz="1200" dirty="0"/>
                        <a:t>RNF-03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Arquitectura limpia para integraciones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código debe permitir integración futura con servicios externos (como logística o CRM) mediante prácticas limpias, desacopladas y bien documentadas.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Uso de arquitectura con separación de capas y documentación técnica actualizada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516624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RNF-04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Disponibilidad y estabilidad en el flujo de compra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flujo de compra debe estar disponible el 99.9% del tiempo sin errores críticos y debe ser accesible para dispositivos de gama alta y baja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b="0" dirty="0"/>
                        <a:t>Disponibilidad</a:t>
                      </a:r>
                      <a:r>
                        <a:rPr lang="es-ES" sz="1200" dirty="0"/>
                        <a:t> del servicio durante el proceso de compra ≥ </a:t>
                      </a:r>
                      <a:r>
                        <a:rPr lang="es-ES" sz="1200" b="1" dirty="0"/>
                        <a:t>99.9%</a:t>
                      </a:r>
                      <a:r>
                        <a:rPr lang="es-ES" sz="1200" dirty="0"/>
                        <a:t> mensual con </a:t>
                      </a:r>
                      <a:r>
                        <a:rPr lang="es-CO" sz="1200" b="1" dirty="0"/>
                        <a:t>0</a:t>
                      </a:r>
                      <a:r>
                        <a:rPr lang="es-CO" sz="1200" dirty="0"/>
                        <a:t> errores funcionales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80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45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7D3CF-4A13-4C30-6F1F-F0736BA3E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16671-3B96-91F1-54D7-1CA4B1A7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No Funcionales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1017EC31-0110-3AD5-0DFD-9CDD7CE52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274678"/>
              </p:ext>
            </p:extLst>
          </p:nvPr>
        </p:nvGraphicFramePr>
        <p:xfrm>
          <a:off x="525462" y="2714412"/>
          <a:ext cx="1114107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9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721922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553115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2348921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4032293310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 mejorado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Interesados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Métrica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RNF-05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SEO optimizado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La tienda debe seguir prácticas de SEO técnico para mejorar su posicionamiento en motores de búsqueda, aumentando la visibilidad orgánica.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Líder de Marketing,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Puntaje de </a:t>
                      </a:r>
                      <a:r>
                        <a:rPr lang="es-ES" sz="1200" b="1" dirty="0"/>
                        <a:t>SEO &gt; 80</a:t>
                      </a:r>
                      <a:r>
                        <a:rPr lang="es-ES" sz="1200" dirty="0"/>
                        <a:t> en </a:t>
                      </a:r>
                      <a:r>
                        <a:rPr lang="es-ES" sz="1200" dirty="0" err="1"/>
                        <a:t>Lighthouse</a:t>
                      </a:r>
                      <a:r>
                        <a:rPr lang="es-ES" sz="1200" dirty="0"/>
                        <a:t> y uso correcto de metadatos y etiquetas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57967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r>
                        <a:rPr lang="es-CO" sz="1200" dirty="0"/>
                        <a:t>RNF-06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Disponibilidad 24/7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sistema debe estar disponible para usuarios en todo momento, evitando interrupciones no planificadas.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Fundadores, Clientes finales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Uptime</a:t>
                      </a:r>
                      <a:r>
                        <a:rPr lang="es-ES" sz="1200" dirty="0"/>
                        <a:t> ≥ </a:t>
                      </a:r>
                      <a:r>
                        <a:rPr lang="es-ES" sz="1200" b="1" dirty="0"/>
                        <a:t>99.5% mensual</a:t>
                      </a:r>
                      <a:r>
                        <a:rPr lang="es-ES" sz="1200" dirty="0"/>
                        <a:t> según monitoreo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96102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RNF-07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Seguridad en la transacción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Implementar cifrado y validaciones necesarias para proteger la información de pago y los datos personales de los clientes durante las compras.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Fundadores, 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Uso de </a:t>
                      </a:r>
                      <a:r>
                        <a:rPr lang="es-ES" sz="1200" b="1" dirty="0"/>
                        <a:t>HTTPS</a:t>
                      </a:r>
                      <a:r>
                        <a:rPr lang="es-ES" sz="1200" dirty="0"/>
                        <a:t>, pasarela certificada, y cumplimiento de estándares de seguridad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91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11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7472F-6451-C730-1584-77993EB8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Atributos de Calidad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408EF27-6F59-365D-D911-E88916CAF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92329"/>
              </p:ext>
            </p:extLst>
          </p:nvPr>
        </p:nvGraphicFramePr>
        <p:xfrm>
          <a:off x="2036618" y="2438207"/>
          <a:ext cx="811876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1">
                  <a:extLst>
                    <a:ext uri="{9D8B030D-6E8A-4147-A177-3AD203B41FA5}">
                      <a16:colId xmlns:a16="http://schemas.microsoft.com/office/drawing/2014/main" val="363993654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00920167"/>
                    </a:ext>
                  </a:extLst>
                </a:gridCol>
                <a:gridCol w="1311563">
                  <a:extLst>
                    <a:ext uri="{9D8B030D-6E8A-4147-A177-3AD203B41FA5}">
                      <a16:colId xmlns:a16="http://schemas.microsoft.com/office/drawing/2014/main" val="3271900954"/>
                    </a:ext>
                  </a:extLst>
                </a:gridCol>
                <a:gridCol w="1096050">
                  <a:extLst>
                    <a:ext uri="{9D8B030D-6E8A-4147-A177-3AD203B41FA5}">
                      <a16:colId xmlns:a16="http://schemas.microsoft.com/office/drawing/2014/main" val="28779836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1062428"/>
                    </a:ext>
                  </a:extLst>
                </a:gridCol>
                <a:gridCol w="1345429">
                  <a:extLst>
                    <a:ext uri="{9D8B030D-6E8A-4147-A177-3AD203B41FA5}">
                      <a16:colId xmlns:a16="http://schemas.microsoft.com/office/drawing/2014/main" val="3102420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Fundadores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Líder de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Clientes finales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dirty="0"/>
                        <a:t>Negociación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28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Rendimiento y Eficiencia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939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Compatibilidad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93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Usabilidad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31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Fiabilidad (confiabilidad)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35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Seguridad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98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Mantenibilidad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495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Flexibilidad (adaptabilidad)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071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Funcionalidad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22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TOTAL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 dirty="0"/>
                        <a:t>100%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/>
                        <a:t>100%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/>
                        <a:t>100%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220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722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293</TotalTime>
  <Words>1377</Words>
  <Application>Microsoft Office PowerPoint</Application>
  <PresentationFormat>Widescreen</PresentationFormat>
  <Paragraphs>279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Narrow</vt:lpstr>
      <vt:lpstr>Arial</vt:lpstr>
      <vt:lpstr>Calibri</vt:lpstr>
      <vt:lpstr>Century Gothic</vt:lpstr>
      <vt:lpstr>Century Gothic (Cuerpo)</vt:lpstr>
      <vt:lpstr>Wingdings 3</vt:lpstr>
      <vt:lpstr>Sala de reuniones Ion</vt:lpstr>
      <vt:lpstr>TEMPORA</vt:lpstr>
      <vt:lpstr>Agenda</vt:lpstr>
      <vt:lpstr>Contexto</vt:lpstr>
      <vt:lpstr>Stakeholders</vt:lpstr>
      <vt:lpstr>Requisitos Funcionales</vt:lpstr>
      <vt:lpstr>Requisitos Funcionales</vt:lpstr>
      <vt:lpstr>Requisitos No Funcionales</vt:lpstr>
      <vt:lpstr>Requisitos No Funcionales</vt:lpstr>
      <vt:lpstr>Atributos de Calidad</vt:lpstr>
      <vt:lpstr>Ponderación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</dc:title>
  <dc:creator>Edgar Junior Otero Rada</dc:creator>
  <cp:lastModifiedBy>Julio Cesar Robles Uribe</cp:lastModifiedBy>
  <cp:revision>16</cp:revision>
  <dcterms:created xsi:type="dcterms:W3CDTF">2025-04-05T00:56:28Z</dcterms:created>
  <dcterms:modified xsi:type="dcterms:W3CDTF">2025-05-12T06:46:24Z</dcterms:modified>
</cp:coreProperties>
</file>