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84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3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9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7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2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18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9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63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4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0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7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64CE-E7EC-3298-6BA7-A8EF49801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TEMPORA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B321A-A3C9-636F-C1A3-7393A7C0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Esteban Otero Rada</a:t>
            </a:r>
          </a:p>
        </p:txBody>
      </p:sp>
    </p:spTree>
    <p:extLst>
      <p:ext uri="{BB962C8B-B14F-4D97-AF65-F5344CB8AC3E}">
        <p14:creationId xmlns:p14="http://schemas.microsoft.com/office/powerpoint/2010/main" val="232790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662D-4FFA-BEC0-DFD8-59BE318C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Ponderación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B363B1-07E7-BB45-7CA4-E2E998334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921557"/>
              </p:ext>
            </p:extLst>
          </p:nvPr>
        </p:nvGraphicFramePr>
        <p:xfrm>
          <a:off x="597559" y="2546772"/>
          <a:ext cx="11230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23">
                  <a:extLst>
                    <a:ext uri="{9D8B030D-6E8A-4147-A177-3AD203B41FA5}">
                      <a16:colId xmlns:a16="http://schemas.microsoft.com/office/drawing/2014/main" val="638097489"/>
                    </a:ext>
                  </a:extLst>
                </a:gridCol>
                <a:gridCol w="3011386">
                  <a:extLst>
                    <a:ext uri="{9D8B030D-6E8A-4147-A177-3AD203B41FA5}">
                      <a16:colId xmlns:a16="http://schemas.microsoft.com/office/drawing/2014/main" val="3130428407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38608985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85587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06016014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12382220"/>
                    </a:ext>
                  </a:extLst>
                </a:gridCol>
                <a:gridCol w="997525">
                  <a:extLst>
                    <a:ext uri="{9D8B030D-6E8A-4147-A177-3AD203B41FA5}">
                      <a16:colId xmlns:a16="http://schemas.microsoft.com/office/drawing/2014/main" val="379880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Atributo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Métrica de evaluación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Impacto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Dificultad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Valor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Seguridad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Proteger la información del cliente durante la compra (transacciones, datos personales)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Uso de HTTPS, cifrado, cumplimiento de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estandares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no vulnerabilidades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0.90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55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Interfaz visual elegante, intuitiva y alineada a la 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con usuarios, satisfacción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evaluación heurística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0.80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69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Funcionalidad (Adecuación)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Mostrar correctamente los productos y permitir compras funcionales sin errores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Validación completa de flujo de compra sin bugs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77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Rendimiento y Eficiencia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Tiempo de carga optimizado para brindar una experiencia fluida incluso en conexiones lentas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Carga de página: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2-5 segundos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34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 la tienda esté disponible y estable sin errores frecuentes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Uptime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99.5%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pruebas de regresión sin fallos críticos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Mantenibilidad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Código modular y documentado para facilitar cambios o mejoras futuras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Nivel de acoplamiento/cobertura de pruebas/unitarias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0.45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941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Compatibilidad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Funcionar correctamente en múltiples dispositivos y navegadores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en navegadores y móviles: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≥ 95% compatibilidad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0.3125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Portabilidad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Posibilidad de migrar el sistema a otro proveedor de hosting o entorno técnico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Despliegue exitoso en 2 entornos distintos (ej. local y cloud)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0.1875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3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B38ED-D517-0B87-7B6D-EAF8104B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426085"/>
            <a:ext cx="8825660" cy="1822514"/>
          </a:xfrm>
        </p:spPr>
        <p:txBody>
          <a:bodyPr/>
          <a:lstStyle/>
          <a:p>
            <a:pPr algn="ctr"/>
            <a:r>
              <a:rPr lang="es-CO" sz="8800" b="1" dirty="0">
                <a:latin typeface="Aptos" panose="020B0004020202020204" pitchFamily="34" charset="0"/>
              </a:rPr>
              <a:t>Vistas</a:t>
            </a:r>
            <a:endParaRPr lang="es-CO" b="1" dirty="0">
              <a:latin typeface="Aptos" panose="020B0004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9FD81-F5B8-40DE-BDD4-3970CB43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254" y="5477568"/>
            <a:ext cx="8825659" cy="860400"/>
          </a:xfrm>
        </p:spPr>
        <p:txBody>
          <a:bodyPr anchor="b">
            <a:normAutofit/>
          </a:bodyPr>
          <a:lstStyle/>
          <a:p>
            <a:r>
              <a:rPr lang="es-CO" sz="1200" dirty="0">
                <a:latin typeface="Aptos" panose="020B0004020202020204" pitchFamily="34" charset="0"/>
              </a:rPr>
              <a:t>Modelo de vistas 4 +1 </a:t>
            </a:r>
          </a:p>
        </p:txBody>
      </p:sp>
    </p:spTree>
    <p:extLst>
      <p:ext uri="{BB962C8B-B14F-4D97-AF65-F5344CB8AC3E}">
        <p14:creationId xmlns:p14="http://schemas.microsoft.com/office/powerpoint/2010/main" val="32361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1921-155C-2EE5-21A5-FD54D2F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561109"/>
          </a:xfrm>
        </p:spPr>
        <p:txBody>
          <a:bodyPr/>
          <a:lstStyle/>
          <a:p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Vista</a:t>
            </a:r>
            <a:r>
              <a:rPr lang="es-CO" sz="3200" b="1" dirty="0">
                <a:latin typeface="Aptos" panose="020B0004020202020204" pitchFamily="34" charset="0"/>
              </a:rPr>
              <a:t> </a:t>
            </a:r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Lógica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4657579C-143B-FBE5-AFB3-2531C485D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7076"/>
              </p:ext>
            </p:extLst>
          </p:nvPr>
        </p:nvGraphicFramePr>
        <p:xfrm>
          <a:off x="5467927" y="2306781"/>
          <a:ext cx="5707808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84">
                  <a:extLst>
                    <a:ext uri="{9D8B030D-6E8A-4147-A177-3AD203B41FA5}">
                      <a16:colId xmlns:a16="http://schemas.microsoft.com/office/drawing/2014/main" val="3781057555"/>
                    </a:ext>
                  </a:extLst>
                </a:gridCol>
                <a:gridCol w="2507221">
                  <a:extLst>
                    <a:ext uri="{9D8B030D-6E8A-4147-A177-3AD203B41FA5}">
                      <a16:colId xmlns:a16="http://schemas.microsoft.com/office/drawing/2014/main" val="3674753543"/>
                    </a:ext>
                  </a:extLst>
                </a:gridCol>
                <a:gridCol w="1902603">
                  <a:extLst>
                    <a:ext uri="{9D8B030D-6E8A-4147-A177-3AD203B41FA5}">
                      <a16:colId xmlns:a16="http://schemas.microsoft.com/office/drawing/2014/main" val="143860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Aptos" panose="020B0004020202020204" pitchFamily="34" charset="0"/>
                        </a:rPr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Aptos" panose="020B0004020202020204" pitchFamily="34" charset="0"/>
                        </a:rPr>
                        <a:t>Dónde se usó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latin typeface="Aptos" panose="020B0004020202020204" pitchFamily="34" charset="0"/>
                        </a:rPr>
                        <a:t>Justificación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3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b="1" dirty="0">
                          <a:latin typeface="Aptos" panose="020B0004020202020204" pitchFamily="34" charset="0"/>
                        </a:rPr>
                        <a:t>Asociación</a:t>
                      </a:r>
                      <a:endParaRPr lang="es-CO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Aptos" panose="020B0004020202020204" pitchFamily="34" charset="0"/>
                        </a:rPr>
                        <a:t>Cliente → Carrito, Cliente → Reseña, Producto → Reseña, </a:t>
                      </a:r>
                      <a:br>
                        <a:rPr lang="es-ES" sz="1100" dirty="0">
                          <a:latin typeface="Aptos" panose="020B0004020202020204" pitchFamily="34" charset="0"/>
                        </a:rPr>
                      </a:br>
                      <a:r>
                        <a:rPr lang="es-ES" sz="1100" dirty="0" err="1">
                          <a:latin typeface="Aptos" panose="020B0004020202020204" pitchFamily="34" charset="0"/>
                        </a:rPr>
                        <a:t>ItemCarrito</a:t>
                      </a:r>
                      <a:r>
                        <a:rPr lang="es-ES" sz="1100" dirty="0">
                          <a:latin typeface="Aptos" panose="020B0004020202020204" pitchFamily="34" charset="0"/>
                        </a:rPr>
                        <a:t> → Producto, </a:t>
                      </a:r>
                      <a:br>
                        <a:rPr lang="es-ES" sz="1100" dirty="0">
                          <a:latin typeface="Aptos" panose="020B0004020202020204" pitchFamily="34" charset="0"/>
                        </a:rPr>
                      </a:br>
                      <a:r>
                        <a:rPr lang="es-ES" sz="1100" dirty="0">
                          <a:latin typeface="Aptos" panose="020B0004020202020204" pitchFamily="34" charset="0"/>
                        </a:rPr>
                        <a:t>Reseña →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Aptos" panose="020B0004020202020204" pitchFamily="34" charset="0"/>
                        </a:rPr>
                        <a:t>Usada para mostrar relaciones de uso o referencia entre clases.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4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b="1" dirty="0">
                          <a:latin typeface="Aptos" panose="020B0004020202020204" pitchFamily="34" charset="0"/>
                        </a:rPr>
                        <a:t>Agregación</a:t>
                      </a:r>
                      <a:endParaRPr lang="es-CO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Aptos" panose="020B0004020202020204" pitchFamily="34" charset="0"/>
                        </a:rPr>
                        <a:t>Cliente o-- Pedido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Aptos" panose="020B0004020202020204" pitchFamily="34" charset="0"/>
                        </a:rPr>
                        <a:t>Un cliente puede tener múltiples pedidos, pero estos pueden existir independientemente (por ejemplo, en registros históricos).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b="1">
                          <a:latin typeface="Aptos" panose="020B0004020202020204" pitchFamily="34" charset="0"/>
                        </a:rPr>
                        <a:t>Composición</a:t>
                      </a:r>
                      <a:endParaRPr lang="es-CO" sz="120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Aptos" panose="020B0004020202020204" pitchFamily="34" charset="0"/>
                        </a:rPr>
                        <a:t>Carrito *-- ItemCarrito, </a:t>
                      </a:r>
                      <a:br>
                        <a:rPr lang="es-CO" sz="1100" dirty="0">
                          <a:latin typeface="Aptos" panose="020B0004020202020204" pitchFamily="34" charset="0"/>
                        </a:rPr>
                      </a:br>
                      <a:r>
                        <a:rPr lang="es-CO" sz="1100" dirty="0">
                          <a:latin typeface="Aptos" panose="020B0004020202020204" pitchFamily="34" charset="0"/>
                        </a:rPr>
                        <a:t>Pedido *-- ItemCarrito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latin typeface="Aptos" panose="020B0004020202020204" pitchFamily="34" charset="0"/>
                        </a:rPr>
                        <a:t>ItemCarrito</a:t>
                      </a:r>
                      <a:r>
                        <a:rPr lang="es-ES" sz="1100" dirty="0">
                          <a:latin typeface="Aptos" panose="020B0004020202020204" pitchFamily="34" charset="0"/>
                        </a:rPr>
                        <a:t> no tiene sentido sin su contenedor (Carrito o Pedido). Se destruye junto con él.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120255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AB143F-DD79-E358-F12C-72F0C6EF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921164"/>
            <a:ext cx="2793158" cy="4103715"/>
          </a:xfrm>
        </p:spPr>
        <p:txBody>
          <a:bodyPr>
            <a:normAutofit fontScale="77500" lnSpcReduction="20000"/>
          </a:bodyPr>
          <a:lstStyle/>
          <a:p>
            <a:r>
              <a:rPr lang="es-CO" dirty="0">
                <a:solidFill>
                  <a:schemeClr val="bg2"/>
                </a:solidFill>
                <a:latin typeface="Aptos" panose="020B0004020202020204" pitchFamily="34" charset="0"/>
              </a:rPr>
              <a:t>Usaremos diagramas de clases para representar la estructura estática del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b="1" dirty="0">
              <a:solidFill>
                <a:schemeClr val="bg2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Componentes clave: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Producto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Entidad central del catálogo.</a:t>
            </a:r>
            <a:b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Carrito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Representa la colección de productos que un cliente desea comprar.</a:t>
            </a:r>
            <a:b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Pedido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Confirma una compra, que contiene los productos seleccionados y su información de pago.</a:t>
            </a:r>
            <a:b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Cliente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Usuario del sistema que puede agregar productos al carrito, realizar pedidos y dejar reseñas.</a:t>
            </a:r>
            <a:b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Reseña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Comentario realizado por un cliente sobre un producto.</a:t>
            </a:r>
            <a:b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ItemCarrito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Clase puente entre Carrito y Producto, permitiendo manejar múltiples unidades de un mismo producto.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45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05DB-3DB7-E7DA-8684-8A784BDB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Diagrama de Clases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8B083720-38F3-DEA6-43DB-4BDCDE5F1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91" y="2521526"/>
            <a:ext cx="9512617" cy="3574473"/>
          </a:xfrm>
        </p:spPr>
      </p:pic>
    </p:spTree>
    <p:extLst>
      <p:ext uri="{BB962C8B-B14F-4D97-AF65-F5344CB8AC3E}">
        <p14:creationId xmlns:p14="http://schemas.microsoft.com/office/powerpoint/2010/main" val="60827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D687F-1318-1323-ADCD-3CF07577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C702-2277-9AD9-ADD5-F5D227E3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138382"/>
            <a:ext cx="2890573" cy="561109"/>
          </a:xfrm>
        </p:spPr>
        <p:txBody>
          <a:bodyPr/>
          <a:lstStyle/>
          <a:p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Vista</a:t>
            </a:r>
            <a:r>
              <a:rPr lang="es-CO" sz="3200" b="1" dirty="0">
                <a:latin typeface="Aptos" panose="020B0004020202020204" pitchFamily="34" charset="0"/>
              </a:rPr>
              <a:t> </a:t>
            </a:r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de Componentes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9BEC3-4C5B-C1CA-FB4A-BF983E038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921164"/>
            <a:ext cx="2793158" cy="4103715"/>
          </a:xfrm>
        </p:spPr>
        <p:txBody>
          <a:bodyPr>
            <a:normAutofit fontScale="92500"/>
          </a:bodyPr>
          <a:lstStyle/>
          <a:p>
            <a:r>
              <a:rPr lang="es-CO" sz="1100" dirty="0">
                <a:solidFill>
                  <a:schemeClr val="bg2"/>
                </a:solidFill>
                <a:latin typeface="Aptos" panose="020B0004020202020204" pitchFamily="34" charset="0"/>
              </a:rPr>
              <a:t>Usaremos diagramas de componentes para </a:t>
            </a:r>
            <a:r>
              <a:rPr lang="es-ES" sz="1100" dirty="0">
                <a:solidFill>
                  <a:schemeClr val="bg2"/>
                </a:solidFill>
                <a:latin typeface="Aptos" panose="020B0004020202020204" pitchFamily="34" charset="0"/>
              </a:rPr>
              <a:t>describir la organización en términos de componentes de alto nivel y la forma en que estos se relacionan y se comunican entre sí.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1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Componentes presentes: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1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Frontend (Next.js)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Es la interfaz de usuario de la tienda. Se comunica con el backend a través de llamadas a la API REST.</a:t>
            </a:r>
            <a:b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API REST (Express.js)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Punto de entrada del backend. Gestiona todas las solicitudes provenientes del frontend. Es responsable de enrutar las peticiones hacia los servicios correspondientes.</a:t>
            </a:r>
            <a:b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Infraestructura: </a:t>
            </a:r>
            <a:r>
              <a:rPr kumimoji="0" lang="es-CO" altLang="es-CO" sz="11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Se encarga de </a:t>
            </a:r>
            <a:r>
              <a:rPr kumimoji="0" lang="es-CO" altLang="es-CO" sz="11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emcapsular</a:t>
            </a:r>
            <a:r>
              <a:rPr kumimoji="0" lang="es-CO" altLang="es-CO" sz="11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 toda la parte física que necesita la aplicación.</a:t>
            </a:r>
            <a:br>
              <a:rPr kumimoji="0" lang="es-CO" altLang="es-CO" sz="11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</a:br>
            <a:endParaRPr kumimoji="0" lang="es-CO" altLang="es-CO" sz="11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Data Base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:  Todos los servicios que requieren persistencia de datos se conectan a ella.</a:t>
            </a:r>
          </a:p>
        </p:txBody>
      </p:sp>
      <p:graphicFrame>
        <p:nvGraphicFramePr>
          <p:cNvPr id="15" name="Marcador de contenido 6">
            <a:extLst>
              <a:ext uri="{FF2B5EF4-FFF2-40B4-BE49-F238E27FC236}">
                <a16:creationId xmlns:a16="http://schemas.microsoft.com/office/drawing/2014/main" id="{C5512ABC-42BF-F9CA-40E8-D22345C23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919428"/>
              </p:ext>
            </p:extLst>
          </p:nvPr>
        </p:nvGraphicFramePr>
        <p:xfrm>
          <a:off x="5680364" y="2426854"/>
          <a:ext cx="5707808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84">
                  <a:extLst>
                    <a:ext uri="{9D8B030D-6E8A-4147-A177-3AD203B41FA5}">
                      <a16:colId xmlns:a16="http://schemas.microsoft.com/office/drawing/2014/main" val="3781057555"/>
                    </a:ext>
                  </a:extLst>
                </a:gridCol>
                <a:gridCol w="2507221">
                  <a:extLst>
                    <a:ext uri="{9D8B030D-6E8A-4147-A177-3AD203B41FA5}">
                      <a16:colId xmlns:a16="http://schemas.microsoft.com/office/drawing/2014/main" val="3674753543"/>
                    </a:ext>
                  </a:extLst>
                </a:gridCol>
                <a:gridCol w="1902603">
                  <a:extLst>
                    <a:ext uri="{9D8B030D-6E8A-4147-A177-3AD203B41FA5}">
                      <a16:colId xmlns:a16="http://schemas.microsoft.com/office/drawing/2014/main" val="143860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Dónde lo usamos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3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>
                          <a:latin typeface="Aptos" panose="020B0004020202020204" pitchFamily="34" charset="0"/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Representa un módulo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Cada uno de los servicios y capas (Frontend, API, Servicios,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>
                          <a:latin typeface="Aptos" panose="020B00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Aptos" panose="020B0004020202020204" pitchFamily="34" charset="0"/>
                        </a:rPr>
                        <a:t>Representa la base de datos del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Data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21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>
                          <a:latin typeface="Aptos" panose="020B0004020202020204" pitchFamily="34" charset="0"/>
                        </a:rPr>
                        <a:t>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Aptos" panose="020B0004020202020204" pitchFamily="34" charset="0"/>
                        </a:rPr>
                        <a:t>Representa una relación de dependencia / llamada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ptos" panose="020B0004020202020204" pitchFamily="34" charset="0"/>
                        </a:rPr>
                        <a:t>API REST → </a:t>
                      </a:r>
                      <a:r>
                        <a:rPr lang="en-US" sz="1000" dirty="0" err="1">
                          <a:latin typeface="Aptos" panose="020B0004020202020204" pitchFamily="34" charset="0"/>
                        </a:rPr>
                        <a:t>Servicios</a:t>
                      </a:r>
                      <a:r>
                        <a:rPr lang="en-US" sz="1000" dirty="0"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US" sz="1000" dirty="0" err="1">
                          <a:latin typeface="Aptos" panose="020B0004020202020204" pitchFamily="34" charset="0"/>
                        </a:rPr>
                        <a:t>Servicios</a:t>
                      </a:r>
                      <a:r>
                        <a:rPr lang="en-US" sz="1000" dirty="0">
                          <a:latin typeface="Aptos" panose="020B0004020202020204" pitchFamily="34" charset="0"/>
                        </a:rPr>
                        <a:t> → MongoDB, Frontend →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>
                          <a:latin typeface="Aptos" panose="020B0004020202020204" pitchFamily="34" charset="0"/>
                        </a:rPr>
                        <a:t>..&gt;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Aptos" panose="020B0004020202020204" pitchFamily="34" charset="0"/>
                        </a:rPr>
                        <a:t>Representa una llamada a un servicio 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 err="1">
                          <a:latin typeface="Aptos" panose="020B0004020202020204" pitchFamily="34" charset="0"/>
                        </a:rPr>
                        <a:t>PagoService</a:t>
                      </a:r>
                      <a:r>
                        <a:rPr lang="es-CO" sz="1000" dirty="0">
                          <a:latin typeface="Aptos" panose="020B0004020202020204" pitchFamily="34" charset="0"/>
                        </a:rPr>
                        <a:t> ..&gt; Pasarela de pagos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12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8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498D6-5291-8D1C-7D86-0A4FB933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Diagrama de Componentes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397AA229-8246-EE32-2CB5-81E244894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6" y="2854037"/>
            <a:ext cx="11872848" cy="1884218"/>
          </a:xfrm>
        </p:spPr>
      </p:pic>
    </p:spTree>
    <p:extLst>
      <p:ext uri="{BB962C8B-B14F-4D97-AF65-F5344CB8AC3E}">
        <p14:creationId xmlns:p14="http://schemas.microsoft.com/office/powerpoint/2010/main" val="248760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97556-5368-FCDA-0FD5-CFBF8C64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DDF6-87B6-B448-1C2B-1FD6F0AF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138382"/>
            <a:ext cx="2890573" cy="561109"/>
          </a:xfrm>
        </p:spPr>
        <p:txBody>
          <a:bodyPr/>
          <a:lstStyle/>
          <a:p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Vista</a:t>
            </a:r>
            <a:r>
              <a:rPr lang="es-CO" sz="3200" b="1" dirty="0">
                <a:latin typeface="Aptos" panose="020B0004020202020204" pitchFamily="34" charset="0"/>
              </a:rPr>
              <a:t> </a:t>
            </a:r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de Secuencia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ABBDFD-2B36-7449-ECAF-7317FDC2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921164"/>
            <a:ext cx="2793158" cy="4103715"/>
          </a:xfrm>
        </p:spPr>
        <p:txBody>
          <a:bodyPr>
            <a:normAutofit lnSpcReduction="10000"/>
          </a:bodyPr>
          <a:lstStyle/>
          <a:p>
            <a: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  <a:t>El diagrama representa el flujo completo de interacción entre el cliente y el sistema durante el proceso de compra de un producto en la tienda de relojes.</a:t>
            </a:r>
          </a:p>
          <a:p>
            <a:r>
              <a:rPr lang="es-ES" sz="900" b="1" dirty="0">
                <a:latin typeface="Aptos" panose="020B0004020202020204" pitchFamily="34" charset="0"/>
              </a:rPr>
              <a:t>Fases del flujo: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>
                <a:solidFill>
                  <a:schemeClr val="bg2"/>
                </a:solidFill>
                <a:latin typeface="Aptos" panose="020B0004020202020204" pitchFamily="34" charset="0"/>
              </a:rPr>
              <a:t>Navegación del cliente:</a:t>
            </a:r>
            <a:b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</a:br>
            <a: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  <a:t>El cliente inicia navegando los productos. El frontend solicita los datos al backend, que a su vez los consulta en la base de datos y retorna los resultados al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>
                <a:solidFill>
                  <a:schemeClr val="bg2"/>
                </a:solidFill>
                <a:latin typeface="Aptos" panose="020B0004020202020204" pitchFamily="34" charset="0"/>
              </a:rPr>
              <a:t>Selección y agregado al carrito:</a:t>
            </a:r>
            <a:b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</a:br>
            <a: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  <a:t>El cliente añade un producto al carrito. El frontend comunica esta acción al servicio del carrito, que guarda esta información en la base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>
                <a:solidFill>
                  <a:schemeClr val="bg2"/>
                </a:solidFill>
                <a:latin typeface="Aptos" panose="020B0004020202020204" pitchFamily="34" charset="0"/>
              </a:rPr>
              <a:t>Inicio de la compra (checkout):</a:t>
            </a:r>
            <a:b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</a:br>
            <a: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  <a:t>Cuando el cliente decide comprar, el frontend llama al servicio de orden, el cual guarda los datos en la base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>
                <a:solidFill>
                  <a:schemeClr val="bg2"/>
                </a:solidFill>
                <a:latin typeface="Aptos" panose="020B0004020202020204" pitchFamily="34" charset="0"/>
              </a:rPr>
              <a:t>Procesamiento del pago:</a:t>
            </a:r>
            <a:b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</a:br>
            <a: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  <a:t>El servicio de orden comunica con el servicio de pago. Este verifica el pago (simulado o real) y lo guarda en la base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>
                <a:solidFill>
                  <a:schemeClr val="bg2"/>
                </a:solidFill>
                <a:latin typeface="Aptos" panose="020B0004020202020204" pitchFamily="34" charset="0"/>
              </a:rPr>
              <a:t>Confirmación:</a:t>
            </a:r>
            <a:b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</a:br>
            <a: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  <a:t>Finalmente, el sistema retorna una confirmación de orden completada al cliente.</a:t>
            </a:r>
          </a:p>
        </p:txBody>
      </p:sp>
      <p:pic>
        <p:nvPicPr>
          <p:cNvPr id="7" name="Marcador de contenido 6" descr="Diagrama, Escala de tiempo&#10;&#10;El contenido generado por IA puede ser incorrecto.">
            <a:extLst>
              <a:ext uri="{FF2B5EF4-FFF2-40B4-BE49-F238E27FC236}">
                <a16:creationId xmlns:a16="http://schemas.microsoft.com/office/drawing/2014/main" id="{F01EAF49-F77E-1BA5-AD55-156EFC30F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52" y="1121835"/>
            <a:ext cx="7129493" cy="5011068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572091-ED43-7079-6DB5-0C31677EDFED}"/>
              </a:ext>
            </a:extLst>
          </p:cNvPr>
          <p:cNvSpPr txBox="1"/>
          <p:nvPr/>
        </p:nvSpPr>
        <p:spPr>
          <a:xfrm>
            <a:off x="4896252" y="725097"/>
            <a:ext cx="4193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latin typeface="Aptos" panose="020B0004020202020204" pitchFamily="34" charset="0"/>
              </a:rPr>
              <a:t>Escenario: Proceso de compra de un producto por parte de un cliente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509D96-6296-0568-861F-252EEFAD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62" y="6544967"/>
            <a:ext cx="1257475" cy="8573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8AFCBAC-E809-9F34-C16A-B98CAC85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44" y="6554493"/>
            <a:ext cx="1219370" cy="6668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F3E5E13-D4F7-75CF-1854-4B7E3DF6184F}"/>
              </a:ext>
            </a:extLst>
          </p:cNvPr>
          <p:cNvSpPr txBox="1"/>
          <p:nvPr/>
        </p:nvSpPr>
        <p:spPr>
          <a:xfrm>
            <a:off x="4896252" y="6480113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Aptos" panose="020B0004020202020204" pitchFamily="34" charset="0"/>
              </a:rPr>
              <a:t>Petición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B7859B-8A10-E8D7-370A-4161C784927E}"/>
              </a:ext>
            </a:extLst>
          </p:cNvPr>
          <p:cNvSpPr txBox="1"/>
          <p:nvPr/>
        </p:nvSpPr>
        <p:spPr>
          <a:xfrm>
            <a:off x="7839277" y="648011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Aptos" panose="020B0004020202020204" pitchFamily="34" charset="0"/>
              </a:rPr>
              <a:t>Respuesta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DBAE5D6-2415-0F4C-E78C-C9A2CD9D25C1}"/>
              </a:ext>
            </a:extLst>
          </p:cNvPr>
          <p:cNvSpPr/>
          <p:nvPr/>
        </p:nvSpPr>
        <p:spPr>
          <a:xfrm>
            <a:off x="10965096" y="6490277"/>
            <a:ext cx="546945" cy="169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435B07-9588-FD1A-8D8C-AAF65438B6A5}"/>
              </a:ext>
            </a:extLst>
          </p:cNvPr>
          <p:cNvSpPr txBox="1"/>
          <p:nvPr/>
        </p:nvSpPr>
        <p:spPr>
          <a:xfrm>
            <a:off x="10196937" y="6461641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Aptos" panose="020B0004020202020204" pitchFamily="34" charset="0"/>
              </a:rPr>
              <a:t>Componente</a:t>
            </a:r>
          </a:p>
        </p:txBody>
      </p:sp>
    </p:spTree>
    <p:extLst>
      <p:ext uri="{BB962C8B-B14F-4D97-AF65-F5344CB8AC3E}">
        <p14:creationId xmlns:p14="http://schemas.microsoft.com/office/powerpoint/2010/main" val="106652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D008-93B9-44AD-413B-7939C5FF3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F2006-38C8-8AB5-7C66-7AE976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67" y="1226013"/>
            <a:ext cx="2890573" cy="561109"/>
          </a:xfrm>
        </p:spPr>
        <p:txBody>
          <a:bodyPr/>
          <a:lstStyle/>
          <a:p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Vista</a:t>
            </a:r>
            <a:r>
              <a:rPr lang="es-CO" sz="3200" b="1" dirty="0">
                <a:latin typeface="Aptos" panose="020B0004020202020204" pitchFamily="34" charset="0"/>
              </a:rPr>
              <a:t> </a:t>
            </a:r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Física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249F0-E0DF-876B-04BF-DCF3416E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5367" y="1921164"/>
            <a:ext cx="3491142" cy="4103715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bg2"/>
                </a:solidFill>
                <a:latin typeface="Aptos" panose="020B0004020202020204" pitchFamily="34" charset="0"/>
              </a:rPr>
              <a:t>Se muestra la infraestructura técnica del sistema y cómo se conectan los distintos elementos, en este caso el cliente se interactúa con la UI y el backend el cual están alojados en un servidor. El backend interactúa con la base de datos que pueden estar en la nube o en un servidor e interactúa con una pasarela de pagos externa.</a:t>
            </a:r>
          </a:p>
          <a:p>
            <a:endParaRPr lang="es-ES" sz="900" dirty="0">
              <a:solidFill>
                <a:schemeClr val="bg2"/>
              </a:solidFill>
              <a:latin typeface="Aptos" panose="020B0004020202020204" pitchFamily="34" charset="0"/>
            </a:endParaRPr>
          </a:p>
          <a:p>
            <a:r>
              <a:rPr kumimoji="0" lang="es-CO" altLang="es-CO" sz="9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Componentes presentes</a:t>
            </a:r>
            <a:endParaRPr lang="es-ES" sz="9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E6B9108B-6A3A-56AC-63AE-9F3B0A93D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87" y="602047"/>
            <a:ext cx="4572588" cy="5653905"/>
          </a:xfrm>
        </p:spPr>
      </p:pic>
      <p:graphicFrame>
        <p:nvGraphicFramePr>
          <p:cNvPr id="11" name="Marcador de contenido 6">
            <a:extLst>
              <a:ext uri="{FF2B5EF4-FFF2-40B4-BE49-F238E27FC236}">
                <a16:creationId xmlns:a16="http://schemas.microsoft.com/office/drawing/2014/main" id="{DF464767-8FDE-E9A2-ECAD-83F7C64F6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990243"/>
              </p:ext>
            </p:extLst>
          </p:nvPr>
        </p:nvGraphicFramePr>
        <p:xfrm>
          <a:off x="905367" y="3428999"/>
          <a:ext cx="3694341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433">
                  <a:extLst>
                    <a:ext uri="{9D8B030D-6E8A-4147-A177-3AD203B41FA5}">
                      <a16:colId xmlns:a16="http://schemas.microsoft.com/office/drawing/2014/main" val="3781057555"/>
                    </a:ext>
                  </a:extLst>
                </a:gridCol>
                <a:gridCol w="1411732">
                  <a:extLst>
                    <a:ext uri="{9D8B030D-6E8A-4147-A177-3AD203B41FA5}">
                      <a16:colId xmlns:a16="http://schemas.microsoft.com/office/drawing/2014/main" val="3674753543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143860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Dónde lo usamos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3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Nodo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Representa un módulo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Cada uno de los servicios y capas (Frontend, API, Servicios,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Componente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Representa la herramienta que se usa dentro del nodo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Servicio de Carrito, API backend,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21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Representa una relación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ptos" panose="020B0004020202020204" pitchFamily="34" charset="0"/>
                        </a:rPr>
                        <a:t>Cliente</a:t>
                      </a:r>
                      <a:r>
                        <a:rPr lang="en-US" sz="1000" dirty="0">
                          <a:latin typeface="Aptos" panose="020B0004020202020204" pitchFamily="34" charset="0"/>
                        </a:rPr>
                        <a:t> → </a:t>
                      </a:r>
                      <a:r>
                        <a:rPr lang="en-US" sz="1000" dirty="0" err="1">
                          <a:latin typeface="Aptos" panose="020B0004020202020204" pitchFamily="34" charset="0"/>
                        </a:rPr>
                        <a:t>Servidor</a:t>
                      </a:r>
                      <a:r>
                        <a:rPr lang="en-US" sz="1000" dirty="0">
                          <a:latin typeface="Aptos" panose="020B0004020202020204" pitchFamily="34" charset="0"/>
                        </a:rPr>
                        <a:t> Frontend, </a:t>
                      </a:r>
                      <a:r>
                        <a:rPr lang="en-US" sz="1000" dirty="0" err="1">
                          <a:latin typeface="Aptos" panose="020B0004020202020204" pitchFamily="34" charset="0"/>
                        </a:rPr>
                        <a:t>Servidor</a:t>
                      </a:r>
                      <a:r>
                        <a:rPr lang="en-US" sz="1000" dirty="0">
                          <a:latin typeface="Aptos" panose="020B0004020202020204" pitchFamily="34" charset="0"/>
                        </a:rPr>
                        <a:t> Backend → Data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7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56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EBA56-246F-81B6-64F2-FF2EFD95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E96A-FF5F-1BC7-5164-B93C58E9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67" y="1226013"/>
            <a:ext cx="2890573" cy="561109"/>
          </a:xfrm>
        </p:spPr>
        <p:txBody>
          <a:bodyPr/>
          <a:lstStyle/>
          <a:p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Vista</a:t>
            </a:r>
            <a:r>
              <a:rPr lang="es-CO" sz="3200" b="1" dirty="0">
                <a:latin typeface="Aptos" panose="020B0004020202020204" pitchFamily="34" charset="0"/>
              </a:rPr>
              <a:t> </a:t>
            </a:r>
            <a:r>
              <a:rPr lang="es-CO" sz="3200" b="1" dirty="0">
                <a:solidFill>
                  <a:schemeClr val="accent1"/>
                </a:solidFill>
                <a:latin typeface="Aptos" panose="020B0004020202020204" pitchFamily="34" charset="0"/>
              </a:rPr>
              <a:t>de Escenarios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9126D-78BB-845F-43B0-2BCB46E4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5367" y="1921164"/>
            <a:ext cx="3491142" cy="4103715"/>
          </a:xfrm>
        </p:spPr>
        <p:txBody>
          <a:bodyPr>
            <a:normAutofit/>
          </a:bodyPr>
          <a:lstStyle/>
          <a:p>
            <a:r>
              <a:rPr lang="es-ES" sz="1050" dirty="0">
                <a:solidFill>
                  <a:schemeClr val="bg2"/>
                </a:solidFill>
                <a:latin typeface="Aptos" panose="020B0004020202020204" pitchFamily="34" charset="0"/>
              </a:rPr>
              <a:t>Representa las funcionalidades clave de la tienda de relojes en línea desde la perspectiva de los diferentes </a:t>
            </a:r>
            <a:r>
              <a:rPr lang="es-ES" sz="1050" b="1" dirty="0" err="1">
                <a:solidFill>
                  <a:schemeClr val="bg2"/>
                </a:solidFill>
                <a:latin typeface="Aptos" panose="020B0004020202020204" pitchFamily="34" charset="0"/>
              </a:rPr>
              <a:t>stakeholders</a:t>
            </a:r>
            <a:r>
              <a:rPr lang="es-ES" sz="1050" dirty="0">
                <a:solidFill>
                  <a:schemeClr val="bg2"/>
                </a:solidFill>
                <a:latin typeface="Aptos" panose="020B0004020202020204" pitchFamily="34" charset="0"/>
              </a:rPr>
              <a:t> que interactúan con el sistema.</a:t>
            </a:r>
          </a:p>
          <a:p>
            <a:endParaRPr lang="es-ES" sz="900" dirty="0">
              <a:solidFill>
                <a:schemeClr val="bg2"/>
              </a:solidFill>
              <a:latin typeface="Aptos" panose="020B0004020202020204" pitchFamily="34" charset="0"/>
            </a:endParaRPr>
          </a:p>
          <a:p>
            <a:endParaRPr lang="es-ES" sz="900" dirty="0">
              <a:solidFill>
                <a:schemeClr val="bg2"/>
              </a:solidFill>
              <a:latin typeface="Aptos" panose="020B0004020202020204" pitchFamily="34" charset="0"/>
            </a:endParaRPr>
          </a:p>
          <a:p>
            <a:r>
              <a:rPr kumimoji="0" lang="es-CO" altLang="es-CO" sz="9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Componentes presentes</a:t>
            </a:r>
            <a:endParaRPr lang="es-ES" sz="9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11" name="Marcador de contenido 6">
            <a:extLst>
              <a:ext uri="{FF2B5EF4-FFF2-40B4-BE49-F238E27FC236}">
                <a16:creationId xmlns:a16="http://schemas.microsoft.com/office/drawing/2014/main" id="{1594F256-8DD9-A2BE-4B76-40FBCD3FE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579800"/>
              </p:ext>
            </p:extLst>
          </p:nvPr>
        </p:nvGraphicFramePr>
        <p:xfrm>
          <a:off x="905367" y="3428999"/>
          <a:ext cx="3694341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433">
                  <a:extLst>
                    <a:ext uri="{9D8B030D-6E8A-4147-A177-3AD203B41FA5}">
                      <a16:colId xmlns:a16="http://schemas.microsoft.com/office/drawing/2014/main" val="3781057555"/>
                    </a:ext>
                  </a:extLst>
                </a:gridCol>
                <a:gridCol w="1411732">
                  <a:extLst>
                    <a:ext uri="{9D8B030D-6E8A-4147-A177-3AD203B41FA5}">
                      <a16:colId xmlns:a16="http://schemas.microsoft.com/office/drawing/2014/main" val="3674753543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143860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Dónde lo usamos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3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Representa una entidad externa que interactúa con el sistema:</a:t>
                      </a:r>
                      <a:endParaRPr lang="es-CO" sz="10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Cliente, Administrador, </a:t>
                      </a:r>
                      <a:r>
                        <a:rPr lang="es-ES" sz="1000" dirty="0" err="1">
                          <a:latin typeface="Aptos" panose="020B0004020202020204" pitchFamily="34" charset="0"/>
                        </a:rPr>
                        <a:t>etc</a:t>
                      </a:r>
                      <a:r>
                        <a:rPr lang="es-ES" sz="1000" dirty="0">
                          <a:latin typeface="Aptos" panose="020B00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Representa una funcionalidad o comportamiento esperado del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Explorar productos,</a:t>
                      </a:r>
                    </a:p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Buscar productos,</a:t>
                      </a:r>
                    </a:p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Agregar al carrito</a:t>
                      </a:r>
                      <a:r>
                        <a:rPr lang="es-CO" sz="1000" dirty="0">
                          <a:latin typeface="Aptos" panose="020B0004020202020204" pitchFamily="34" charset="0"/>
                        </a:rPr>
                        <a:t>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21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>
                          <a:latin typeface="Aptos" panose="020B0004020202020204" pitchFamily="34" charset="0"/>
                        </a:rPr>
                        <a:t>Relaciones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latin typeface="Aptos" panose="020B0004020202020204" pitchFamily="34" charset="0"/>
                        </a:rPr>
                        <a:t>Representa una relación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latin typeface="Aptos" panose="020B0004020202020204" pitchFamily="34" charset="0"/>
                        </a:rPr>
                        <a:t>Asociación entre actor y caso de uso</a:t>
                      </a:r>
                      <a:endParaRPr lang="en-US" sz="10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74713"/>
                  </a:ext>
                </a:extLst>
              </a:tr>
            </a:tbl>
          </a:graphicData>
        </a:graphic>
      </p:graphicFrame>
      <p:pic>
        <p:nvPicPr>
          <p:cNvPr id="10" name="Marcador de contenido 9" descr="Diagrama&#10;&#10;El contenido generado por IA puede ser incorrecto.">
            <a:extLst>
              <a:ext uri="{FF2B5EF4-FFF2-40B4-BE49-F238E27FC236}">
                <a16:creationId xmlns:a16="http://schemas.microsoft.com/office/drawing/2014/main" id="{51711078-B018-4B75-1CA6-7434D263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80" y="279400"/>
            <a:ext cx="2807251" cy="6301509"/>
          </a:xfrm>
        </p:spPr>
      </p:pic>
    </p:spTree>
    <p:extLst>
      <p:ext uri="{BB962C8B-B14F-4D97-AF65-F5344CB8AC3E}">
        <p14:creationId xmlns:p14="http://schemas.microsoft.com/office/powerpoint/2010/main" val="36541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CE03-B591-2CBA-0751-3D24B5F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BD437-4D61-B7E4-C9B1-DAFF6AA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Ponderación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0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33AE-7446-B516-EDD0-2709609B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65F7-FF0C-1331-7730-658B97E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298"/>
            <a:ext cx="10515600" cy="170035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Plataforma digital de comercio electrónico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enfocada en la venta de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relojes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Su propósito es convertirse en el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canal principal de comercialización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la marca, ofreciendo una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experiencia de compra diferenciada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elegante y alineada con los valores de calidad, exclusividad y atención al detalle.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Más que una tienda virtual, se concibe como un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de valor para el cliente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donde cada elemento desde la presentación visual hasta el proceso de compra está cuidadosamente diseñado para transmitir confianza, sofisticación y autenticidad. Esta plataforma permitirá consolidar la presencia digital de la marca, abrir nuevos mercados y crear relaciones duraderas con los clientes.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7" name="Imagen 6" descr="Imagen que contiene Aplicación&#10;&#10;El contenido generado por IA puede ser incorrecto.">
            <a:extLst>
              <a:ext uri="{FF2B5EF4-FFF2-40B4-BE49-F238E27FC236}">
                <a16:creationId xmlns:a16="http://schemas.microsoft.com/office/drawing/2014/main" id="{7D453A8B-6095-9426-E9A2-97FBB200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37" y="4605338"/>
            <a:ext cx="6259514" cy="11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C6D9-348F-D497-C672-0406A17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Stakeholders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020D9-09C0-11E1-7522-65FE0869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Fundadores</a:t>
            </a:r>
          </a:p>
          <a:p>
            <a:r>
              <a:rPr lang="es-CO" dirty="0"/>
              <a:t>Líder de Tecnología</a:t>
            </a:r>
          </a:p>
          <a:p>
            <a:r>
              <a:rPr lang="es-CO" dirty="0"/>
              <a:t>Líder de Marketing</a:t>
            </a:r>
          </a:p>
          <a:p>
            <a:r>
              <a:rPr lang="es-CO" dirty="0"/>
              <a:t>Clientes finales</a:t>
            </a:r>
          </a:p>
        </p:txBody>
      </p:sp>
    </p:spTree>
    <p:extLst>
      <p:ext uri="{BB962C8B-B14F-4D97-AF65-F5344CB8AC3E}">
        <p14:creationId xmlns:p14="http://schemas.microsoft.com/office/powerpoint/2010/main" val="12193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664A-212F-6C42-A1EC-466F3DA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C7B135E-7655-13F0-09D9-5DDD82B6C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26466"/>
              </p:ext>
            </p:extLst>
          </p:nvPr>
        </p:nvGraphicFramePr>
        <p:xfrm>
          <a:off x="556120" y="2446317"/>
          <a:ext cx="11079760" cy="389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Visualización de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Permitir a los usuarios ver claramente los productos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Integración con Pasarela de 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Realizar pagos seguros para completar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Carga productos desde la BD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Mostrar productos que están registrados en la 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Panel interno para ver pedidos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Consultar pedidos realizados para gestión básica.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Líder de tecnología,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Reseñas y calificaciones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Permitir a los usuarios dejar reseñas y ver comentarios de otros clientes.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Filtro de búsqueda de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Facilitar la navegación entre productos por nombre, precio o características.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AA15-C763-A6F8-E97F-B1EE9FC7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C483-D37C-FC76-5F80-677FB2AA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7A92C8A-0759-EA19-073E-79C73587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90493"/>
              </p:ext>
            </p:extLst>
          </p:nvPr>
        </p:nvGraphicFramePr>
        <p:xfrm>
          <a:off x="556120" y="2446317"/>
          <a:ext cx="11079760" cy="323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Agregar al carrito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añadir productos al carrito antes de comprar.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Ver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revisar lo que tiene en el carrito, modificar cantidades o eliminar productos.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Seleccionar método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elegir entre PayPal u otras pasarelas externas disponibles.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Confirmar y realizar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confirmar su compra y recibir un mensaje de éxito.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fundadores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Recibir confirmación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envía un mensaje (en pantalla o por correo) confirmando la compra.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5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C733-1D19-6B60-25A8-6DCD4EA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7A5A91C8-F97C-E461-599D-9DEA0DBF0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872920"/>
              </p:ext>
            </p:extLst>
          </p:nvPr>
        </p:nvGraphicFramePr>
        <p:xfrm>
          <a:off x="525462" y="2487138"/>
          <a:ext cx="11141075" cy="41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Optimización de 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Garantizar que el sitio cargue rápidamente, optimizando imágenes, recursos y tiempos de respuesta.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Clientes finales,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Carga inicial entre </a:t>
                      </a:r>
                      <a:r>
                        <a:rPr lang="es-ES" sz="1200" b="1" dirty="0"/>
                        <a:t>2 y 5 segundos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Diseño visual elegante y atractiva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interfaz debe reflejar una estética moderna y exclusiva, alineada con el branding de lujo, y ofrecer una experiencia visual coherente y pulida.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Clientes finales, 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Cumplimiento de guías de estilo y validación por pruebas de 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Arquitectura limpia para integraciones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código debe permitir integración futura con servicios externos (como logística o CRM) mediante prácticas limpias, desacopladas y bien documentadas.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arquitectura con separación de capas y documentación técnica actualizada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Disponibilidad y estabilidad en el flujo de compra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flujo de compra debe estar disponible el 99.9% del tiempo sin errores críticos y debe ser accesible para dispositivos de gama alta y baja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Disponibilidad</a:t>
                      </a:r>
                      <a:r>
                        <a:rPr lang="es-ES" sz="1200" dirty="0"/>
                        <a:t> del servicio durante el proceso de compra ≥ </a:t>
                      </a:r>
                      <a:r>
                        <a:rPr lang="es-ES" sz="1200" b="1" dirty="0"/>
                        <a:t>99.9%</a:t>
                      </a:r>
                      <a:r>
                        <a:rPr lang="es-ES" sz="1200" dirty="0"/>
                        <a:t> mensual con </a:t>
                      </a:r>
                      <a:r>
                        <a:rPr lang="es-CO" sz="1200" b="1" dirty="0"/>
                        <a:t>0</a:t>
                      </a:r>
                      <a:r>
                        <a:rPr lang="es-CO" sz="1200" dirty="0"/>
                        <a:t> errores funcionales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8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4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D3CF-4A13-4C30-6F1F-F0736BA3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6671-3B96-91F1-54D7-1CA4B1A7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1017EC31-0110-3AD5-0DFD-9CDD7CE5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74678"/>
              </p:ext>
            </p:extLst>
          </p:nvPr>
        </p:nvGraphicFramePr>
        <p:xfrm>
          <a:off x="525462" y="2714412"/>
          <a:ext cx="111410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SEO optimizado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tienda debe seguir prácticas de SEO técnico para mejorar su posicionamiento en motores de búsqueda, aumentando la visibilidad orgánica.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Marketing,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Puntaje de </a:t>
                      </a:r>
                      <a:r>
                        <a:rPr lang="es-ES" sz="1200" b="1" dirty="0"/>
                        <a:t>SEO &gt; 80</a:t>
                      </a:r>
                      <a:r>
                        <a:rPr lang="es-ES" sz="1200" dirty="0"/>
                        <a:t> en </a:t>
                      </a:r>
                      <a:r>
                        <a:rPr lang="es-ES" sz="1200" dirty="0" err="1"/>
                        <a:t>Lighthouse</a:t>
                      </a:r>
                      <a:r>
                        <a:rPr lang="es-ES" sz="1200" dirty="0"/>
                        <a:t> y uso correcto de metadatos y etiquetas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Disponibilidad 24/7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debe estar disponible para usuarios en todo momento, evitando interrupciones no planificadas.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Uptime</a:t>
                      </a:r>
                      <a:r>
                        <a:rPr lang="es-ES" sz="1200" dirty="0"/>
                        <a:t> ≥ </a:t>
                      </a:r>
                      <a:r>
                        <a:rPr lang="es-ES" sz="1200" b="1" dirty="0"/>
                        <a:t>99.5% mensual</a:t>
                      </a:r>
                      <a:r>
                        <a:rPr lang="es-ES" sz="1200" dirty="0"/>
                        <a:t> según monitoreo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Seguridad en la transacción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Implementar cifrado y validaciones necesarias para proteger la información de pago y los datos personales de los clientes durante las compras.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</a:t>
                      </a:r>
                      <a:r>
                        <a:rPr lang="es-ES" sz="1200" b="1" dirty="0"/>
                        <a:t>HTTPS</a:t>
                      </a:r>
                      <a:r>
                        <a:rPr lang="es-ES" sz="1200" dirty="0"/>
                        <a:t>, pasarela certificada, y cumplimiento de estándares de seguridad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472F-6451-C730-1584-77993EB8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Atributos de Calidad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08EF27-6F59-365D-D911-E88916CAF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6010"/>
              </p:ext>
            </p:extLst>
          </p:nvPr>
        </p:nvGraphicFramePr>
        <p:xfrm>
          <a:off x="2036618" y="2438207"/>
          <a:ext cx="811876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1">
                  <a:extLst>
                    <a:ext uri="{9D8B030D-6E8A-4147-A177-3AD203B41FA5}">
                      <a16:colId xmlns:a16="http://schemas.microsoft.com/office/drawing/2014/main" val="363993654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00920167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3271900954"/>
                    </a:ext>
                  </a:extLst>
                </a:gridCol>
                <a:gridCol w="1096050">
                  <a:extLst>
                    <a:ext uri="{9D8B030D-6E8A-4147-A177-3AD203B41FA5}">
                      <a16:colId xmlns:a16="http://schemas.microsoft.com/office/drawing/2014/main" val="28779836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1062428"/>
                    </a:ext>
                  </a:extLst>
                </a:gridCol>
                <a:gridCol w="1345429">
                  <a:extLst>
                    <a:ext uri="{9D8B030D-6E8A-4147-A177-3AD203B41FA5}">
                      <a16:colId xmlns:a16="http://schemas.microsoft.com/office/drawing/2014/main" val="310242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Fundadores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Negociación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2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Rendimiento y Eficiencia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3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Compatibilidad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3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Usabilidad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1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Fiabilidad (confiabilidad)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Seguridad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98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Mantenibilidad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Flexibilidad (adaptabilidad)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7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Funcionalidad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22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TOTAL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20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2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478</TotalTime>
  <Words>1892</Words>
  <Application>Microsoft Office PowerPoint</Application>
  <PresentationFormat>Panorámica</PresentationFormat>
  <Paragraphs>363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Aptos</vt:lpstr>
      <vt:lpstr>Aptos Narrow</vt:lpstr>
      <vt:lpstr>Arial</vt:lpstr>
      <vt:lpstr>Century Gothic</vt:lpstr>
      <vt:lpstr>Century Gothic (Cuerpo)</vt:lpstr>
      <vt:lpstr>Times New Roman</vt:lpstr>
      <vt:lpstr>Wingdings 3</vt:lpstr>
      <vt:lpstr>Sala de reuniones Ion</vt:lpstr>
      <vt:lpstr>TEMPORA</vt:lpstr>
      <vt:lpstr>Agenda</vt:lpstr>
      <vt:lpstr>Contexto</vt:lpstr>
      <vt:lpstr>Stakeholders</vt:lpstr>
      <vt:lpstr>Requisitos Funcionales</vt:lpstr>
      <vt:lpstr>Requisitos Funcionales</vt:lpstr>
      <vt:lpstr>Requisitos No Funcionales</vt:lpstr>
      <vt:lpstr>Requisitos No Funcionales</vt:lpstr>
      <vt:lpstr>Atributos de Calidad</vt:lpstr>
      <vt:lpstr>Ponderación</vt:lpstr>
      <vt:lpstr>Vistas</vt:lpstr>
      <vt:lpstr>Vista Lógica</vt:lpstr>
      <vt:lpstr>Diagrama de Clases</vt:lpstr>
      <vt:lpstr>Vista de Componentes</vt:lpstr>
      <vt:lpstr>Diagrama de Componentes</vt:lpstr>
      <vt:lpstr>Vista de Secuencia</vt:lpstr>
      <vt:lpstr>Vista Física</vt:lpstr>
      <vt:lpstr>Vista de Escenarios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Junior Otero Rada</dc:creator>
  <cp:lastModifiedBy>Edgar Junior Otero Rada</cp:lastModifiedBy>
  <cp:revision>24</cp:revision>
  <dcterms:created xsi:type="dcterms:W3CDTF">2025-04-05T00:56:28Z</dcterms:created>
  <dcterms:modified xsi:type="dcterms:W3CDTF">2025-04-20T21:36:24Z</dcterms:modified>
</cp:coreProperties>
</file>