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8288000" cy="10287000"/>
  <p:notesSz cx="6858000" cy="9144000"/>
  <p:embeddedFontLst>
    <p:embeddedFont>
      <p:font typeface="Inter Medium" panose="020B0604020202020204" charset="0"/>
      <p:regular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Bold" panose="020B0806030504020204" pitchFamily="34" charset="0"/>
      <p:regular r:id="rId22"/>
      <p:bold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55224" cy="12618466"/>
            </a:xfrm>
            <a:custGeom>
              <a:avLst/>
              <a:gdLst/>
              <a:ahLst/>
              <a:cxnLst/>
              <a:rect l="l" t="t" r="r" b="b"/>
              <a:pathLst>
                <a:path w="23755224" h="12618466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26452" y="3233611"/>
            <a:ext cx="13403923" cy="2383157"/>
            <a:chOff x="0" y="0"/>
            <a:chExt cx="19504380" cy="34677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504380" cy="3467791"/>
            </a:xfrm>
            <a:custGeom>
              <a:avLst/>
              <a:gdLst/>
              <a:ahLst/>
              <a:cxnLst/>
              <a:rect l="l" t="t" r="r" b="b"/>
              <a:pathLst>
                <a:path w="19504380" h="3467791">
                  <a:moveTo>
                    <a:pt x="0" y="0"/>
                  </a:moveTo>
                  <a:lnTo>
                    <a:pt x="19504380" y="0"/>
                  </a:lnTo>
                  <a:lnTo>
                    <a:pt x="19504380" y="3467791"/>
                  </a:lnTo>
                  <a:lnTo>
                    <a:pt x="0" y="34677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38125"/>
              <a:ext cx="19504380" cy="3229666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0560"/>
                </a:lnSpc>
              </a:pPr>
              <a:r>
                <a:rPr lang="en-US" sz="11000" b="1">
                  <a:solidFill>
                    <a:srgbClr val="EFEEE7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CAMPUSCONNECT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26452" y="5616768"/>
            <a:ext cx="12700200" cy="1104503"/>
            <a:chOff x="0" y="0"/>
            <a:chExt cx="16933600" cy="147267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933601" cy="1472671"/>
            </a:xfrm>
            <a:custGeom>
              <a:avLst/>
              <a:gdLst/>
              <a:ahLst/>
              <a:cxnLst/>
              <a:rect l="l" t="t" r="r" b="b"/>
              <a:pathLst>
                <a:path w="16933601" h="1472671">
                  <a:moveTo>
                    <a:pt x="0" y="0"/>
                  </a:moveTo>
                  <a:lnTo>
                    <a:pt x="16933601" y="0"/>
                  </a:lnTo>
                  <a:lnTo>
                    <a:pt x="16933601" y="1472671"/>
                  </a:lnTo>
                  <a:lnTo>
                    <a:pt x="0" y="14726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6933600" cy="149172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David Santiago Davila</a:t>
              </a:r>
            </a:p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Juan David Serna 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686650" y="9702000"/>
            <a:ext cx="2451600" cy="585000"/>
            <a:chOff x="0" y="0"/>
            <a:chExt cx="3268800" cy="78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268800" cy="780000"/>
            </a:xfrm>
            <a:custGeom>
              <a:avLst/>
              <a:gdLst/>
              <a:ahLst/>
              <a:cxnLst/>
              <a:rect l="l" t="t" r="r" b="b"/>
              <a:pathLst>
                <a:path w="3268800" h="7800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Feature Name/Product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35800" y="9702000"/>
            <a:ext cx="2450400" cy="585000"/>
            <a:chOff x="0" y="0"/>
            <a:chExt cx="3267200" cy="78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267200" cy="780000"/>
            </a:xfrm>
            <a:custGeom>
              <a:avLst/>
              <a:gdLst/>
              <a:ahLst/>
              <a:cxnLst/>
              <a:rect l="l" t="t" r="r" b="b"/>
              <a:pathLst>
                <a:path w="3267200" h="780000">
                  <a:moveTo>
                    <a:pt x="0" y="0"/>
                  </a:moveTo>
                  <a:lnTo>
                    <a:pt x="3267200" y="0"/>
                  </a:lnTo>
                  <a:lnTo>
                    <a:pt x="32672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9525"/>
              <a:ext cx="3267200" cy="78952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DD/MM/YYYY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600600" y="9702000"/>
            <a:ext cx="2451600" cy="585000"/>
            <a:chOff x="0" y="0"/>
            <a:chExt cx="3268800" cy="78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68800" cy="780000"/>
            </a:xfrm>
            <a:custGeom>
              <a:avLst/>
              <a:gdLst/>
              <a:ahLst/>
              <a:cxnLst/>
              <a:rect l="l" t="t" r="r" b="b"/>
              <a:pathLst>
                <a:path w="3268800" h="7800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r">
                <a:lnSpc>
                  <a:spcPts val="1679"/>
                </a:lnSpc>
              </a:pPr>
              <a:r>
                <a:rPr lang="en-US" sz="13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Your Company Name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55224" cy="12618466"/>
            </a:xfrm>
            <a:custGeom>
              <a:avLst/>
              <a:gdLst/>
              <a:ahLst/>
              <a:cxnLst/>
              <a:rect l="l" t="t" r="r" b="b"/>
              <a:pathLst>
                <a:path w="23755224" h="12618466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235800" y="9702000"/>
            <a:ext cx="2451600" cy="585000"/>
            <a:chOff x="0" y="0"/>
            <a:chExt cx="3268800" cy="78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68800" cy="780000"/>
            </a:xfrm>
            <a:custGeom>
              <a:avLst/>
              <a:gdLst/>
              <a:ahLst/>
              <a:cxnLst/>
              <a:rect l="l" t="t" r="r" b="b"/>
              <a:pathLst>
                <a:path w="3268800" h="7800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  <a:endParaRPr lang="en-US" sz="1399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>
            <a:off x="7856566" y="1028700"/>
            <a:ext cx="9402734" cy="8515198"/>
          </a:xfrm>
          <a:custGeom>
            <a:avLst/>
            <a:gdLst/>
            <a:ahLst/>
            <a:cxnLst/>
            <a:rect l="l" t="t" r="r" b="b"/>
            <a:pathLst>
              <a:path w="9402734" h="8515198">
                <a:moveTo>
                  <a:pt x="0" y="0"/>
                </a:moveTo>
                <a:lnTo>
                  <a:pt x="9402734" y="0"/>
                </a:lnTo>
                <a:lnTo>
                  <a:pt x="9402734" y="8515198"/>
                </a:lnTo>
                <a:lnTo>
                  <a:pt x="0" y="85151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8" name="TextBox 8"/>
          <p:cNvSpPr txBox="1"/>
          <p:nvPr/>
        </p:nvSpPr>
        <p:spPr>
          <a:xfrm>
            <a:off x="1028700" y="544513"/>
            <a:ext cx="573657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FISICA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569675"/>
            <a:ext cx="6144680" cy="352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diagrama representa una arquitectura de microservicios donde un usuario interactúa desde un navegador web a través de un API Gateway. El gateway enruta las solicitudes a distintos microservicios especializados (autenticación, mensajería, publicaciones, usuarios, notificaciones y grupos), que a su vez se comunican con una base de datos centralizada mediante TCP. La comunicación externa es segura (HTTPS) y la interna eficiente (HTTP/TCP).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55224" cy="12618466"/>
            </a:xfrm>
            <a:custGeom>
              <a:avLst/>
              <a:gdLst/>
              <a:ahLst/>
              <a:cxnLst/>
              <a:rect l="l" t="t" r="r" b="b"/>
              <a:pathLst>
                <a:path w="23755224" h="12618466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235800" y="9702000"/>
            <a:ext cx="2451600" cy="585000"/>
            <a:chOff x="0" y="0"/>
            <a:chExt cx="3268800" cy="78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68800" cy="780000"/>
            </a:xfrm>
            <a:custGeom>
              <a:avLst/>
              <a:gdLst/>
              <a:ahLst/>
              <a:cxnLst/>
              <a:rect l="l" t="t" r="r" b="b"/>
              <a:pathLst>
                <a:path w="3268800" h="7800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  <a:endParaRPr lang="en-US" sz="1399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>
            <a:off x="1461600" y="1210076"/>
            <a:ext cx="14782467" cy="8296660"/>
          </a:xfrm>
          <a:custGeom>
            <a:avLst/>
            <a:gdLst/>
            <a:ahLst/>
            <a:cxnLst/>
            <a:rect l="l" t="t" r="r" b="b"/>
            <a:pathLst>
              <a:path w="14782467" h="8296660">
                <a:moveTo>
                  <a:pt x="0" y="0"/>
                </a:moveTo>
                <a:lnTo>
                  <a:pt x="14782467" y="0"/>
                </a:lnTo>
                <a:lnTo>
                  <a:pt x="14782467" y="8296660"/>
                </a:lnTo>
                <a:lnTo>
                  <a:pt x="0" y="82966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8" name="TextBox 8"/>
          <p:cNvSpPr txBox="1"/>
          <p:nvPr/>
        </p:nvSpPr>
        <p:spPr>
          <a:xfrm>
            <a:off x="1028700" y="544513"/>
            <a:ext cx="573657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ESCENARIOS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55224" cy="12618466"/>
            </a:xfrm>
            <a:custGeom>
              <a:avLst/>
              <a:gdLst/>
              <a:ahLst/>
              <a:cxnLst/>
              <a:rect l="l" t="t" r="r" b="b"/>
              <a:pathLst>
                <a:path w="23755224" h="12618466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235800" y="9702000"/>
            <a:ext cx="2451600" cy="585000"/>
            <a:chOff x="0" y="0"/>
            <a:chExt cx="3268800" cy="78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68800" cy="780000"/>
            </a:xfrm>
            <a:custGeom>
              <a:avLst/>
              <a:gdLst/>
              <a:ahLst/>
              <a:cxnLst/>
              <a:rect l="l" t="t" r="r" b="b"/>
              <a:pathLst>
                <a:path w="3268800" h="7800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  <a:endParaRPr lang="en-US" sz="1399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544513"/>
            <a:ext cx="573657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ESCENARIOS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61600" y="2084146"/>
            <a:ext cx="14870802" cy="6884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Los casos de uso modelan dos flujos funcionales esenciales dentro de CampusConnect: la solicitud de ingreso a un grupo académico y la publicación de contenido dentro del mismo.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Ambos diagramas reflejan una arquitectura orientada a servicios, donde las acciones del usuario se canalizan a través de interfaces desacopladas y microservicios especializados.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Las relaciones &lt;&lt;include&gt;&gt; representan comportamientos obligatorios como la validación de autenticación y persistencia de datos, garantizando consistencia funcional y trazabilidad.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Por otro lado, las relaciones &lt;&lt;extend&gt;&gt; capturan comportamientos condicionales o contextuales, como el envío de mensajes personalizados o la inclusión de archivos en una publicación, promoviendo flexibilidad sin comprometer la cohesión del modelo.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 visión consolida un diseño modular, escalable y preparado para adaptación evolutiva, alineado con los principios de una arquitectura distribuida bien estructurada.</a:t>
            </a:r>
          </a:p>
          <a:p>
            <a:pPr algn="just">
              <a:lnSpc>
                <a:spcPts val="3640"/>
              </a:lnSpc>
            </a:pPr>
            <a:endParaRPr lang="en-US" sz="2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55224" cy="12618466"/>
            </a:xfrm>
            <a:custGeom>
              <a:avLst/>
              <a:gdLst/>
              <a:ahLst/>
              <a:cxnLst/>
              <a:rect l="l" t="t" r="r" b="b"/>
              <a:pathLst>
                <a:path w="23755224" h="12618466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235800" y="9702000"/>
            <a:ext cx="2451600" cy="585000"/>
            <a:chOff x="0" y="0"/>
            <a:chExt cx="3268800" cy="78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68800" cy="780000"/>
            </a:xfrm>
            <a:custGeom>
              <a:avLst/>
              <a:gdLst/>
              <a:ahLst/>
              <a:cxnLst/>
              <a:rect l="l" t="t" r="r" b="b"/>
              <a:pathLst>
                <a:path w="3268800" h="7800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  <a:endParaRPr lang="en-US" sz="1399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544513"/>
            <a:ext cx="573657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ESCENARIOS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4830" y="2242140"/>
            <a:ext cx="8015569" cy="5398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Unirse a un grupo académico</a:t>
            </a:r>
          </a:p>
          <a:p>
            <a:pPr marL="604523" lvl="1" indent="-302261" algn="just">
              <a:lnSpc>
                <a:spcPts val="3920"/>
              </a:lnSpc>
              <a:buAutoNum type="arabicPeriod"/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Abrir aplicación</a:t>
            </a:r>
          </a:p>
          <a:p>
            <a:pPr marL="604523" lvl="1" indent="-302261" algn="just">
              <a:lnSpc>
                <a:spcPts val="3920"/>
              </a:lnSpc>
              <a:buAutoNum type="arabicPeriod"/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Iniciar sesión</a:t>
            </a:r>
          </a:p>
          <a:p>
            <a:pPr marL="604523" lvl="1" indent="-302261" algn="just">
              <a:lnSpc>
                <a:spcPts val="3920"/>
              </a:lnSpc>
              <a:buAutoNum type="arabicPeriod"/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Validar token (&lt;&lt;include&gt;&gt;)</a:t>
            </a:r>
          </a:p>
          <a:p>
            <a:pPr marL="604523" lvl="1" indent="-302261" algn="just">
              <a:lnSpc>
                <a:spcPts val="3920"/>
              </a:lnSpc>
              <a:buAutoNum type="arabicPeriod"/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Consultar lista de grupos</a:t>
            </a:r>
          </a:p>
          <a:p>
            <a:pPr marL="604523" lvl="1" indent="-302261" algn="just">
              <a:lnSpc>
                <a:spcPts val="3920"/>
              </a:lnSpc>
              <a:buAutoNum type="arabicPeriod"/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Solicitar unirse a grupo</a:t>
            </a:r>
          </a:p>
          <a:p>
            <a:pPr marL="604523" lvl="1" indent="-302261" algn="just">
              <a:lnSpc>
                <a:spcPts val="3920"/>
              </a:lnSpc>
              <a:buAutoNum type="arabicPeriod"/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Registrar solicitud (&lt;&lt;include&gt;&gt;)</a:t>
            </a:r>
          </a:p>
          <a:p>
            <a:pPr marL="604523" lvl="1" indent="-302261" algn="just">
              <a:lnSpc>
                <a:spcPts val="3920"/>
              </a:lnSpc>
              <a:buAutoNum type="arabicPeriod"/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Adjuntar mensaje opcional (&lt;&lt;extend&gt;&gt;)</a:t>
            </a:r>
          </a:p>
          <a:p>
            <a:pPr marL="604523" lvl="1" indent="-302261" algn="just">
              <a:lnSpc>
                <a:spcPts val="3920"/>
              </a:lnSpc>
              <a:buAutoNum type="arabicPeriod"/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Confirmar solicitud enviada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just">
              <a:lnSpc>
                <a:spcPts val="3640"/>
              </a:lnSpc>
            </a:pPr>
            <a:endParaRPr lang="en-US" sz="2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327077" y="2242140"/>
            <a:ext cx="7932223" cy="493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Publicar una actividad</a:t>
            </a:r>
          </a:p>
          <a:p>
            <a:pPr marL="604523" lvl="1" indent="-302261" algn="l">
              <a:lnSpc>
                <a:spcPts val="3920"/>
              </a:lnSpc>
              <a:buAutoNum type="arabicPeriod"/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Ingresar a grupo</a:t>
            </a:r>
          </a:p>
          <a:p>
            <a:pPr marL="604523" lvl="1" indent="-302261" algn="l">
              <a:lnSpc>
                <a:spcPts val="3920"/>
              </a:lnSpc>
              <a:buAutoNum type="arabicPeriod"/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Crear nueva publicación</a:t>
            </a:r>
          </a:p>
          <a:p>
            <a:pPr marL="604523" lvl="1" indent="-302261" algn="l">
              <a:lnSpc>
                <a:spcPts val="3920"/>
              </a:lnSpc>
              <a:buAutoNum type="arabicPeriod"/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Validar publicación (&lt;&lt;include&gt;&gt;)</a:t>
            </a:r>
          </a:p>
          <a:p>
            <a:pPr marL="604523" lvl="1" indent="-302261" algn="l">
              <a:lnSpc>
                <a:spcPts val="3920"/>
              </a:lnSpc>
              <a:buAutoNum type="arabicPeriod"/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Adjuntar archivo o imagen (&lt;&lt;extend&gt;&gt;)</a:t>
            </a:r>
          </a:p>
          <a:p>
            <a:pPr marL="604523" lvl="1" indent="-302261" algn="l">
              <a:lnSpc>
                <a:spcPts val="3920"/>
              </a:lnSpc>
              <a:buAutoNum type="arabicPeriod"/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Publicar contenido</a:t>
            </a:r>
          </a:p>
          <a:p>
            <a:pPr marL="604523" lvl="1" indent="-302261" algn="l">
              <a:lnSpc>
                <a:spcPts val="3920"/>
              </a:lnSpc>
              <a:buAutoNum type="arabicPeriod"/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Guardar en base de datos (&lt;&lt;include&gt;&gt;)</a:t>
            </a:r>
          </a:p>
          <a:p>
            <a:pPr marL="604523" lvl="1" indent="-302261" algn="l">
              <a:lnSpc>
                <a:spcPts val="3920"/>
              </a:lnSpc>
              <a:buAutoNum type="arabicPeriod"/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Generar notificación</a:t>
            </a:r>
          </a:p>
          <a:p>
            <a:pPr marL="604523" lvl="1" indent="-302261" algn="l">
              <a:lnSpc>
                <a:spcPts val="3920"/>
              </a:lnSpc>
              <a:buAutoNum type="arabicPeriod"/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Confirmar publicación enviada</a:t>
            </a:r>
          </a:p>
          <a:p>
            <a:pPr algn="ctr">
              <a:lnSpc>
                <a:spcPts val="3920"/>
              </a:lnSpc>
            </a:pPr>
            <a:endParaRPr lang="en-US" sz="2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55224" cy="12618466"/>
            </a:xfrm>
            <a:custGeom>
              <a:avLst/>
              <a:gdLst/>
              <a:ahLst/>
              <a:cxnLst/>
              <a:rect l="l" t="t" r="r" b="b"/>
              <a:pathLst>
                <a:path w="23755224" h="12618466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560418" y="3346215"/>
            <a:ext cx="5167164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Vista Lógica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Vista de Componentes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Vista de Procesos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Vista Física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Escenarios (Casos de uso)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73046" y="3346215"/>
            <a:ext cx="361801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44513"/>
            <a:ext cx="8908103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TABLA DE CONTENIDO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35800" y="9702000"/>
            <a:ext cx="2451600" cy="585000"/>
            <a:chOff x="0" y="0"/>
            <a:chExt cx="3268800" cy="78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68800" cy="780000"/>
            </a:xfrm>
            <a:custGeom>
              <a:avLst/>
              <a:gdLst/>
              <a:ahLst/>
              <a:cxnLst/>
              <a:rect l="l" t="t" r="r" b="b"/>
              <a:pathLst>
                <a:path w="3268800" h="7800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  <a:endParaRPr lang="en-US" sz="1399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55224" cy="12618466"/>
            </a:xfrm>
            <a:custGeom>
              <a:avLst/>
              <a:gdLst/>
              <a:ahLst/>
              <a:cxnLst/>
              <a:rect l="l" t="t" r="r" b="b"/>
              <a:pathLst>
                <a:path w="23755224" h="12618466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235800" y="9702000"/>
            <a:ext cx="2451600" cy="585000"/>
            <a:chOff x="0" y="0"/>
            <a:chExt cx="3268800" cy="78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68800" cy="780000"/>
            </a:xfrm>
            <a:custGeom>
              <a:avLst/>
              <a:gdLst/>
              <a:ahLst/>
              <a:cxnLst/>
              <a:rect l="l" t="t" r="r" b="b"/>
              <a:pathLst>
                <a:path w="3268800" h="7800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  <a:endParaRPr lang="en-US" sz="1399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>
            <a:off x="3286530" y="508409"/>
            <a:ext cx="13048879" cy="8923381"/>
          </a:xfrm>
          <a:custGeom>
            <a:avLst/>
            <a:gdLst/>
            <a:ahLst/>
            <a:cxnLst/>
            <a:rect l="l" t="t" r="r" b="b"/>
            <a:pathLst>
              <a:path w="13048879" h="8923381">
                <a:moveTo>
                  <a:pt x="0" y="0"/>
                </a:moveTo>
                <a:lnTo>
                  <a:pt x="13048880" y="0"/>
                </a:lnTo>
                <a:lnTo>
                  <a:pt x="13048880" y="8923382"/>
                </a:lnTo>
                <a:lnTo>
                  <a:pt x="0" y="8923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256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8" name="TextBox 8"/>
          <p:cNvSpPr txBox="1"/>
          <p:nvPr/>
        </p:nvSpPr>
        <p:spPr>
          <a:xfrm>
            <a:off x="1028700" y="544513"/>
            <a:ext cx="4320302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LÓGICA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33599" y="5029200"/>
            <a:ext cx="6420803" cy="21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Guia - https://proyecto-semestral.readthedocs.io/en/latest/6%20-%20Design.html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235800" y="238717"/>
            <a:ext cx="17816400" cy="9463800"/>
            <a:chOff x="0" y="0"/>
            <a:chExt cx="23755200" cy="12618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755224" cy="12618466"/>
            </a:xfrm>
            <a:custGeom>
              <a:avLst/>
              <a:gdLst/>
              <a:ahLst/>
              <a:cxnLst/>
              <a:rect l="l" t="t" r="r" b="b"/>
              <a:pathLst>
                <a:path w="23755224" h="12618466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57863" y="3322955"/>
            <a:ext cx="13772274" cy="358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través de un diagrama de actividad, se representa la lógica de CampusConnect, una plataforma académica de microservicios. El flujo muestra la interacción del usuario desde el registro y autenticación hasta la navegación en grupos académicos y creación de contenido. Se incluyen decisiones del usuario, como validación de sesión y publicación de contenido, así como respuestas automáticas del sistema, garantizando una lógica coherente y adaptable a la calidad del sistema, como disponibilidad y usabilidad.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44513"/>
            <a:ext cx="4320302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LÓGICA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35800" y="9702000"/>
            <a:ext cx="2451600" cy="585000"/>
            <a:chOff x="0" y="0"/>
            <a:chExt cx="3268800" cy="78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68800" cy="780000"/>
            </a:xfrm>
            <a:custGeom>
              <a:avLst/>
              <a:gdLst/>
              <a:ahLst/>
              <a:cxnLst/>
              <a:rect l="l" t="t" r="r" b="b"/>
              <a:pathLst>
                <a:path w="3268800" h="7800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  <a:endParaRPr lang="en-US" sz="1399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55224" cy="12618466"/>
            </a:xfrm>
            <a:custGeom>
              <a:avLst/>
              <a:gdLst/>
              <a:ahLst/>
              <a:cxnLst/>
              <a:rect l="l" t="t" r="r" b="b"/>
              <a:pathLst>
                <a:path w="23755224" h="12618466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235800" y="9702000"/>
            <a:ext cx="2451600" cy="585000"/>
            <a:chOff x="0" y="0"/>
            <a:chExt cx="3268800" cy="78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68800" cy="780000"/>
            </a:xfrm>
            <a:custGeom>
              <a:avLst/>
              <a:gdLst/>
              <a:ahLst/>
              <a:cxnLst/>
              <a:rect l="l" t="t" r="r" b="b"/>
              <a:pathLst>
                <a:path w="3268800" h="7800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  <a:endParaRPr lang="en-US" sz="1399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>
            <a:off x="5044651" y="1028700"/>
            <a:ext cx="12683782" cy="8973776"/>
          </a:xfrm>
          <a:custGeom>
            <a:avLst/>
            <a:gdLst/>
            <a:ahLst/>
            <a:cxnLst/>
            <a:rect l="l" t="t" r="r" b="b"/>
            <a:pathLst>
              <a:path w="12683782" h="8973776">
                <a:moveTo>
                  <a:pt x="0" y="0"/>
                </a:moveTo>
                <a:lnTo>
                  <a:pt x="12683782" y="0"/>
                </a:lnTo>
                <a:lnTo>
                  <a:pt x="12683782" y="8973776"/>
                </a:lnTo>
                <a:lnTo>
                  <a:pt x="0" y="89737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8" name="TextBox 8"/>
          <p:cNvSpPr txBox="1"/>
          <p:nvPr/>
        </p:nvSpPr>
        <p:spPr>
          <a:xfrm>
            <a:off x="1028700" y="544513"/>
            <a:ext cx="9759207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DE COMPONENTES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563519"/>
            <a:ext cx="5372320" cy="2111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 vista muestra la arquitectura modular del sistema basada en microservicios. Cada componente representa un servicio que interactúa mediante protocolo http o tcp, permitiendo escalabilidad, mantenibilidad y facilidad de integración.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55224" cy="12618466"/>
            </a:xfrm>
            <a:custGeom>
              <a:avLst/>
              <a:gdLst/>
              <a:ahLst/>
              <a:cxnLst/>
              <a:rect l="l" t="t" r="r" b="b"/>
              <a:pathLst>
                <a:path w="23755224" h="12618466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235800" y="9702000"/>
            <a:ext cx="2451600" cy="585000"/>
            <a:chOff x="0" y="0"/>
            <a:chExt cx="3268800" cy="78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68800" cy="780000"/>
            </a:xfrm>
            <a:custGeom>
              <a:avLst/>
              <a:gdLst/>
              <a:ahLst/>
              <a:cxnLst/>
              <a:rect l="l" t="t" r="r" b="b"/>
              <a:pathLst>
                <a:path w="3268800" h="7800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  <a:endParaRPr lang="en-US" sz="1399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>
            <a:off x="3304772" y="1483286"/>
            <a:ext cx="11678456" cy="8218714"/>
          </a:xfrm>
          <a:custGeom>
            <a:avLst/>
            <a:gdLst/>
            <a:ahLst/>
            <a:cxnLst/>
            <a:rect l="l" t="t" r="r" b="b"/>
            <a:pathLst>
              <a:path w="11678456" h="8218714">
                <a:moveTo>
                  <a:pt x="0" y="0"/>
                </a:moveTo>
                <a:lnTo>
                  <a:pt x="11678456" y="0"/>
                </a:lnTo>
                <a:lnTo>
                  <a:pt x="11678456" y="8218714"/>
                </a:lnTo>
                <a:lnTo>
                  <a:pt x="0" y="82187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8" name="TextBox 8"/>
          <p:cNvSpPr txBox="1"/>
          <p:nvPr/>
        </p:nvSpPr>
        <p:spPr>
          <a:xfrm>
            <a:off x="6111277" y="544512"/>
            <a:ext cx="8021117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DE PROCESOS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235800" y="284818"/>
            <a:ext cx="17816400" cy="9463800"/>
            <a:chOff x="0" y="0"/>
            <a:chExt cx="23755200" cy="126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55224" cy="12618466"/>
            </a:xfrm>
            <a:custGeom>
              <a:avLst/>
              <a:gdLst/>
              <a:ahLst/>
              <a:cxnLst/>
              <a:rect l="l" t="t" r="r" b="b"/>
              <a:pathLst>
                <a:path w="23755224" h="12618466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875145" y="658352"/>
            <a:ext cx="3702209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Descripción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42911" y="2041546"/>
            <a:ext cx="12969115" cy="7184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Describe el flujo de interacción entre los componentes clave de CampusConnect para el proceso de unión a un grupo académico.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 solicitud parte desde la interfaz del usuario, pasando por el API Gateway, y se valida mediante el servicio de autenticación. Posteriormente, el servicio de grupos consulta y devuelve la lista disponible desde la base de datos.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Cuando el usuario solicita unirse, la petición se registra en la base de datos a través del servicio correspondiente, y se notifica a la interfaz con el estado de la solicitud.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flujo refleja un diseño desacoplado mediante microservicios, con control centralizado a través del API Gateway, garantizando seguridad, escalabilidad y trazabilidad en la gestión de accesos a comunidades académicas.</a:t>
            </a:r>
          </a:p>
          <a:p>
            <a:pPr algn="just">
              <a:lnSpc>
                <a:spcPts val="4060"/>
              </a:lnSpc>
            </a:pPr>
            <a:endParaRPr lang="en-US" sz="2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55224" cy="12618466"/>
            </a:xfrm>
            <a:custGeom>
              <a:avLst/>
              <a:gdLst/>
              <a:ahLst/>
              <a:cxnLst/>
              <a:rect l="l" t="t" r="r" b="b"/>
              <a:pathLst>
                <a:path w="23755224" h="12618466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4" name="Freeform 4"/>
          <p:cNvSpPr/>
          <p:nvPr/>
        </p:nvSpPr>
        <p:spPr>
          <a:xfrm>
            <a:off x="314222" y="1028700"/>
            <a:ext cx="17659556" cy="7902651"/>
          </a:xfrm>
          <a:custGeom>
            <a:avLst/>
            <a:gdLst/>
            <a:ahLst/>
            <a:cxnLst/>
            <a:rect l="l" t="t" r="r" b="b"/>
            <a:pathLst>
              <a:path w="17659556" h="7902651">
                <a:moveTo>
                  <a:pt x="0" y="0"/>
                </a:moveTo>
                <a:lnTo>
                  <a:pt x="17659556" y="0"/>
                </a:lnTo>
                <a:lnTo>
                  <a:pt x="17659556" y="7902651"/>
                </a:lnTo>
                <a:lnTo>
                  <a:pt x="0" y="79026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755224" cy="12618466"/>
            </a:xfrm>
            <a:custGeom>
              <a:avLst/>
              <a:gdLst/>
              <a:ahLst/>
              <a:cxnLst/>
              <a:rect l="l" t="t" r="r" b="b"/>
              <a:pathLst>
                <a:path w="23755224" h="12618466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235800" y="9702000"/>
            <a:ext cx="2451600" cy="585000"/>
            <a:chOff x="0" y="0"/>
            <a:chExt cx="3268800" cy="78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68800" cy="780000"/>
            </a:xfrm>
            <a:custGeom>
              <a:avLst/>
              <a:gdLst/>
              <a:ahLst/>
              <a:cxnLst/>
              <a:rect l="l" t="t" r="r" b="b"/>
              <a:pathLst>
                <a:path w="3268800" h="7800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  <a:endParaRPr lang="en-US" sz="1399">
                <a:solidFill>
                  <a:srgbClr val="EFEEE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544512"/>
            <a:ext cx="573657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Descripción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691284"/>
            <a:ext cx="16230600" cy="5641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Este diagrama modela el flujo secuencial para la creación y publicación de contenido dentro de un grupo académico en CampusConnect.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proceso inicia desde la interfaz de usuario y se canaliza por el API Gateway hacia el microservicio de contenido, encargado de validar y almacenar la publicación en la base de datos.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Posteriormente, se desencadena una llamada al servicio de notificaciones, que registra y distribuye el aviso correspondiente a los miembros del grupo.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diseño refleja una arquitectura modular, donde la separación de responsabilidades entre los servicios permite mantener la cohesión lógica, facilitar el mantenimiento y asegurar la respuesta en tiempo real ante eventos clave en la plataforma.</a:t>
            </a:r>
          </a:p>
          <a:p>
            <a:pPr algn="just">
              <a:lnSpc>
                <a:spcPts val="4060"/>
              </a:lnSpc>
            </a:pPr>
            <a:endParaRPr lang="en-US" sz="2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Microsoft Office PowerPoint</Application>
  <PresentationFormat>Personalizado</PresentationFormat>
  <Paragraphs>93</Paragraphs>
  <Slides>14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Inter Medium</vt:lpstr>
      <vt:lpstr>Open Sans Bold</vt:lpstr>
      <vt:lpstr>Roboto</vt:lpstr>
      <vt:lpstr>Arial</vt:lpstr>
      <vt:lpstr>Calibri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de Minimalist Pitch Deck by Slidesgo.pptx</dc:title>
  <cp:lastModifiedBy>David Santiago Davila Ruiz</cp:lastModifiedBy>
  <cp:revision>2</cp:revision>
  <dcterms:created xsi:type="dcterms:W3CDTF">2006-08-16T00:00:00Z</dcterms:created>
  <dcterms:modified xsi:type="dcterms:W3CDTF">2025-05-01T22:44:07Z</dcterms:modified>
  <dc:identifier>DAGllqAdUE0</dc:identifier>
</cp:coreProperties>
</file>