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Open Sans Bold" charset="1" panose="020B0806030504020204"/>
      <p:regular r:id="rId29"/>
    </p:embeddedFont>
    <p:embeddedFont>
      <p:font typeface="Open Sans" charset="1" panose="020B0606030504020204"/>
      <p:regular r:id="rId30"/>
    </p:embeddedFont>
    <p:embeddedFont>
      <p:font typeface="Open Sans Italics" charset="1" panose="020B0606030504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274503"/>
            <a:ext cx="18288000"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REWEAVE</a:t>
            </a:r>
          </a:p>
        </p:txBody>
      </p:sp>
      <p:sp>
        <p:nvSpPr>
          <p:cNvPr name="TextBox 3" id="3"/>
          <p:cNvSpPr txBox="true"/>
          <p:nvPr/>
        </p:nvSpPr>
        <p:spPr>
          <a:xfrm rot="0">
            <a:off x="1028700" y="6999151"/>
            <a:ext cx="16230600"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Samuel Santiago Falla Alfaro</a:t>
            </a:r>
          </a:p>
        </p:txBody>
      </p:sp>
      <p:sp>
        <p:nvSpPr>
          <p:cNvPr name="TextBox 4" id="4"/>
          <p:cNvSpPr txBox="true"/>
          <p:nvPr/>
        </p:nvSpPr>
        <p:spPr>
          <a:xfrm rot="0">
            <a:off x="0" y="5764847"/>
            <a:ext cx="18288000" cy="712456"/>
          </a:xfrm>
          <a:prstGeom prst="rect">
            <a:avLst/>
          </a:prstGeom>
        </p:spPr>
        <p:txBody>
          <a:bodyPr anchor="t" rtlCol="false" tIns="0" lIns="0" bIns="0" rIns="0">
            <a:spAutoFit/>
          </a:bodyPr>
          <a:lstStyle/>
          <a:p>
            <a:pPr algn="ctr">
              <a:lnSpc>
                <a:spcPts val="5880"/>
              </a:lnSpc>
            </a:pPr>
            <a:r>
              <a:rPr lang="en-US" sz="4200" b="true">
                <a:solidFill>
                  <a:srgbClr val="000000"/>
                </a:solidFill>
                <a:latin typeface="Open Sans Bold"/>
                <a:ea typeface="Open Sans Bold"/>
                <a:cs typeface="Open Sans Bold"/>
                <a:sym typeface="Open Sans Bold"/>
              </a:rPr>
              <a:t>Sistema de Separación de Fuentes Musicales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18997" y="537527"/>
            <a:ext cx="38500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Descripción</a:t>
            </a:r>
          </a:p>
        </p:txBody>
      </p:sp>
      <p:sp>
        <p:nvSpPr>
          <p:cNvPr name="TextBox 3" id="3"/>
          <p:cNvSpPr txBox="true"/>
          <p:nvPr/>
        </p:nvSpPr>
        <p:spPr>
          <a:xfrm rot="0">
            <a:off x="1028700" y="2419667"/>
            <a:ext cx="16230600"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El diagrama presenta una arquitectura en capas para la aplicación con su enfoque </a:t>
            </a:r>
            <a:r>
              <a:rPr lang="en-US" sz="3399" i="true">
                <a:solidFill>
                  <a:srgbClr val="000000"/>
                </a:solidFill>
                <a:latin typeface="Open Sans Italics"/>
                <a:ea typeface="Open Sans Italics"/>
                <a:cs typeface="Open Sans Italics"/>
                <a:sym typeface="Open Sans Italics"/>
              </a:rPr>
              <a:t>offline-first.</a:t>
            </a:r>
            <a:r>
              <a:rPr lang="en-US" sz="3399">
                <a:solidFill>
                  <a:srgbClr val="000000"/>
                </a:solidFill>
                <a:latin typeface="Open Sans"/>
                <a:ea typeface="Open Sans"/>
                <a:cs typeface="Open Sans"/>
                <a:sym typeface="Open Sans"/>
              </a:rPr>
              <a:t> La aplicación utiliza un modelo de IA local para garantizar portabilidad y calidad sin depender de conexión a internet. Las capas incluyen: </a:t>
            </a:r>
            <a:r>
              <a:rPr lang="en-US" b="true" sz="3399">
                <a:solidFill>
                  <a:srgbClr val="000000"/>
                </a:solidFill>
                <a:latin typeface="Open Sans Bold"/>
                <a:ea typeface="Open Sans Bold"/>
                <a:cs typeface="Open Sans Bold"/>
                <a:sym typeface="Open Sans Bold"/>
              </a:rPr>
              <a:t>Presentación (interfaz de usuario), Aplicación (controladores), Lógica (servicios y utilidades) e Infraestructura (interacción con hardware y almacenamiento local)</a:t>
            </a:r>
            <a:r>
              <a:rPr lang="en-US" sz="3399">
                <a:solidFill>
                  <a:srgbClr val="000000"/>
                </a:solidFill>
                <a:latin typeface="Open Sans"/>
                <a:ea typeface="Open Sans"/>
                <a:cs typeface="Open Sans"/>
                <a:sym typeface="Open Sans"/>
              </a:rPr>
              <a:t>. En cada una de estas, los diversos componentes contienen una etiqueta que va relacionada a la capa en la que se encuentran y hacen uso de las capas de abajo desde el orden superior como indica la estructura en capas, separando la responsabilidad de cada una en lo posible.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09463" y="537527"/>
            <a:ext cx="30690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 </a:t>
            </a:r>
          </a:p>
        </p:txBody>
      </p:sp>
      <p:sp>
        <p:nvSpPr>
          <p:cNvPr name="TextBox 3" id="3"/>
          <p:cNvSpPr txBox="true"/>
          <p:nvPr/>
        </p:nvSpPr>
        <p:spPr>
          <a:xfrm rot="0">
            <a:off x="1038225" y="1357948"/>
            <a:ext cx="16230600" cy="5380990"/>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Capa de Presentación:</a:t>
            </a:r>
          </a:p>
          <a:p>
            <a:pPr algn="just">
              <a:lnSpc>
                <a:spcPts val="4759"/>
              </a:lnSpc>
            </a:pP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Captura de Audio:</a:t>
            </a:r>
            <a:r>
              <a:rPr lang="en-US" sz="3399">
                <a:solidFill>
                  <a:srgbClr val="000000"/>
                </a:solidFill>
                <a:latin typeface="Open Sans"/>
                <a:ea typeface="Open Sans"/>
                <a:cs typeface="Open Sans"/>
                <a:sym typeface="Open Sans"/>
              </a:rPr>
              <a:t> Interfaz donde el usuario puede elegir si grabar o subir un archivo de audio del almacenamiento local.</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Editor de Pistas:</a:t>
            </a:r>
            <a:r>
              <a:rPr lang="en-US" sz="3399">
                <a:solidFill>
                  <a:srgbClr val="000000"/>
                </a:solidFill>
                <a:latin typeface="Open Sans"/>
                <a:ea typeface="Open Sans"/>
                <a:cs typeface="Open Sans"/>
                <a:sym typeface="Open Sans"/>
              </a:rPr>
              <a:t> Interfaz para editar propiedades de las pistas extraídas, también es por donde se accede a las opciones de guardar cambios y exportar.</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Muestra un registro de las separaciones guardadas.</a:t>
            </a:r>
          </a:p>
          <a:p>
            <a:pPr algn="just">
              <a:lnSpc>
                <a:spcPts val="4759"/>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09463" y="537527"/>
            <a:ext cx="30690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 </a:t>
            </a:r>
          </a:p>
        </p:txBody>
      </p:sp>
      <p:sp>
        <p:nvSpPr>
          <p:cNvPr name="TextBox 3" id="3"/>
          <p:cNvSpPr txBox="true"/>
          <p:nvPr/>
        </p:nvSpPr>
        <p:spPr>
          <a:xfrm rot="0">
            <a:off x="1028700" y="1357948"/>
            <a:ext cx="16230600"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Aplicación:</a:t>
            </a:r>
          </a:p>
          <a:p>
            <a:pPr algn="just">
              <a:lnSpc>
                <a:spcPts val="4759"/>
              </a:lnSpc>
            </a:pP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Coordinador de Separación: </a:t>
            </a:r>
            <a:r>
              <a:rPr lang="en-US" sz="3399">
                <a:solidFill>
                  <a:srgbClr val="000000"/>
                </a:solidFill>
                <a:latin typeface="Open Sans"/>
                <a:ea typeface="Open Sans"/>
                <a:cs typeface="Open Sans"/>
                <a:sym typeface="Open Sans"/>
              </a:rPr>
              <a:t>Coordina la separación de fuentes desde la carga del archivo, la conversión automática si viene de una grabación por micrófono del dispositivo, y comunicar el archivo hacia el componente que contiene la lógica e interacción con el modelo (</a:t>
            </a:r>
            <a:r>
              <a:rPr lang="en-US" b="true" sz="3399">
                <a:solidFill>
                  <a:srgbClr val="000000"/>
                </a:solidFill>
                <a:latin typeface="Open Sans Bold"/>
                <a:ea typeface="Open Sans Bold"/>
                <a:cs typeface="Open Sans Bold"/>
                <a:sym typeface="Open Sans Bold"/>
              </a:rPr>
              <a:t>Separador de Fuentes</a:t>
            </a:r>
            <a:r>
              <a:rPr lang="en-US" sz="3399">
                <a:solidFill>
                  <a:srgbClr val="000000"/>
                </a:solidFill>
                <a:latin typeface="Open Sans"/>
                <a:ea typeface="Open Sans"/>
                <a:cs typeface="Open Sans"/>
                <a:sym typeface="Open Sans"/>
              </a:rPr>
              <a:t>).</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Exportador de Pistas:</a:t>
            </a:r>
            <a:r>
              <a:rPr lang="en-US" sz="3399">
                <a:solidFill>
                  <a:srgbClr val="000000"/>
                </a:solidFill>
                <a:latin typeface="Open Sans"/>
                <a:ea typeface="Open Sans"/>
                <a:cs typeface="Open Sans"/>
                <a:sym typeface="Open Sans"/>
              </a:rPr>
              <a:t> Gestiona la exportación de pistas editadas.</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Editor de Pistas:</a:t>
            </a:r>
            <a:r>
              <a:rPr lang="en-US" sz="3399">
                <a:solidFill>
                  <a:srgbClr val="000000"/>
                </a:solidFill>
                <a:latin typeface="Open Sans"/>
                <a:ea typeface="Open Sans"/>
                <a:cs typeface="Open Sans"/>
                <a:sym typeface="Open Sans"/>
              </a:rPr>
              <a:t> Recibe las modificaciones aplicadas por el usuario y las comunica al servicio que se encargará de saber aplicar las modificaciones (</a:t>
            </a:r>
            <a:r>
              <a:rPr lang="en-US" b="true" sz="3399">
                <a:solidFill>
                  <a:srgbClr val="000000"/>
                </a:solidFill>
                <a:latin typeface="Open Sans Bold"/>
                <a:ea typeface="Open Sans Bold"/>
                <a:cs typeface="Open Sans Bold"/>
                <a:sym typeface="Open Sans Bold"/>
              </a:rPr>
              <a:t>Editor de Propiedades de Audio</a:t>
            </a:r>
            <a:r>
              <a:rPr lang="en-US" sz="3399">
                <a:solidFill>
                  <a:srgbClr val="000000"/>
                </a:solidFill>
                <a:latin typeface="Open Sans"/>
                <a:ea typeface="Open Sans"/>
                <a:cs typeface="Open Sans"/>
                <a:sym typeface="Open Sans"/>
              </a:rPr>
              <a:t>).</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Administra la consulta y recuperación del historial.</a:t>
            </a:r>
          </a:p>
          <a:p>
            <a:pPr algn="just">
              <a:lnSpc>
                <a:spcPts val="4759"/>
              </a:lnSpc>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09463" y="537527"/>
            <a:ext cx="30690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 </a:t>
            </a:r>
          </a:p>
        </p:txBody>
      </p:sp>
      <p:sp>
        <p:nvSpPr>
          <p:cNvPr name="TextBox 3" id="3"/>
          <p:cNvSpPr txBox="true"/>
          <p:nvPr/>
        </p:nvSpPr>
        <p:spPr>
          <a:xfrm rot="0">
            <a:off x="1028700" y="1357948"/>
            <a:ext cx="16230600" cy="8981440"/>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Lógica:</a:t>
            </a:r>
          </a:p>
          <a:p>
            <a:pPr algn="just">
              <a:lnSpc>
                <a:spcPts val="4759"/>
              </a:lnSpc>
            </a:pP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Separador de Audio: </a:t>
            </a:r>
            <a:r>
              <a:rPr lang="en-US" sz="3399">
                <a:solidFill>
                  <a:srgbClr val="000000"/>
                </a:solidFill>
                <a:latin typeface="Open Sans"/>
                <a:ea typeface="Open Sans"/>
                <a:cs typeface="Open Sans"/>
                <a:sym typeface="Open Sans"/>
              </a:rPr>
              <a:t>Implementa el modelo de IA para separar pistas y preprocesamiento de ser necesario.</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Validador de Archivos: </a:t>
            </a:r>
            <a:r>
              <a:rPr lang="en-US" sz="3399">
                <a:solidFill>
                  <a:srgbClr val="000000"/>
                </a:solidFill>
                <a:latin typeface="Open Sans"/>
                <a:ea typeface="Open Sans"/>
                <a:cs typeface="Open Sans"/>
                <a:sym typeface="Open Sans"/>
              </a:rPr>
              <a:t>Verifica formatos del audio de entrada.</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Conversor de Formatos: </a:t>
            </a:r>
            <a:r>
              <a:rPr lang="en-US" sz="3399">
                <a:solidFill>
                  <a:srgbClr val="000000"/>
                </a:solidFill>
                <a:latin typeface="Open Sans"/>
                <a:ea typeface="Open Sans"/>
                <a:cs typeface="Open Sans"/>
                <a:sym typeface="Open Sans"/>
              </a:rPr>
              <a:t>Convierte archivos a formatos compatibles.</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Grabador de Audio: </a:t>
            </a:r>
            <a:r>
              <a:rPr lang="en-US" sz="3399">
                <a:solidFill>
                  <a:srgbClr val="000000"/>
                </a:solidFill>
                <a:latin typeface="Open Sans"/>
                <a:ea typeface="Open Sans"/>
                <a:cs typeface="Open Sans"/>
                <a:sym typeface="Open Sans"/>
              </a:rPr>
              <a:t>Procesa la grabación desde el micrófono.</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Editor de Propiedades de Audio: </a:t>
            </a:r>
            <a:r>
              <a:rPr lang="en-US" sz="3399">
                <a:solidFill>
                  <a:srgbClr val="000000"/>
                </a:solidFill>
                <a:latin typeface="Open Sans"/>
                <a:ea typeface="Open Sans"/>
                <a:cs typeface="Open Sans"/>
                <a:sym typeface="Open Sans"/>
              </a:rPr>
              <a:t>Aplica efectos y ajustes básicos a la(s) pista(s) seleccionada(s).</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Historial</a:t>
            </a:r>
            <a:r>
              <a:rPr lang="en-US" sz="3399">
                <a:solidFill>
                  <a:srgbClr val="000000"/>
                </a:solidFill>
                <a:latin typeface="Open Sans"/>
                <a:ea typeface="Open Sans"/>
                <a:cs typeface="Open Sans"/>
                <a:sym typeface="Open Sans"/>
              </a:rPr>
              <a:t>: Lógica para almacenar y recuperar acciones del almacenamiento local.</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Manejo de Sesión:</a:t>
            </a:r>
            <a:r>
              <a:rPr lang="en-US" sz="3399">
                <a:solidFill>
                  <a:srgbClr val="000000"/>
                </a:solidFill>
                <a:latin typeface="Open Sans"/>
                <a:ea typeface="Open Sans"/>
                <a:cs typeface="Open Sans"/>
                <a:sym typeface="Open Sans"/>
              </a:rPr>
              <a:t> Se encarga de gestionar los cambios en el conjunto de pistas que se encuentran en edición. Es usado por procesos que guardan cambios o interactúan con las que se almacenan temporalmente.</a:t>
            </a:r>
          </a:p>
          <a:p>
            <a:pPr algn="just">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09463" y="537527"/>
            <a:ext cx="306907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 </a:t>
            </a:r>
          </a:p>
        </p:txBody>
      </p:sp>
      <p:sp>
        <p:nvSpPr>
          <p:cNvPr name="TextBox 3" id="3"/>
          <p:cNvSpPr txBox="true"/>
          <p:nvPr/>
        </p:nvSpPr>
        <p:spPr>
          <a:xfrm rot="0">
            <a:off x="1028700" y="1357948"/>
            <a:ext cx="16230600" cy="4180840"/>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Infraestructura:</a:t>
            </a:r>
          </a:p>
          <a:p>
            <a:pPr algn="just">
              <a:lnSpc>
                <a:spcPts val="4759"/>
              </a:lnSpc>
            </a:pP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Sistema de Captura de Micrófono: </a:t>
            </a:r>
            <a:r>
              <a:rPr lang="en-US" sz="3399">
                <a:solidFill>
                  <a:srgbClr val="000000"/>
                </a:solidFill>
                <a:latin typeface="Open Sans"/>
                <a:ea typeface="Open Sans"/>
                <a:cs typeface="Open Sans"/>
                <a:sym typeface="Open Sans"/>
              </a:rPr>
              <a:t>Driver y permisos para acceder al hardware del micrófono.</a:t>
            </a:r>
          </a:p>
          <a:p>
            <a:pPr algn="just" marL="734059" indent="-367030" lvl="1">
              <a:lnSpc>
                <a:spcPts val="4759"/>
              </a:lnSpc>
              <a:buFont typeface="Arial"/>
              <a:buChar char="•"/>
            </a:pPr>
            <a:r>
              <a:rPr lang="en-US" b="true" sz="3399">
                <a:solidFill>
                  <a:srgbClr val="000000"/>
                </a:solidFill>
                <a:latin typeface="Open Sans Bold"/>
                <a:ea typeface="Open Sans Bold"/>
                <a:cs typeface="Open Sans Bold"/>
                <a:sym typeface="Open Sans Bold"/>
              </a:rPr>
              <a:t>Sistema Local de Archivos: </a:t>
            </a:r>
            <a:r>
              <a:rPr lang="en-US" sz="3399">
                <a:solidFill>
                  <a:srgbClr val="000000"/>
                </a:solidFill>
                <a:latin typeface="Open Sans"/>
                <a:ea typeface="Open Sans"/>
                <a:cs typeface="Open Sans"/>
                <a:sym typeface="Open Sans"/>
              </a:rPr>
              <a:t>Almacenamiento y sistema de archivos del dispositivo donde se almacenan información local de la aplicación.</a:t>
            </a:r>
          </a:p>
          <a:p>
            <a:pPr algn="just">
              <a:lnSpc>
                <a:spcPts val="47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3267" y="1424623"/>
            <a:ext cx="14801466" cy="8862377"/>
          </a:xfrm>
          <a:custGeom>
            <a:avLst/>
            <a:gdLst/>
            <a:ahLst/>
            <a:cxnLst/>
            <a:rect r="r" b="b" t="t" l="l"/>
            <a:pathLst>
              <a:path h="8862377" w="14801466">
                <a:moveTo>
                  <a:pt x="0" y="0"/>
                </a:moveTo>
                <a:lnTo>
                  <a:pt x="14801466" y="0"/>
                </a:lnTo>
                <a:lnTo>
                  <a:pt x="14801466" y="8862377"/>
                </a:lnTo>
                <a:lnTo>
                  <a:pt x="0" y="8862377"/>
                </a:lnTo>
                <a:lnTo>
                  <a:pt x="0" y="0"/>
                </a:lnTo>
                <a:close/>
              </a:path>
            </a:pathLst>
          </a:custGeom>
          <a:blipFill>
            <a:blip r:embed="rId2"/>
            <a:stretch>
              <a:fillRect l="0" t="0" r="0" b="0"/>
            </a:stretch>
          </a:blipFill>
        </p:spPr>
      </p:sp>
      <p:sp>
        <p:nvSpPr>
          <p:cNvPr name="TextBox 3" id="3"/>
          <p:cNvSpPr txBox="true"/>
          <p:nvPr/>
        </p:nvSpPr>
        <p:spPr>
          <a:xfrm rot="0">
            <a:off x="6287036" y="537527"/>
            <a:ext cx="57139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18997" y="537527"/>
            <a:ext cx="38500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Descripción</a:t>
            </a:r>
          </a:p>
        </p:txBody>
      </p:sp>
      <p:sp>
        <p:nvSpPr>
          <p:cNvPr name="TextBox 3" id="3"/>
          <p:cNvSpPr txBox="true"/>
          <p:nvPr/>
        </p:nvSpPr>
        <p:spPr>
          <a:xfrm rot="0">
            <a:off x="1028700" y="3619817"/>
            <a:ext cx="16230600" cy="29806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El diagrama de procesos retrata a más detalle el flujo que se presentó previamente en la vista lógica de la aplicación, demostrando las peticiones y respuestas de cada capa descrita también en la vista de componentes. El escenario secuencial acaba en el momento que el usuario guarda los cambios finales de la edición de su audio.</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32235" y="537527"/>
            <a:ext cx="44235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Sobre el Flujo</a:t>
            </a:r>
          </a:p>
        </p:txBody>
      </p:sp>
      <p:sp>
        <p:nvSpPr>
          <p:cNvPr name="TextBox 3" id="3"/>
          <p:cNvSpPr txBox="true"/>
          <p:nvPr/>
        </p:nvSpPr>
        <p:spPr>
          <a:xfrm rot="0">
            <a:off x="1028700" y="2719705"/>
            <a:ext cx="16230600" cy="478091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En este se ejemplifica la interacción en mejor detalle de los componentes descritos en el diagrama de componentes. El flujo comienza como ya está claro, con la carga de un archivo, se detalla las acciones de cada componente y las respuestas que tienen durante cada tiempo de la actividad. El único componente nuevo que puede pecibirse es el </a:t>
            </a:r>
            <a:r>
              <a:rPr lang="en-US" b="true" sz="3399">
                <a:solidFill>
                  <a:srgbClr val="000000"/>
                </a:solidFill>
                <a:latin typeface="Open Sans Bold"/>
                <a:ea typeface="Open Sans Bold"/>
                <a:cs typeface="Open Sans Bold"/>
                <a:sym typeface="Open Sans Bold"/>
              </a:rPr>
              <a:t>Modelo de IA</a:t>
            </a:r>
            <a:r>
              <a:rPr lang="en-US" sz="3399">
                <a:solidFill>
                  <a:srgbClr val="000000"/>
                </a:solidFill>
                <a:latin typeface="Open Sans"/>
                <a:ea typeface="Open Sans"/>
                <a:cs typeface="Open Sans"/>
                <a:sym typeface="Open Sans"/>
              </a:rPr>
              <a:t>, que finalmente es usado por el componente de </a:t>
            </a:r>
            <a:r>
              <a:rPr lang="en-US" b="true" sz="3399">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fue descrito de tal manera para mejor claridad del procesamiento y su desacoplamiento de lo que realiza el </a:t>
            </a:r>
            <a:r>
              <a:rPr lang="en-US" b="true" sz="3399">
                <a:solidFill>
                  <a:srgbClr val="000000"/>
                </a:solidFill>
                <a:latin typeface="Open Sans Bold"/>
                <a:ea typeface="Open Sans Bold"/>
                <a:cs typeface="Open Sans Bold"/>
                <a:sym typeface="Open Sans Bold"/>
              </a:rPr>
              <a:t>Coordinador de Separación</a:t>
            </a:r>
            <a:r>
              <a:rPr lang="en-US" sz="3399">
                <a:solidFill>
                  <a:srgbClr val="000000"/>
                </a:solidFill>
                <a:latin typeface="Open Sans"/>
                <a:ea typeface="Open Sans"/>
                <a:cs typeface="Open Sans"/>
                <a:sym typeface="Open Sans"/>
              </a:rPr>
              <a: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98670" y="1802790"/>
            <a:ext cx="14690660" cy="7455510"/>
          </a:xfrm>
          <a:custGeom>
            <a:avLst/>
            <a:gdLst/>
            <a:ahLst/>
            <a:cxnLst/>
            <a:rect r="r" b="b" t="t" l="l"/>
            <a:pathLst>
              <a:path h="7455510" w="14690660">
                <a:moveTo>
                  <a:pt x="0" y="0"/>
                </a:moveTo>
                <a:lnTo>
                  <a:pt x="14690660" y="0"/>
                </a:lnTo>
                <a:lnTo>
                  <a:pt x="14690660" y="7455510"/>
                </a:lnTo>
                <a:lnTo>
                  <a:pt x="0" y="7455510"/>
                </a:lnTo>
                <a:lnTo>
                  <a:pt x="0" y="0"/>
                </a:lnTo>
                <a:close/>
              </a:path>
            </a:pathLst>
          </a:custGeom>
          <a:blipFill>
            <a:blip r:embed="rId2"/>
            <a:stretch>
              <a:fillRect l="0" t="0" r="0" b="0"/>
            </a:stretch>
          </a:blipFill>
        </p:spPr>
      </p:sp>
      <p:sp>
        <p:nvSpPr>
          <p:cNvPr name="TextBox 3" id="3"/>
          <p:cNvSpPr txBox="true"/>
          <p:nvPr/>
        </p:nvSpPr>
        <p:spPr>
          <a:xfrm rot="0">
            <a:off x="7319962" y="537527"/>
            <a:ext cx="364807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Vista Física</a:t>
            </a:r>
          </a:p>
        </p:txBody>
      </p:sp>
      <p:sp>
        <p:nvSpPr>
          <p:cNvPr name="TextBox 4" id="4"/>
          <p:cNvSpPr txBox="true"/>
          <p:nvPr/>
        </p:nvSpPr>
        <p:spPr>
          <a:xfrm rot="0">
            <a:off x="4424429" y="2863823"/>
            <a:ext cx="9439141"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18997" y="537527"/>
            <a:ext cx="38500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Descripción</a:t>
            </a:r>
          </a:p>
        </p:txBody>
      </p:sp>
      <p:sp>
        <p:nvSpPr>
          <p:cNvPr name="TextBox 3" id="3"/>
          <p:cNvSpPr txBox="true"/>
          <p:nvPr/>
        </p:nvSpPr>
        <p:spPr>
          <a:xfrm rot="0">
            <a:off x="1028700" y="2419667"/>
            <a:ext cx="16230600" cy="53809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Para la vista física, se utiliza un diagrama de despliegue que retrata el contexto en el cual se ejecutará la aplicación, así mismo con otros elementos internos del </a:t>
            </a:r>
            <a:r>
              <a:rPr lang="en-US" b="true" sz="3399">
                <a:solidFill>
                  <a:srgbClr val="000000"/>
                </a:solidFill>
                <a:latin typeface="Open Sans Bold"/>
                <a:ea typeface="Open Sans Bold"/>
                <a:cs typeface="Open Sans Bold"/>
                <a:sym typeface="Open Sans Bold"/>
              </a:rPr>
              <a:t>dispositivo móvil</a:t>
            </a:r>
            <a:r>
              <a:rPr lang="en-US" sz="3399">
                <a:solidFill>
                  <a:srgbClr val="000000"/>
                </a:solidFill>
                <a:latin typeface="Open Sans"/>
                <a:ea typeface="Open Sans"/>
                <a:cs typeface="Open Sans"/>
                <a:sym typeface="Open Sans"/>
              </a:rPr>
              <a:t> donde se encuentre. En este caso, el ambiente donde se ejecuta (</a:t>
            </a:r>
            <a:r>
              <a:rPr lang="en-US" b="true" sz="3399">
                <a:solidFill>
                  <a:srgbClr val="000000"/>
                </a:solidFill>
                <a:latin typeface="Open Sans Bold"/>
                <a:ea typeface="Open Sans Bold"/>
                <a:cs typeface="Open Sans Bold"/>
                <a:sym typeface="Open Sans Bold"/>
              </a:rPr>
              <a:t>Sistema Operativo</a:t>
            </a:r>
            <a:r>
              <a:rPr lang="en-US" sz="3399">
                <a:solidFill>
                  <a:srgbClr val="000000"/>
                </a:solidFill>
                <a:latin typeface="Open Sans"/>
                <a:ea typeface="Open Sans"/>
                <a:cs typeface="Open Sans"/>
                <a:sym typeface="Open Sans"/>
              </a:rPr>
              <a:t>), el </a:t>
            </a:r>
            <a:r>
              <a:rPr lang="en-US" b="true" sz="3399">
                <a:solidFill>
                  <a:srgbClr val="000000"/>
                </a:solidFill>
                <a:latin typeface="Open Sans Bold"/>
                <a:ea typeface="Open Sans Bold"/>
                <a:cs typeface="Open Sans Bold"/>
                <a:sym typeface="Open Sans Bold"/>
              </a:rPr>
              <a:t>almacenamiento </a:t>
            </a:r>
            <a:r>
              <a:rPr lang="en-US" sz="3399">
                <a:solidFill>
                  <a:srgbClr val="000000"/>
                </a:solidFill>
                <a:latin typeface="Open Sans"/>
                <a:ea typeface="Open Sans"/>
                <a:cs typeface="Open Sans"/>
                <a:sym typeface="Open Sans"/>
              </a:rPr>
              <a:t>con el que interactúa y los archivos internos que se espera que con la aplicación se espera que manipule. Al igual, se representa </a:t>
            </a:r>
            <a:r>
              <a:rPr lang="en-US" b="true" sz="3399">
                <a:solidFill>
                  <a:srgbClr val="000000"/>
                </a:solidFill>
                <a:latin typeface="Open Sans Bold"/>
                <a:ea typeface="Open Sans Bold"/>
                <a:cs typeface="Open Sans Bold"/>
                <a:sym typeface="Open Sans Bold"/>
              </a:rPr>
              <a:t>hardware </a:t>
            </a:r>
            <a:r>
              <a:rPr lang="en-US" sz="3399">
                <a:solidFill>
                  <a:srgbClr val="000000"/>
                </a:solidFill>
                <a:latin typeface="Open Sans"/>
                <a:ea typeface="Open Sans"/>
                <a:cs typeface="Open Sans"/>
                <a:sym typeface="Open Sans"/>
              </a:rPr>
              <a:t>que por medio de la API del sistema operativo, podrán ser usados con los permisos adecuados. Se hace enfásis de la unidad de procesamiento por el uso directo que tendrá el modelo contenido en la aplicación.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424429" y="3619817"/>
            <a:ext cx="9439141" cy="3580765"/>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Vista Lógica</a:t>
            </a:r>
          </a:p>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Vista de Componentes</a:t>
            </a:r>
          </a:p>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Requerimientos No Funcionales</a:t>
            </a:r>
          </a:p>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Vista de Procesos</a:t>
            </a:r>
          </a:p>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Vista Física</a:t>
            </a:r>
          </a:p>
          <a:p>
            <a:pPr algn="ctr" marL="734059" indent="-367030" lvl="1">
              <a:lnSpc>
                <a:spcPts val="4759"/>
              </a:lnSpc>
              <a:buAutoNum type="arabicPeriod" startAt="1"/>
            </a:pPr>
            <a:r>
              <a:rPr lang="en-US" sz="3399">
                <a:solidFill>
                  <a:srgbClr val="000000"/>
                </a:solidFill>
                <a:latin typeface="Open Sans"/>
                <a:ea typeface="Open Sans"/>
                <a:cs typeface="Open Sans"/>
                <a:sym typeface="Open Sans"/>
              </a:rPr>
              <a:t>Escenarios</a:t>
            </a:r>
          </a:p>
        </p:txBody>
      </p:sp>
      <p:sp>
        <p:nvSpPr>
          <p:cNvPr name="TextBox 3" id="3"/>
          <p:cNvSpPr txBox="true"/>
          <p:nvPr/>
        </p:nvSpPr>
        <p:spPr>
          <a:xfrm rot="0">
            <a:off x="7909203" y="537527"/>
            <a:ext cx="24695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Agenda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86089" y="1528393"/>
            <a:ext cx="12315821" cy="8758607"/>
          </a:xfrm>
          <a:custGeom>
            <a:avLst/>
            <a:gdLst/>
            <a:ahLst/>
            <a:cxnLst/>
            <a:rect r="r" b="b" t="t" l="l"/>
            <a:pathLst>
              <a:path h="8758607" w="12315821">
                <a:moveTo>
                  <a:pt x="0" y="0"/>
                </a:moveTo>
                <a:lnTo>
                  <a:pt x="12315822" y="0"/>
                </a:lnTo>
                <a:lnTo>
                  <a:pt x="12315822" y="8758607"/>
                </a:lnTo>
                <a:lnTo>
                  <a:pt x="0" y="8758607"/>
                </a:lnTo>
                <a:lnTo>
                  <a:pt x="0" y="0"/>
                </a:lnTo>
                <a:close/>
              </a:path>
            </a:pathLst>
          </a:custGeom>
          <a:blipFill>
            <a:blip r:embed="rId2"/>
            <a:stretch>
              <a:fillRect l="0" t="0" r="-110716" b="0"/>
            </a:stretch>
          </a:blipFill>
        </p:spPr>
      </p:sp>
      <p:sp>
        <p:nvSpPr>
          <p:cNvPr name="TextBox 3" id="3"/>
          <p:cNvSpPr txBox="true"/>
          <p:nvPr/>
        </p:nvSpPr>
        <p:spPr>
          <a:xfrm rot="0">
            <a:off x="7394436" y="537527"/>
            <a:ext cx="349912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Escenarios</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319780"/>
            <a:ext cx="16230600"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Este escenario representa al usuario y la posibilidad de iniciar una nueva separación mediante la carga o grabación de audio con validación automática del formato. Posteriormente, se selecciona el tipo de separación y se procesa el archivo con inteligencia artificial. Las pistas generadas pueden exportarse y almacenarse localmente, el usuario puede consultar un historial detallado de separaciones anteriores.</a:t>
            </a:r>
          </a:p>
        </p:txBody>
      </p:sp>
      <p:sp>
        <p:nvSpPr>
          <p:cNvPr name="TextBox 3" id="3"/>
          <p:cNvSpPr txBox="true"/>
          <p:nvPr/>
        </p:nvSpPr>
        <p:spPr>
          <a:xfrm rot="0">
            <a:off x="7284303" y="537527"/>
            <a:ext cx="37193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Escenario 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5819" y="1424623"/>
            <a:ext cx="15016363" cy="8862377"/>
          </a:xfrm>
          <a:custGeom>
            <a:avLst/>
            <a:gdLst/>
            <a:ahLst/>
            <a:cxnLst/>
            <a:rect r="r" b="b" t="t" l="l"/>
            <a:pathLst>
              <a:path h="8862377" w="15016363">
                <a:moveTo>
                  <a:pt x="0" y="0"/>
                </a:moveTo>
                <a:lnTo>
                  <a:pt x="15016362" y="0"/>
                </a:lnTo>
                <a:lnTo>
                  <a:pt x="15016362" y="8862377"/>
                </a:lnTo>
                <a:lnTo>
                  <a:pt x="0" y="8862377"/>
                </a:lnTo>
                <a:lnTo>
                  <a:pt x="0" y="0"/>
                </a:lnTo>
                <a:close/>
              </a:path>
            </a:pathLst>
          </a:custGeom>
          <a:blipFill>
            <a:blip r:embed="rId2"/>
            <a:stretch>
              <a:fillRect l="-98629" t="-13587" r="0" b="0"/>
            </a:stretch>
          </a:blipFill>
        </p:spPr>
      </p:sp>
      <p:sp>
        <p:nvSpPr>
          <p:cNvPr name="TextBox 3" id="3"/>
          <p:cNvSpPr txBox="true"/>
          <p:nvPr/>
        </p:nvSpPr>
        <p:spPr>
          <a:xfrm rot="0">
            <a:off x="7394436" y="537527"/>
            <a:ext cx="349912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Escenarios</a:t>
            </a:r>
          </a:p>
        </p:txBody>
      </p:sp>
      <p:sp>
        <p:nvSpPr>
          <p:cNvPr name="TextBox 4" id="4"/>
          <p:cNvSpPr txBox="true"/>
          <p:nvPr/>
        </p:nvSpPr>
        <p:spPr>
          <a:xfrm rot="0">
            <a:off x="4424429" y="2863823"/>
            <a:ext cx="9439141" cy="580390"/>
          </a:xfrm>
          <a:prstGeom prst="rect">
            <a:avLst/>
          </a:prstGeom>
        </p:spPr>
        <p:txBody>
          <a:bodyPr anchor="t" rtlCol="false" tIns="0" lIns="0" bIns="0" rIns="0">
            <a:spAutoFit/>
          </a:bodyPr>
          <a:lstStyle/>
          <a:p>
            <a:pPr algn="ctr">
              <a:lnSpc>
                <a:spcPts val="4759"/>
              </a:lnSpc>
            </a:pP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619817"/>
            <a:ext cx="16230600" cy="29806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Este segundo escenario se centra en representar la edición de pistas de audio por parte del usuario una vez se ha realizado la separación respectiva. Tras seleccionar una pista, el usuario puede editarla aplicando diferentes modificaciones como ajuste de volumen y diversos efectos: estos efectos incluyen la aplicación de reverb, cambio de tempo y modificación del pitch.</a:t>
            </a:r>
          </a:p>
        </p:txBody>
      </p:sp>
      <p:sp>
        <p:nvSpPr>
          <p:cNvPr name="TextBox 3" id="3"/>
          <p:cNvSpPr txBox="true"/>
          <p:nvPr/>
        </p:nvSpPr>
        <p:spPr>
          <a:xfrm rot="0">
            <a:off x="7284303" y="537527"/>
            <a:ext cx="371939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Escenario 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188577" y="537527"/>
            <a:ext cx="391084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Vista Lógica</a:t>
            </a:r>
          </a:p>
        </p:txBody>
      </p:sp>
      <p:sp>
        <p:nvSpPr>
          <p:cNvPr name="Freeform 3" id="3"/>
          <p:cNvSpPr/>
          <p:nvPr/>
        </p:nvSpPr>
        <p:spPr>
          <a:xfrm flipH="false" flipV="false" rot="0">
            <a:off x="0" y="1805940"/>
            <a:ext cx="18288000" cy="7452360"/>
          </a:xfrm>
          <a:custGeom>
            <a:avLst/>
            <a:gdLst/>
            <a:ahLst/>
            <a:cxnLst/>
            <a:rect r="r" b="b" t="t" l="l"/>
            <a:pathLst>
              <a:path h="7452360" w="18288000">
                <a:moveTo>
                  <a:pt x="0" y="0"/>
                </a:moveTo>
                <a:lnTo>
                  <a:pt x="18288000" y="0"/>
                </a:lnTo>
                <a:lnTo>
                  <a:pt x="18288000" y="7452360"/>
                </a:lnTo>
                <a:lnTo>
                  <a:pt x="0" y="7452360"/>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218997" y="537527"/>
            <a:ext cx="38500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Descripción</a:t>
            </a:r>
          </a:p>
        </p:txBody>
      </p:sp>
      <p:sp>
        <p:nvSpPr>
          <p:cNvPr name="TextBox 3" id="3"/>
          <p:cNvSpPr txBox="true"/>
          <p:nvPr/>
        </p:nvSpPr>
        <p:spPr>
          <a:xfrm rot="0">
            <a:off x="1028700" y="3319780"/>
            <a:ext cx="16230600" cy="3580765"/>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Por medio de un </a:t>
            </a:r>
            <a:r>
              <a:rPr lang="en-US" b="true" sz="3399">
                <a:solidFill>
                  <a:srgbClr val="000000"/>
                </a:solidFill>
                <a:latin typeface="Open Sans Bold"/>
                <a:ea typeface="Open Sans Bold"/>
                <a:cs typeface="Open Sans Bold"/>
                <a:sym typeface="Open Sans Bold"/>
              </a:rPr>
              <a:t>diagrama de actividad</a:t>
            </a:r>
            <a:r>
              <a:rPr lang="en-US" sz="3399">
                <a:solidFill>
                  <a:srgbClr val="000000"/>
                </a:solidFill>
                <a:latin typeface="Open Sans"/>
                <a:ea typeface="Open Sans"/>
                <a:cs typeface="Open Sans"/>
                <a:sym typeface="Open Sans"/>
              </a:rPr>
              <a:t> se representa la lógica general de la aplicación para cumplir con la separación de audio, incluyendo la carga del archivo a procesar, la edición de las pistas separadas por el modelo y los estados del almacenamiento en el momento que sucede cada acción. Esta tiene en cuenta las decisiones comunes disponibles para el usuario y qué acciones se espera del sistema en base a ellas.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95247" y="537527"/>
            <a:ext cx="28975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a:t>
            </a:r>
          </a:p>
        </p:txBody>
      </p:sp>
      <p:sp>
        <p:nvSpPr>
          <p:cNvPr name="TextBox 3" id="3"/>
          <p:cNvSpPr txBox="true"/>
          <p:nvPr/>
        </p:nvSpPr>
        <p:spPr>
          <a:xfrm rot="0">
            <a:off x="1028700" y="1357948"/>
            <a:ext cx="16230600" cy="4780915"/>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Nodos de decisiones (◇):</a:t>
            </a:r>
          </a:p>
          <a:p>
            <a:pPr algn="just">
              <a:lnSpc>
                <a:spcPts val="4759"/>
              </a:lnSpc>
            </a:pPr>
          </a:p>
          <a:p>
            <a:pPr algn="just" marL="734059" indent="-367030" lvl="1">
              <a:lnSpc>
                <a:spcPts val="4759"/>
              </a:lnSpc>
              <a:buAutoNum type="arabicPeriod" startAt="1"/>
            </a:pPr>
            <a:r>
              <a:rPr lang="en-US" b="true" sz="3399">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¿Se subirá un archivo de audio o se usará el micrófono?</a:t>
            </a:r>
          </a:p>
          <a:p>
            <a:pPr algn="just" marL="734059" indent="-367030" lvl="1">
              <a:lnSpc>
                <a:spcPts val="4759"/>
              </a:lnSpc>
              <a:buAutoNum type="arabicPeriod" startAt="1"/>
            </a:pPr>
            <a:r>
              <a:rPr lang="en-US" sz="3399">
                <a:solidFill>
                  <a:srgbClr val="000000"/>
                </a:solidFill>
                <a:latin typeface="Open Sans"/>
                <a:ea typeface="Open Sans"/>
                <a:cs typeface="Open Sans"/>
                <a:sym typeface="Open Sans"/>
              </a:rPr>
              <a:t> </a:t>
            </a:r>
            <a:r>
              <a:rPr lang="en-US" sz="3399">
                <a:solidFill>
                  <a:srgbClr val="000000"/>
                </a:solidFill>
                <a:latin typeface="Open Sans"/>
                <a:ea typeface="Open Sans"/>
                <a:cs typeface="Open Sans"/>
                <a:sym typeface="Open Sans"/>
              </a:rPr>
              <a:t>¿Es el formato del archivo que se carga válido (dentro de los permitidos)?</a:t>
            </a:r>
          </a:p>
          <a:p>
            <a:pPr algn="just" marL="734059" indent="-367030" lvl="1">
              <a:lnSpc>
                <a:spcPts val="4759"/>
              </a:lnSpc>
              <a:buAutoNum type="arabicPeriod" startAt="1"/>
            </a:pPr>
            <a:r>
              <a:rPr lang="en-US" sz="3399">
                <a:solidFill>
                  <a:srgbClr val="000000"/>
                </a:solidFill>
                <a:latin typeface="Open Sans"/>
                <a:ea typeface="Open Sans"/>
                <a:cs typeface="Open Sans"/>
                <a:sym typeface="Open Sans"/>
              </a:rPr>
              <a:t> </a:t>
            </a:r>
            <a:r>
              <a:rPr lang="en-US" b="true" sz="3399">
                <a:solidFill>
                  <a:srgbClr val="000000"/>
                </a:solidFill>
                <a:latin typeface="Open Sans Bold"/>
                <a:ea typeface="Open Sans Bold"/>
                <a:cs typeface="Open Sans Bold"/>
                <a:sym typeface="Open Sans Bold"/>
              </a:rPr>
              <a:t>Nodos de decisión paralelos:</a:t>
            </a:r>
          </a:p>
          <a:p>
            <a:pPr algn="just" marL="1468119" indent="-489373" lvl="2">
              <a:lnSpc>
                <a:spcPts val="4759"/>
              </a:lnSpc>
              <a:buAutoNum type="alphaLcPeriod" startAt="1"/>
            </a:pPr>
            <a:r>
              <a:rPr lang="en-US" sz="3399">
                <a:solidFill>
                  <a:srgbClr val="000000"/>
                </a:solidFill>
                <a:latin typeface="Open Sans"/>
                <a:ea typeface="Open Sans"/>
                <a:cs typeface="Open Sans"/>
                <a:sym typeface="Open Sans"/>
              </a:rPr>
              <a:t>  ¿Se saldrá sin guardar, guardará cambios o exportará?</a:t>
            </a:r>
          </a:p>
          <a:p>
            <a:pPr algn="just" marL="1468119" indent="-489373" lvl="2">
              <a:lnSpc>
                <a:spcPts val="4759"/>
              </a:lnSpc>
              <a:buAutoNum type="alphaLcPeriod" startAt="1"/>
            </a:pPr>
            <a:r>
              <a:rPr lang="en-US" sz="3399">
                <a:solidFill>
                  <a:srgbClr val="000000"/>
                </a:solidFill>
                <a:latin typeface="Open Sans"/>
                <a:ea typeface="Open Sans"/>
                <a:cs typeface="Open Sans"/>
                <a:sym typeface="Open Sans"/>
              </a:rPr>
              <a:t> ¿Se acaba de inicializar la edición, se hicieron cambios nuevos para continuar editando o guardará y saldrá?</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95247" y="537527"/>
            <a:ext cx="28975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a:t>
            </a:r>
          </a:p>
        </p:txBody>
      </p:sp>
      <p:sp>
        <p:nvSpPr>
          <p:cNvPr name="TextBox 3" id="3"/>
          <p:cNvSpPr txBox="true"/>
          <p:nvPr/>
        </p:nvSpPr>
        <p:spPr>
          <a:xfrm rot="0">
            <a:off x="1028700" y="1357948"/>
            <a:ext cx="16230600" cy="8381365"/>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Acciones:</a:t>
            </a:r>
          </a:p>
          <a:p>
            <a:pPr algn="just">
              <a:lnSpc>
                <a:spcPts val="4759"/>
              </a:lnSpc>
            </a:pPr>
          </a:p>
          <a:p>
            <a:pPr algn="just" marL="734059" indent="-367030" lvl="1">
              <a:lnSpc>
                <a:spcPts val="4759"/>
              </a:lnSpc>
              <a:buAutoNum type="arabicPeriod" startAt="1"/>
            </a:pPr>
            <a:r>
              <a:rPr lang="en-US" sz="3399">
                <a:solidFill>
                  <a:srgbClr val="000000"/>
                </a:solidFill>
                <a:latin typeface="Open Sans"/>
                <a:ea typeface="Open Sans"/>
                <a:cs typeface="Open Sans"/>
                <a:sym typeface="Open Sans"/>
              </a:rPr>
              <a:t> Formas de carga inicial:</a:t>
            </a:r>
          </a:p>
          <a:p>
            <a:pPr algn="just" marL="1468119" indent="-489373" lvl="2">
              <a:lnSpc>
                <a:spcPts val="4759"/>
              </a:lnSpc>
              <a:buAutoNum type="alphaLcPeriod" startAt="1"/>
            </a:pPr>
            <a:r>
              <a:rPr lang="en-US" b="true" sz="3399">
                <a:solidFill>
                  <a:srgbClr val="000000"/>
                </a:solidFill>
                <a:latin typeface="Open Sans Bold"/>
                <a:ea typeface="Open Sans Bold"/>
                <a:cs typeface="Open Sans Bold"/>
                <a:sym typeface="Open Sans Bold"/>
              </a:rPr>
              <a:t> Seleccionar archivo de audio: </a:t>
            </a:r>
            <a:r>
              <a:rPr lang="en-US" sz="3399">
                <a:solidFill>
                  <a:srgbClr val="000000"/>
                </a:solidFill>
                <a:latin typeface="Open Sans"/>
                <a:ea typeface="Open Sans"/>
                <a:cs typeface="Open Sans"/>
                <a:sym typeface="Open Sans"/>
              </a:rPr>
              <a:t>Involucra el proceso de subir un archivo de audio desde el almacenamiento local.</a:t>
            </a:r>
          </a:p>
          <a:p>
            <a:pPr algn="just" marL="1468119" indent="-489373" lvl="2">
              <a:lnSpc>
                <a:spcPts val="4759"/>
              </a:lnSpc>
              <a:buAutoNum type="alphaLcPeriod" startAt="1"/>
            </a:pPr>
            <a:r>
              <a:rPr lang="en-US" sz="3399">
                <a:solidFill>
                  <a:srgbClr val="000000"/>
                </a:solidFill>
                <a:latin typeface="Open Sans"/>
                <a:ea typeface="Open Sans"/>
                <a:cs typeface="Open Sans"/>
                <a:sym typeface="Open Sans"/>
              </a:rPr>
              <a:t> </a:t>
            </a:r>
            <a:r>
              <a:rPr lang="en-US" b="true" sz="3399">
                <a:solidFill>
                  <a:srgbClr val="000000"/>
                </a:solidFill>
                <a:latin typeface="Open Sans Bold"/>
                <a:ea typeface="Open Sans Bold"/>
                <a:cs typeface="Open Sans Bold"/>
                <a:sym typeface="Open Sans Bold"/>
              </a:rPr>
              <a:t>Capturar audio con micrófono: </a:t>
            </a:r>
            <a:r>
              <a:rPr lang="en-US" sz="3399">
                <a:solidFill>
                  <a:srgbClr val="000000"/>
                </a:solidFill>
                <a:latin typeface="Open Sans"/>
                <a:ea typeface="Open Sans"/>
                <a:cs typeface="Open Sans"/>
                <a:sym typeface="Open Sans"/>
              </a:rPr>
              <a:t>Se usará un micrófono para grabar el audio y subir el archivo resultante de este a procesamiento.</a:t>
            </a:r>
          </a:p>
          <a:p>
            <a:pPr algn="just" marL="2202178" indent="-550545" lvl="3">
              <a:lnSpc>
                <a:spcPts val="4759"/>
              </a:lnSpc>
              <a:buAutoNum type="romanLcPeriod" startAt="1"/>
            </a:pPr>
            <a:r>
              <a:rPr lang="en-US" sz="3399">
                <a:solidFill>
                  <a:srgbClr val="000000"/>
                </a:solidFill>
                <a:latin typeface="Open Sans"/>
                <a:ea typeface="Open Sans"/>
                <a:cs typeface="Open Sans"/>
                <a:sym typeface="Open Sans"/>
              </a:rPr>
              <a:t> </a:t>
            </a:r>
            <a:r>
              <a:rPr lang="en-US" b="true" sz="3399">
                <a:solidFill>
                  <a:srgbClr val="000000"/>
                </a:solidFill>
                <a:latin typeface="Open Sans Bold"/>
                <a:ea typeface="Open Sans Bold"/>
                <a:cs typeface="Open Sans Bold"/>
                <a:sym typeface="Open Sans Bold"/>
              </a:rPr>
              <a:t>Convertir formato de audio: </a:t>
            </a:r>
            <a:r>
              <a:rPr lang="en-US" sz="3399">
                <a:solidFill>
                  <a:srgbClr val="000000"/>
                </a:solidFill>
                <a:latin typeface="Open Sans"/>
                <a:ea typeface="Open Sans"/>
                <a:cs typeface="Open Sans"/>
                <a:sym typeface="Open Sans"/>
              </a:rPr>
              <a:t>Se convertirá automáticamente el archivo grabado por el micrófono para la carga del resultado.</a:t>
            </a:r>
          </a:p>
          <a:p>
            <a:pPr algn="just" marL="1468119" indent="-489373" lvl="2">
              <a:lnSpc>
                <a:spcPts val="4759"/>
              </a:lnSpc>
              <a:buAutoNum type="alphaLcPeriod" startAt="1"/>
            </a:pPr>
            <a:r>
              <a:rPr lang="en-US" b="true" sz="3399">
                <a:solidFill>
                  <a:srgbClr val="000000"/>
                </a:solidFill>
                <a:latin typeface="Open Sans Bold"/>
                <a:ea typeface="Open Sans Bold"/>
                <a:cs typeface="Open Sans Bold"/>
                <a:sym typeface="Open Sans Bold"/>
              </a:rPr>
              <a:t> Mostar Mensaje de Error: </a:t>
            </a:r>
            <a:r>
              <a:rPr lang="en-US" sz="3399">
                <a:solidFill>
                  <a:srgbClr val="000000"/>
                </a:solidFill>
                <a:latin typeface="Open Sans"/>
                <a:ea typeface="Open Sans"/>
                <a:cs typeface="Open Sans"/>
                <a:sym typeface="Open Sans"/>
              </a:rPr>
              <a:t>En caso de haber un problema con el formato del archivo cargado, se notificará al usuario.</a:t>
            </a:r>
          </a:p>
          <a:p>
            <a:pPr algn="just">
              <a:lnSpc>
                <a:spcPts val="4759"/>
              </a:lnSpc>
            </a:pPr>
            <a:r>
              <a:rPr lang="en-US" sz="3399">
                <a:solidFill>
                  <a:srgbClr val="000000"/>
                </a:solidFill>
                <a:latin typeface="Open Sans"/>
                <a:ea typeface="Open Sans"/>
                <a:cs typeface="Open Sans"/>
                <a:sym typeface="Open Sans"/>
              </a:rPr>
              <a:t>2. </a:t>
            </a:r>
            <a:r>
              <a:rPr lang="en-US" b="true" sz="3399">
                <a:solidFill>
                  <a:srgbClr val="000000"/>
                </a:solidFill>
                <a:latin typeface="Open Sans Bold"/>
                <a:ea typeface="Open Sans Bold"/>
                <a:cs typeface="Open Sans Bold"/>
                <a:sym typeface="Open Sans Bold"/>
              </a:rPr>
              <a:t>Configurar tipo de separación de pistas: </a:t>
            </a:r>
            <a:r>
              <a:rPr lang="en-US" sz="3399">
                <a:solidFill>
                  <a:srgbClr val="000000"/>
                </a:solidFill>
                <a:latin typeface="Open Sans"/>
                <a:ea typeface="Open Sans"/>
                <a:cs typeface="Open Sans"/>
                <a:sym typeface="Open Sans"/>
              </a:rPr>
              <a:t>El usuario deberá escoger el tipo de separación de pistas que desea realizar.</a:t>
            </a: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95247" y="537527"/>
            <a:ext cx="28975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a:t>
            </a:r>
          </a:p>
        </p:txBody>
      </p:sp>
      <p:sp>
        <p:nvSpPr>
          <p:cNvPr name="TextBox 3" id="3"/>
          <p:cNvSpPr txBox="true"/>
          <p:nvPr/>
        </p:nvSpPr>
        <p:spPr>
          <a:xfrm rot="0">
            <a:off x="1028700" y="1357948"/>
            <a:ext cx="16230600" cy="7181215"/>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Acciones:</a:t>
            </a:r>
          </a:p>
          <a:p>
            <a:pPr algn="just">
              <a:lnSpc>
                <a:spcPts val="4759"/>
              </a:lnSpc>
            </a:pPr>
          </a:p>
          <a:p>
            <a:pPr algn="just">
              <a:lnSpc>
                <a:spcPts val="4759"/>
              </a:lnSpc>
            </a:pPr>
            <a:r>
              <a:rPr lang="en-US" sz="3399">
                <a:solidFill>
                  <a:srgbClr val="000000"/>
                </a:solidFill>
                <a:latin typeface="Open Sans"/>
                <a:ea typeface="Open Sans"/>
                <a:cs typeface="Open Sans"/>
                <a:sym typeface="Open Sans"/>
              </a:rPr>
              <a:t>3. </a:t>
            </a:r>
            <a:r>
              <a:rPr lang="en-US" b="true" sz="3399">
                <a:solidFill>
                  <a:srgbClr val="000000"/>
                </a:solidFill>
                <a:latin typeface="Open Sans Bold"/>
                <a:ea typeface="Open Sans Bold"/>
                <a:cs typeface="Open Sans Bold"/>
                <a:sym typeface="Open Sans Bold"/>
              </a:rPr>
              <a:t>Subir archivo a modelo local: </a:t>
            </a:r>
            <a:r>
              <a:rPr lang="en-US" sz="3399">
                <a:solidFill>
                  <a:srgbClr val="000000"/>
                </a:solidFill>
                <a:latin typeface="Open Sans"/>
                <a:ea typeface="Open Sans"/>
                <a:cs typeface="Open Sans"/>
                <a:sym typeface="Open Sans"/>
              </a:rPr>
              <a:t>A través de un servicio que comunique con el modelo de IA dentro de la aplicación, se subirán los parámetros del archivo de audio cargado y el tipo de separación que se realizará sobre este.</a:t>
            </a:r>
          </a:p>
          <a:p>
            <a:pPr algn="just">
              <a:lnSpc>
                <a:spcPts val="4759"/>
              </a:lnSpc>
            </a:pPr>
            <a:r>
              <a:rPr lang="en-US" sz="3399">
                <a:solidFill>
                  <a:srgbClr val="000000"/>
                </a:solidFill>
                <a:latin typeface="Open Sans"/>
                <a:ea typeface="Open Sans"/>
                <a:cs typeface="Open Sans"/>
                <a:sym typeface="Open Sans"/>
              </a:rPr>
              <a:t>4. </a:t>
            </a:r>
            <a:r>
              <a:rPr lang="en-US" b="true" sz="3399">
                <a:solidFill>
                  <a:srgbClr val="000000"/>
                </a:solidFill>
                <a:latin typeface="Open Sans Bold"/>
                <a:ea typeface="Open Sans Bold"/>
                <a:cs typeface="Open Sans Bold"/>
                <a:sym typeface="Open Sans Bold"/>
              </a:rPr>
              <a:t>Procesar archivo de audio: </a:t>
            </a:r>
            <a:r>
              <a:rPr lang="en-US" sz="3399">
                <a:solidFill>
                  <a:srgbClr val="000000"/>
                </a:solidFill>
                <a:latin typeface="Open Sans"/>
                <a:ea typeface="Open Sans"/>
                <a:cs typeface="Open Sans"/>
                <a:sym typeface="Open Sans"/>
              </a:rPr>
              <a:t>El modelo de IA local identificará las fuentes de audio del archivo objetivo según el tipo seleccionado y devolverá las pistas singulares que lo componen.</a:t>
            </a:r>
          </a:p>
          <a:p>
            <a:pPr algn="just">
              <a:lnSpc>
                <a:spcPts val="4759"/>
              </a:lnSpc>
            </a:pPr>
            <a:r>
              <a:rPr lang="en-US" sz="3399">
                <a:solidFill>
                  <a:srgbClr val="000000"/>
                </a:solidFill>
                <a:latin typeface="Open Sans"/>
                <a:ea typeface="Open Sans"/>
                <a:cs typeface="Open Sans"/>
                <a:sym typeface="Open Sans"/>
              </a:rPr>
              <a:t>5.1. </a:t>
            </a:r>
            <a:r>
              <a:rPr lang="en-US" b="true" sz="3399">
                <a:solidFill>
                  <a:srgbClr val="000000"/>
                </a:solidFill>
                <a:latin typeface="Open Sans Bold"/>
                <a:ea typeface="Open Sans Bold"/>
                <a:cs typeface="Open Sans Bold"/>
                <a:sym typeface="Open Sans Bold"/>
              </a:rPr>
              <a:t>Editar pistas: </a:t>
            </a:r>
            <a:r>
              <a:rPr lang="en-US" sz="3399">
                <a:solidFill>
                  <a:srgbClr val="000000"/>
                </a:solidFill>
                <a:latin typeface="Open Sans"/>
                <a:ea typeface="Open Sans"/>
                <a:cs typeface="Open Sans"/>
                <a:sym typeface="Open Sans"/>
              </a:rPr>
              <a:t>El usuario recibirá las pistas en una vista de editor donde cada acción de añadir efectos, cambiar volumen de una pista, hace parte de la edición. En esta podrá elegir salir (sin guardar), guardar los cambios (o salir y guardar) y exportar las pistas seleccionadas.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695247" y="537527"/>
            <a:ext cx="289750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Catálogo</a:t>
            </a:r>
          </a:p>
        </p:txBody>
      </p:sp>
      <p:sp>
        <p:nvSpPr>
          <p:cNvPr name="TextBox 3" id="3"/>
          <p:cNvSpPr txBox="true"/>
          <p:nvPr/>
        </p:nvSpPr>
        <p:spPr>
          <a:xfrm rot="0">
            <a:off x="1028700" y="1357948"/>
            <a:ext cx="16230600" cy="6581140"/>
          </a:xfrm>
          <a:prstGeom prst="rect">
            <a:avLst/>
          </a:prstGeom>
        </p:spPr>
        <p:txBody>
          <a:bodyPr anchor="t" rtlCol="false" tIns="0" lIns="0" bIns="0" rIns="0">
            <a:spAutoFit/>
          </a:bodyPr>
          <a:lstStyle/>
          <a:p>
            <a:pPr algn="just">
              <a:lnSpc>
                <a:spcPts val="4759"/>
              </a:lnSpc>
            </a:pPr>
            <a:r>
              <a:rPr lang="en-US" sz="3399" b="true">
                <a:solidFill>
                  <a:srgbClr val="000000"/>
                </a:solidFill>
                <a:latin typeface="Open Sans Bold"/>
                <a:ea typeface="Open Sans Bold"/>
                <a:cs typeface="Open Sans Bold"/>
                <a:sym typeface="Open Sans Bold"/>
              </a:rPr>
              <a:t>Acciones:</a:t>
            </a:r>
          </a:p>
          <a:p>
            <a:pPr algn="just">
              <a:lnSpc>
                <a:spcPts val="4759"/>
              </a:lnSpc>
            </a:pPr>
          </a:p>
          <a:p>
            <a:pPr algn="just">
              <a:lnSpc>
                <a:spcPts val="4759"/>
              </a:lnSpc>
            </a:pPr>
            <a:r>
              <a:rPr lang="en-US" sz="3399">
                <a:solidFill>
                  <a:srgbClr val="000000"/>
                </a:solidFill>
                <a:latin typeface="Open Sans"/>
                <a:ea typeface="Open Sans"/>
                <a:cs typeface="Open Sans"/>
                <a:sym typeface="Open Sans"/>
              </a:rPr>
              <a:t>5.2. </a:t>
            </a:r>
            <a:r>
              <a:rPr lang="en-US" b="true" sz="3399">
                <a:solidFill>
                  <a:srgbClr val="000000"/>
                </a:solidFill>
                <a:latin typeface="Open Sans Bold"/>
                <a:ea typeface="Open Sans Bold"/>
                <a:cs typeface="Open Sans Bold"/>
                <a:sym typeface="Open Sans Bold"/>
              </a:rPr>
              <a:t>Guardar pistas temporales: </a:t>
            </a:r>
            <a:r>
              <a:rPr lang="en-US" sz="3399">
                <a:solidFill>
                  <a:srgbClr val="000000"/>
                </a:solidFill>
                <a:latin typeface="Open Sans"/>
                <a:ea typeface="Open Sans"/>
                <a:cs typeface="Open Sans"/>
                <a:sym typeface="Open Sans"/>
              </a:rPr>
              <a:t>Al generarse las pistas, estas se guardarán para ser accedidas por el editor, también se aplicarán los cambios, y se matendrán si el usuario guarda y sale.</a:t>
            </a:r>
          </a:p>
          <a:p>
            <a:pPr algn="just">
              <a:lnSpc>
                <a:spcPts val="4759"/>
              </a:lnSpc>
            </a:pPr>
            <a:r>
              <a:rPr lang="en-US" sz="3399">
                <a:solidFill>
                  <a:srgbClr val="000000"/>
                </a:solidFill>
                <a:latin typeface="Open Sans"/>
                <a:ea typeface="Open Sans"/>
                <a:cs typeface="Open Sans"/>
                <a:sym typeface="Open Sans"/>
              </a:rPr>
              <a:t>6.</a:t>
            </a:r>
            <a:r>
              <a:rPr lang="en-US" b="true" sz="3399">
                <a:solidFill>
                  <a:srgbClr val="000000"/>
                </a:solidFill>
                <a:latin typeface="Open Sans Bold"/>
                <a:ea typeface="Open Sans Bold"/>
                <a:cs typeface="Open Sans Bold"/>
                <a:sym typeface="Open Sans Bold"/>
              </a:rPr>
              <a:t> Exportar pistas: </a:t>
            </a:r>
            <a:r>
              <a:rPr lang="en-US" sz="3399">
                <a:solidFill>
                  <a:srgbClr val="000000"/>
                </a:solidFill>
                <a:latin typeface="Open Sans"/>
                <a:ea typeface="Open Sans"/>
                <a:cs typeface="Open Sans"/>
                <a:sym typeface="Open Sans"/>
              </a:rPr>
              <a:t>Las pistas seleccionadas serán convertidas en el formato de exportación y preparadas para ser almacenadas como resultado final con las ediciones respectivas que realizó el usuario.</a:t>
            </a:r>
          </a:p>
          <a:p>
            <a:pPr algn="just">
              <a:lnSpc>
                <a:spcPts val="4759"/>
              </a:lnSpc>
            </a:pPr>
            <a:r>
              <a:rPr lang="en-US" sz="3399">
                <a:solidFill>
                  <a:srgbClr val="000000"/>
                </a:solidFill>
                <a:latin typeface="Open Sans"/>
                <a:ea typeface="Open Sans"/>
                <a:cs typeface="Open Sans"/>
                <a:sym typeface="Open Sans"/>
              </a:rPr>
              <a:t>7. </a:t>
            </a:r>
            <a:r>
              <a:rPr lang="en-US" b="true" sz="3399">
                <a:solidFill>
                  <a:srgbClr val="000000"/>
                </a:solidFill>
                <a:latin typeface="Open Sans Bold"/>
                <a:ea typeface="Open Sans Bold"/>
                <a:cs typeface="Open Sans Bold"/>
                <a:sym typeface="Open Sans Bold"/>
              </a:rPr>
              <a:t>Guardar pistas en almacenamiento local: </a:t>
            </a:r>
            <a:r>
              <a:rPr lang="en-US" sz="3399">
                <a:solidFill>
                  <a:srgbClr val="000000"/>
                </a:solidFill>
                <a:latin typeface="Open Sans"/>
                <a:ea typeface="Open Sans"/>
                <a:cs typeface="Open Sans"/>
                <a:sym typeface="Open Sans"/>
              </a:rPr>
              <a:t>Las pistas exportadas serán guardadas en una carpeta de salida específica.</a:t>
            </a:r>
          </a:p>
          <a:p>
            <a:pPr algn="just">
              <a:lnSpc>
                <a:spcPts val="4759"/>
              </a:lnSpc>
            </a:pPr>
            <a:r>
              <a:rPr lang="en-US" sz="3399">
                <a:solidFill>
                  <a:srgbClr val="000000"/>
                </a:solidFill>
                <a:latin typeface="Open Sans"/>
                <a:ea typeface="Open Sans"/>
                <a:cs typeface="Open Sans"/>
                <a:sym typeface="Open Sans"/>
              </a:rPr>
              <a:t>8. </a:t>
            </a:r>
            <a:r>
              <a:rPr lang="en-US" b="true" sz="3399">
                <a:solidFill>
                  <a:srgbClr val="000000"/>
                </a:solidFill>
                <a:latin typeface="Open Sans Bold"/>
                <a:ea typeface="Open Sans Bold"/>
                <a:cs typeface="Open Sans Bold"/>
                <a:sym typeface="Open Sans Bold"/>
              </a:rPr>
              <a:t> Guardar en historial de pistas: </a:t>
            </a:r>
            <a:r>
              <a:rPr lang="en-US" sz="3399">
                <a:solidFill>
                  <a:srgbClr val="000000"/>
                </a:solidFill>
                <a:latin typeface="Open Sans"/>
                <a:ea typeface="Open Sans"/>
                <a:cs typeface="Open Sans"/>
                <a:sym typeface="Open Sans"/>
              </a:rPr>
              <a:t>Se añade al historial la separación realizada.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19631" y="1424623"/>
            <a:ext cx="12048738" cy="8795579"/>
          </a:xfrm>
          <a:custGeom>
            <a:avLst/>
            <a:gdLst/>
            <a:ahLst/>
            <a:cxnLst/>
            <a:rect r="r" b="b" t="t" l="l"/>
            <a:pathLst>
              <a:path h="8795579" w="12048738">
                <a:moveTo>
                  <a:pt x="0" y="0"/>
                </a:moveTo>
                <a:lnTo>
                  <a:pt x="12048738" y="0"/>
                </a:lnTo>
                <a:lnTo>
                  <a:pt x="12048738" y="8795579"/>
                </a:lnTo>
                <a:lnTo>
                  <a:pt x="0" y="8795579"/>
                </a:lnTo>
                <a:lnTo>
                  <a:pt x="0" y="0"/>
                </a:lnTo>
                <a:close/>
              </a:path>
            </a:pathLst>
          </a:custGeom>
          <a:blipFill>
            <a:blip r:embed="rId2"/>
            <a:stretch>
              <a:fillRect l="0" t="0" r="0" b="0"/>
            </a:stretch>
          </a:blipFill>
        </p:spPr>
      </p:sp>
      <p:sp>
        <p:nvSpPr>
          <p:cNvPr name="TextBox 3" id="3"/>
          <p:cNvSpPr txBox="true"/>
          <p:nvPr/>
        </p:nvSpPr>
        <p:spPr>
          <a:xfrm rot="0">
            <a:off x="5462230" y="537527"/>
            <a:ext cx="736353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Vista de Componentes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DAGlTHiGV6M</dc:identifier>
  <dcterms:modified xsi:type="dcterms:W3CDTF">2011-08-01T06:04:30Z</dcterms:modified>
  <cp:revision>1</cp:revision>
  <dc:title>Arquitectura Reweave</dc:title>
</cp:coreProperties>
</file>