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8288000" cy="10287000"/>
  <p:notesSz cx="6858000" cy="9144000"/>
  <p:embeddedFontLst>
    <p:embeddedFont>
      <p:font typeface="Agrandir" pitchFamily="2" charset="77"/>
      <p:regular r:id="rId10"/>
    </p:embeddedFont>
    <p:embeddedFont>
      <p:font typeface="Agrandir Bold" pitchFamily="2" charset="77"/>
      <p:regular r:id="rId11"/>
      <p:bold r:id="rId12"/>
    </p:embeddedFont>
    <p:embeddedFont>
      <p:font typeface="Agrandir Wide Bold" pitchFamily="2" charset="77"/>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585" autoAdjust="0"/>
  </p:normalViewPr>
  <p:slideViewPr>
    <p:cSldViewPr>
      <p:cViewPr varScale="1">
        <p:scale>
          <a:sx n="73" d="100"/>
          <a:sy n="73" d="100"/>
        </p:scale>
        <p:origin x="704"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2.svg"/><Relationship Id="rId21" Type="http://schemas.openxmlformats.org/officeDocument/2006/relationships/image" Target="../media/image24.svg"/><Relationship Id="rId7" Type="http://schemas.openxmlformats.org/officeDocument/2006/relationships/image" Target="../media/image4.sv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svg"/><Relationship Id="rId2" Type="http://schemas.openxmlformats.org/officeDocument/2006/relationships/image" Target="../media/image1.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14.svg"/><Relationship Id="rId24" Type="http://schemas.openxmlformats.org/officeDocument/2006/relationships/image" Target="../media/image27.png"/><Relationship Id="rId5" Type="http://schemas.openxmlformats.org/officeDocument/2006/relationships/image" Target="../media/image6.svg"/><Relationship Id="rId15" Type="http://schemas.openxmlformats.org/officeDocument/2006/relationships/image" Target="../media/image18.svg"/><Relationship Id="rId23" Type="http://schemas.openxmlformats.org/officeDocument/2006/relationships/image" Target="../media/image26.svg"/><Relationship Id="rId10" Type="http://schemas.openxmlformats.org/officeDocument/2006/relationships/image" Target="../media/image13.png"/><Relationship Id="rId19" Type="http://schemas.openxmlformats.org/officeDocument/2006/relationships/image" Target="../media/image22.svg"/><Relationship Id="rId4" Type="http://schemas.openxmlformats.org/officeDocument/2006/relationships/image" Target="../media/image5.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sp>
        <p:nvSpPr>
          <p:cNvPr id="3" name="Freeform 3"/>
          <p:cNvSpPr/>
          <p:nvPr/>
        </p:nvSpPr>
        <p:spPr>
          <a:xfrm rot="-5400000">
            <a:off x="10463499" y="6567185"/>
            <a:ext cx="9613307" cy="9613307"/>
          </a:xfrm>
          <a:custGeom>
            <a:avLst/>
            <a:gdLst/>
            <a:ahLst/>
            <a:cxnLst/>
            <a:rect l="l" t="t" r="r" b="b"/>
            <a:pathLst>
              <a:path w="9613307" h="9613307">
                <a:moveTo>
                  <a:pt x="0" y="0"/>
                </a:moveTo>
                <a:lnTo>
                  <a:pt x="9613307" y="0"/>
                </a:lnTo>
                <a:lnTo>
                  <a:pt x="9613307" y="9613307"/>
                </a:lnTo>
                <a:lnTo>
                  <a:pt x="0" y="9613307"/>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CO"/>
          </a:p>
        </p:txBody>
      </p:sp>
      <p:sp>
        <p:nvSpPr>
          <p:cNvPr id="4" name="Freeform 4"/>
          <p:cNvSpPr/>
          <p:nvPr/>
        </p:nvSpPr>
        <p:spPr>
          <a:xfrm rot="-5400000">
            <a:off x="-1515630" y="-7416843"/>
            <a:ext cx="9279684" cy="9279684"/>
          </a:xfrm>
          <a:custGeom>
            <a:avLst/>
            <a:gdLst/>
            <a:ahLst/>
            <a:cxnLst/>
            <a:rect l="l" t="t" r="r" b="b"/>
            <a:pathLst>
              <a:path w="9279684" h="9279684">
                <a:moveTo>
                  <a:pt x="0" y="0"/>
                </a:moveTo>
                <a:lnTo>
                  <a:pt x="9279684" y="0"/>
                </a:lnTo>
                <a:lnTo>
                  <a:pt x="9279684" y="9279683"/>
                </a:lnTo>
                <a:lnTo>
                  <a:pt x="0" y="9279683"/>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CO"/>
          </a:p>
        </p:txBody>
      </p:sp>
      <p:pic>
        <p:nvPicPr>
          <p:cNvPr id="5" name="Picture 5"/>
          <p:cNvPicPr>
            <a:picLocks noChangeAspect="1"/>
          </p:cNvPicPr>
          <p:nvPr/>
        </p:nvPicPr>
        <p:blipFill>
          <a:blip r:embed="rId8"/>
          <a:stretch>
            <a:fillRect/>
          </a:stretch>
        </p:blipFill>
        <p:spPr>
          <a:xfrm>
            <a:off x="7054285" y="46385"/>
            <a:ext cx="3849162" cy="7658746"/>
          </a:xfrm>
          <a:prstGeom prst="rect">
            <a:avLst/>
          </a:prstGeom>
        </p:spPr>
      </p:pic>
      <p:sp>
        <p:nvSpPr>
          <p:cNvPr id="6" name="TextBox 6"/>
          <p:cNvSpPr txBox="1"/>
          <p:nvPr/>
        </p:nvSpPr>
        <p:spPr>
          <a:xfrm>
            <a:off x="13381546" y="2892784"/>
            <a:ext cx="3777214" cy="2377329"/>
          </a:xfrm>
          <a:prstGeom prst="rect">
            <a:avLst/>
          </a:prstGeom>
        </p:spPr>
        <p:txBody>
          <a:bodyPr lIns="0" tIns="0" rIns="0" bIns="0" rtlCol="0" anchor="t">
            <a:spAutoFit/>
          </a:bodyPr>
          <a:lstStyle/>
          <a:p>
            <a:pPr algn="l">
              <a:lnSpc>
                <a:spcPts val="4367"/>
              </a:lnSpc>
            </a:pPr>
            <a:r>
              <a:rPr lang="en-US" sz="4367" b="1">
                <a:solidFill>
                  <a:srgbClr val="CB0000"/>
                </a:solidFill>
                <a:latin typeface="Agrandir Wide Bold"/>
                <a:ea typeface="Agrandir Wide Bold"/>
                <a:cs typeface="Agrandir Wide Bold"/>
                <a:sym typeface="Agrandir Wide Bold"/>
              </a:rPr>
              <a:t>Finding Your Taste, One Dish at a Time.</a:t>
            </a:r>
          </a:p>
        </p:txBody>
      </p:sp>
      <p:sp>
        <p:nvSpPr>
          <p:cNvPr id="7" name="TextBox 7"/>
          <p:cNvSpPr txBox="1"/>
          <p:nvPr/>
        </p:nvSpPr>
        <p:spPr>
          <a:xfrm>
            <a:off x="7302825" y="7650428"/>
            <a:ext cx="3352596" cy="479331"/>
          </a:xfrm>
          <a:prstGeom prst="rect">
            <a:avLst/>
          </a:prstGeom>
        </p:spPr>
        <p:txBody>
          <a:bodyPr lIns="0" tIns="0" rIns="0" bIns="0" rtlCol="0" anchor="t">
            <a:spAutoFit/>
          </a:bodyPr>
          <a:lstStyle/>
          <a:p>
            <a:pPr marL="0" lvl="0" indent="0" algn="l">
              <a:lnSpc>
                <a:spcPts val="3335"/>
              </a:lnSpc>
              <a:spcBef>
                <a:spcPct val="0"/>
              </a:spcBef>
            </a:pPr>
            <a:r>
              <a:rPr lang="en-US" sz="2382" b="1" spc="9">
                <a:solidFill>
                  <a:srgbClr val="CB0000"/>
                </a:solidFill>
                <a:latin typeface="Agrandir Wide Bold"/>
                <a:ea typeface="Agrandir Wide Bold"/>
                <a:cs typeface="Agrandir Wide Bold"/>
                <a:sym typeface="Agrandir Wide Bold"/>
              </a:rPr>
              <a:t>CONTACT US</a:t>
            </a:r>
          </a:p>
        </p:txBody>
      </p:sp>
      <p:grpSp>
        <p:nvGrpSpPr>
          <p:cNvPr id="8" name="Group 8"/>
          <p:cNvGrpSpPr/>
          <p:nvPr/>
        </p:nvGrpSpPr>
        <p:grpSpPr>
          <a:xfrm>
            <a:off x="7302825" y="8435904"/>
            <a:ext cx="3539271" cy="1166482"/>
            <a:chOff x="0" y="0"/>
            <a:chExt cx="4719028" cy="1555310"/>
          </a:xfrm>
        </p:grpSpPr>
        <p:sp>
          <p:nvSpPr>
            <p:cNvPr id="9" name="TextBox 9"/>
            <p:cNvSpPr txBox="1"/>
            <p:nvPr/>
          </p:nvSpPr>
          <p:spPr>
            <a:xfrm>
              <a:off x="0" y="-16249"/>
              <a:ext cx="4719028" cy="833157"/>
            </a:xfrm>
            <a:prstGeom prst="rect">
              <a:avLst/>
            </a:prstGeom>
          </p:spPr>
          <p:txBody>
            <a:bodyPr lIns="0" tIns="0" rIns="0" bIns="0" rtlCol="0" anchor="t">
              <a:spAutoFit/>
            </a:bodyPr>
            <a:lstStyle/>
            <a:p>
              <a:pPr algn="l">
                <a:lnSpc>
                  <a:spcPts val="1667"/>
                </a:lnSpc>
              </a:pPr>
              <a:r>
                <a:rPr lang="en-US" sz="1191" spc="23">
                  <a:solidFill>
                    <a:srgbClr val="CB0000"/>
                  </a:solidFill>
                  <a:latin typeface="Agrandir"/>
                  <a:ea typeface="Agrandir"/>
                  <a:cs typeface="Agrandir"/>
                  <a:sym typeface="Agrandir"/>
                </a:rPr>
                <a:t>322680212</a:t>
              </a:r>
            </a:p>
            <a:p>
              <a:pPr algn="l">
                <a:lnSpc>
                  <a:spcPts val="1667"/>
                </a:lnSpc>
              </a:pPr>
              <a:r>
                <a:rPr lang="en-US" sz="1191" spc="23">
                  <a:solidFill>
                    <a:srgbClr val="CB0000"/>
                  </a:solidFill>
                  <a:latin typeface="Agrandir"/>
                  <a:ea typeface="Agrandir"/>
                  <a:cs typeface="Agrandir"/>
                  <a:sym typeface="Agrandir"/>
                </a:rPr>
                <a:t>@tastebud</a:t>
              </a:r>
            </a:p>
            <a:p>
              <a:pPr algn="l">
                <a:lnSpc>
                  <a:spcPts val="1667"/>
                </a:lnSpc>
              </a:pPr>
              <a:r>
                <a:rPr lang="en-US" sz="1191" spc="23">
                  <a:solidFill>
                    <a:srgbClr val="CB0000"/>
                  </a:solidFill>
                  <a:latin typeface="Agrandir"/>
                  <a:ea typeface="Agrandir"/>
                  <a:cs typeface="Agrandir"/>
                  <a:sym typeface="Agrandir"/>
                </a:rPr>
                <a:t>contact@tastebud.co</a:t>
              </a:r>
            </a:p>
          </p:txBody>
        </p:sp>
        <p:sp>
          <p:nvSpPr>
            <p:cNvPr id="10" name="TextBox 10"/>
            <p:cNvSpPr txBox="1"/>
            <p:nvPr/>
          </p:nvSpPr>
          <p:spPr>
            <a:xfrm>
              <a:off x="0" y="991094"/>
              <a:ext cx="4719028" cy="564216"/>
            </a:xfrm>
            <a:prstGeom prst="rect">
              <a:avLst/>
            </a:prstGeom>
          </p:spPr>
          <p:txBody>
            <a:bodyPr lIns="0" tIns="0" rIns="0" bIns="0" rtlCol="0" anchor="t">
              <a:spAutoFit/>
            </a:bodyPr>
            <a:lstStyle/>
            <a:p>
              <a:pPr algn="l">
                <a:lnSpc>
                  <a:spcPts val="1667"/>
                </a:lnSpc>
              </a:pPr>
              <a:r>
                <a:rPr lang="en-US" sz="1191" spc="23">
                  <a:solidFill>
                    <a:srgbClr val="CB0000"/>
                  </a:solidFill>
                  <a:latin typeface="Agrandir"/>
                  <a:ea typeface="Agrandir"/>
                  <a:cs typeface="Agrandir"/>
                  <a:sym typeface="Agrandir"/>
                </a:rPr>
                <a:t>Cra. 100 #11-60, Ciudad Jardín, Cali, Valle del Cauca</a:t>
              </a:r>
            </a:p>
          </p:txBody>
        </p:sp>
      </p:grpSp>
      <p:sp>
        <p:nvSpPr>
          <p:cNvPr id="11" name="TextBox 11"/>
          <p:cNvSpPr txBox="1"/>
          <p:nvPr/>
        </p:nvSpPr>
        <p:spPr>
          <a:xfrm>
            <a:off x="1485048" y="983380"/>
            <a:ext cx="3352596" cy="482412"/>
          </a:xfrm>
          <a:prstGeom prst="rect">
            <a:avLst/>
          </a:prstGeom>
        </p:spPr>
        <p:txBody>
          <a:bodyPr lIns="0" tIns="0" rIns="0" bIns="0" rtlCol="0" anchor="t">
            <a:spAutoFit/>
          </a:bodyPr>
          <a:lstStyle/>
          <a:p>
            <a:pPr marL="0" lvl="0" indent="0" algn="ctr">
              <a:lnSpc>
                <a:spcPts val="3335"/>
              </a:lnSpc>
              <a:spcBef>
                <a:spcPct val="0"/>
              </a:spcBef>
            </a:pPr>
            <a:r>
              <a:rPr lang="en-US" sz="2382" b="1" spc="9">
                <a:solidFill>
                  <a:srgbClr val="CB0000"/>
                </a:solidFill>
                <a:latin typeface="Agrandir Wide Bold"/>
                <a:ea typeface="Agrandir Wide Bold"/>
                <a:cs typeface="Agrandir Wide Bold"/>
                <a:sym typeface="Agrandir Wide Bold"/>
              </a:rPr>
              <a:t>Discover Us</a:t>
            </a:r>
          </a:p>
        </p:txBody>
      </p:sp>
      <p:sp>
        <p:nvSpPr>
          <p:cNvPr id="12" name="TextBox 12"/>
          <p:cNvSpPr txBox="1"/>
          <p:nvPr/>
        </p:nvSpPr>
        <p:spPr>
          <a:xfrm>
            <a:off x="1485048" y="2046378"/>
            <a:ext cx="3352596" cy="2308412"/>
          </a:xfrm>
          <a:prstGeom prst="rect">
            <a:avLst/>
          </a:prstGeom>
        </p:spPr>
        <p:txBody>
          <a:bodyPr lIns="0" tIns="0" rIns="0" bIns="0" rtlCol="0" anchor="t">
            <a:spAutoFit/>
          </a:bodyPr>
          <a:lstStyle/>
          <a:p>
            <a:pPr algn="l">
              <a:lnSpc>
                <a:spcPts val="2038"/>
              </a:lnSpc>
            </a:pPr>
            <a:r>
              <a:rPr lang="en-US" sz="1455">
                <a:solidFill>
                  <a:srgbClr val="CB0000"/>
                </a:solidFill>
                <a:latin typeface="Agrandir"/>
                <a:ea typeface="Agrandir"/>
                <a:cs typeface="Agrandir"/>
                <a:sym typeface="Agrandir"/>
              </a:rPr>
              <a:t>TasteBud is a personalized dining companion that helps you find dishes you'll love based on your unique tastes and dietary needs. Using advanced AI, it analyzes restaurant menus and recommends the best dishes tailored to your preferences—whether it’s your first time or you’re a regular diner.</a:t>
            </a:r>
          </a:p>
        </p:txBody>
      </p:sp>
      <p:pic>
        <p:nvPicPr>
          <p:cNvPr id="13" name="Picture 13"/>
          <p:cNvPicPr>
            <a:picLocks noChangeAspect="1"/>
          </p:cNvPicPr>
          <p:nvPr/>
        </p:nvPicPr>
        <p:blipFill>
          <a:blip r:embed="rId9"/>
          <a:stretch>
            <a:fillRect/>
          </a:stretch>
        </p:blipFill>
        <p:spPr>
          <a:xfrm>
            <a:off x="982108" y="4111588"/>
            <a:ext cx="4358475" cy="6035276"/>
          </a:xfrm>
          <a:prstGeom prst="rect">
            <a:avLst/>
          </a:prstGeom>
        </p:spPr>
      </p:pic>
      <p:sp>
        <p:nvSpPr>
          <p:cNvPr id="14" name="Freeform 14"/>
          <p:cNvSpPr/>
          <p:nvPr/>
        </p:nvSpPr>
        <p:spPr>
          <a:xfrm>
            <a:off x="12836333" y="1107205"/>
            <a:ext cx="4322427" cy="1272453"/>
          </a:xfrm>
          <a:custGeom>
            <a:avLst/>
            <a:gdLst/>
            <a:ahLst/>
            <a:cxnLst/>
            <a:rect l="l" t="t" r="r" b="b"/>
            <a:pathLst>
              <a:path w="4322427" h="1272453">
                <a:moveTo>
                  <a:pt x="0" y="0"/>
                </a:moveTo>
                <a:lnTo>
                  <a:pt x="4322426" y="0"/>
                </a:lnTo>
                <a:lnTo>
                  <a:pt x="4322426" y="1272453"/>
                </a:lnTo>
                <a:lnTo>
                  <a:pt x="0" y="1272453"/>
                </a:lnTo>
                <a:lnTo>
                  <a:pt x="0" y="0"/>
                </a:lnTo>
                <a:close/>
              </a:path>
            </a:pathLst>
          </a:custGeom>
          <a:blipFill>
            <a:blip r:embed="rId10"/>
            <a:stretch>
              <a:fillRect l="-27580" t="-90300" r="-24589" b="-100459"/>
            </a:stretch>
          </a:blipFill>
        </p:spPr>
        <p:txBody>
          <a:bodyPr/>
          <a:lstStyle/>
          <a:p>
            <a:endParaRPr lang="en-CO"/>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sp>
        <p:nvSpPr>
          <p:cNvPr id="3" name="TextBox 3"/>
          <p:cNvSpPr txBox="1"/>
          <p:nvPr/>
        </p:nvSpPr>
        <p:spPr>
          <a:xfrm>
            <a:off x="7732382" y="648260"/>
            <a:ext cx="2823236" cy="713256"/>
          </a:xfrm>
          <a:prstGeom prst="rect">
            <a:avLst/>
          </a:prstGeom>
        </p:spPr>
        <p:txBody>
          <a:bodyPr lIns="0" tIns="0" rIns="0" bIns="0" rtlCol="0" anchor="t">
            <a:spAutoFit/>
          </a:bodyPr>
          <a:lstStyle/>
          <a:p>
            <a:pPr algn="l">
              <a:lnSpc>
                <a:spcPts val="4367"/>
              </a:lnSpc>
            </a:pPr>
            <a:r>
              <a:rPr lang="en-US" sz="4367" b="1">
                <a:solidFill>
                  <a:srgbClr val="CB0000"/>
                </a:solidFill>
                <a:latin typeface="Agrandir Wide Bold"/>
                <a:ea typeface="Agrandir Wide Bold"/>
                <a:cs typeface="Agrandir Wide Bold"/>
                <a:sym typeface="Agrandir Wide Bold"/>
              </a:rPr>
              <a:t>Context</a:t>
            </a:r>
          </a:p>
        </p:txBody>
      </p:sp>
      <p:sp>
        <p:nvSpPr>
          <p:cNvPr id="4" name="TextBox 4"/>
          <p:cNvSpPr txBox="1"/>
          <p:nvPr/>
        </p:nvSpPr>
        <p:spPr>
          <a:xfrm>
            <a:off x="1932813" y="2007682"/>
            <a:ext cx="14422373" cy="6986458"/>
          </a:xfrm>
          <a:prstGeom prst="rect">
            <a:avLst/>
          </a:prstGeom>
        </p:spPr>
        <p:txBody>
          <a:bodyPr lIns="0" tIns="0" rIns="0" bIns="0" rtlCol="0" anchor="t">
            <a:spAutoFit/>
          </a:bodyPr>
          <a:lstStyle/>
          <a:p>
            <a:pPr algn="just">
              <a:lnSpc>
                <a:spcPts val="3944"/>
              </a:lnSpc>
            </a:pPr>
            <a:r>
              <a:rPr lang="en-US" sz="2817" spc="56">
                <a:solidFill>
                  <a:srgbClr val="000000"/>
                </a:solidFill>
                <a:latin typeface="Agrandir"/>
                <a:ea typeface="Agrandir"/>
                <a:cs typeface="Agrandir"/>
                <a:sym typeface="Agrandir"/>
              </a:rPr>
              <a:t>This project focuses on the design and implementation of a gastronomic recommendation system aimed at improving the user experience when selecting dishes in restaurants. The proposed system utilizes advanced machine learning techniques to analyze individual user preferences and generate personalized recommendations based on both consumption history and the intrinsic characteristics of the dishes.</a:t>
            </a:r>
          </a:p>
          <a:p>
            <a:pPr algn="just">
              <a:lnSpc>
                <a:spcPts val="3944"/>
              </a:lnSpc>
            </a:pPr>
            <a:endParaRPr lang="en-US" sz="2817" spc="56">
              <a:solidFill>
                <a:srgbClr val="000000"/>
              </a:solidFill>
              <a:latin typeface="Agrandir"/>
              <a:ea typeface="Agrandir"/>
              <a:cs typeface="Agrandir"/>
              <a:sym typeface="Agrandir"/>
            </a:endParaRPr>
          </a:p>
          <a:p>
            <a:pPr marL="0" lvl="0" indent="0" algn="just">
              <a:lnSpc>
                <a:spcPts val="3944"/>
              </a:lnSpc>
              <a:spcBef>
                <a:spcPct val="0"/>
              </a:spcBef>
            </a:pPr>
            <a:r>
              <a:rPr lang="en-US" sz="2817" spc="56">
                <a:solidFill>
                  <a:srgbClr val="000000"/>
                </a:solidFill>
                <a:latin typeface="Agrandir"/>
                <a:ea typeface="Agrandir"/>
                <a:cs typeface="Agrandir"/>
                <a:sym typeface="Agrandir"/>
              </a:rPr>
              <a:t>This project addresses fundamental challenges in contemporary recommendation systems, such as the cold start problem, data scarcity, and the need for explainability, by proposing solutions tailored to the gastronomic domain. The findings of this study are relevant to researchers in the field of recommendation systems, professionals in the food industry interested in enhancing the customer experience, and developers seeking to implement personalized algorithms in environments with specific domain constraints.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sp>
        <p:nvSpPr>
          <p:cNvPr id="3" name="Freeform 3"/>
          <p:cNvSpPr/>
          <p:nvPr/>
        </p:nvSpPr>
        <p:spPr>
          <a:xfrm>
            <a:off x="843729" y="2653419"/>
            <a:ext cx="16600543" cy="4980163"/>
          </a:xfrm>
          <a:custGeom>
            <a:avLst/>
            <a:gdLst/>
            <a:ahLst/>
            <a:cxnLst/>
            <a:rect l="l" t="t" r="r" b="b"/>
            <a:pathLst>
              <a:path w="16600543" h="4980163">
                <a:moveTo>
                  <a:pt x="0" y="0"/>
                </a:moveTo>
                <a:lnTo>
                  <a:pt x="16600542" y="0"/>
                </a:lnTo>
                <a:lnTo>
                  <a:pt x="16600542" y="4980162"/>
                </a:lnTo>
                <a:lnTo>
                  <a:pt x="0" y="4980162"/>
                </a:lnTo>
                <a:lnTo>
                  <a:pt x="0" y="0"/>
                </a:lnTo>
                <a:close/>
              </a:path>
            </a:pathLst>
          </a:custGeom>
          <a:blipFill>
            <a:blip r:embed="rId4"/>
            <a:stretch>
              <a:fillRect/>
            </a:stretch>
          </a:blipFill>
        </p:spPr>
        <p:txBody>
          <a:bodyPr/>
          <a:lstStyle/>
          <a:p>
            <a:endParaRPr lang="en-CO"/>
          </a:p>
        </p:txBody>
      </p:sp>
      <p:sp>
        <p:nvSpPr>
          <p:cNvPr id="4" name="TextBox 4"/>
          <p:cNvSpPr txBox="1"/>
          <p:nvPr/>
        </p:nvSpPr>
        <p:spPr>
          <a:xfrm>
            <a:off x="8351817" y="981075"/>
            <a:ext cx="1584366" cy="713256"/>
          </a:xfrm>
          <a:prstGeom prst="rect">
            <a:avLst/>
          </a:prstGeom>
        </p:spPr>
        <p:txBody>
          <a:bodyPr lIns="0" tIns="0" rIns="0" bIns="0" rtlCol="0" anchor="t">
            <a:spAutoFit/>
          </a:bodyPr>
          <a:lstStyle/>
          <a:p>
            <a:pPr algn="l">
              <a:lnSpc>
                <a:spcPts val="4367"/>
              </a:lnSpc>
            </a:pPr>
            <a:r>
              <a:rPr lang="en-US" sz="4367" b="1">
                <a:solidFill>
                  <a:srgbClr val="CB0000"/>
                </a:solidFill>
                <a:latin typeface="Agrandir Wide Bold"/>
                <a:ea typeface="Agrandir Wide Bold"/>
                <a:cs typeface="Agrandir Wide Bold"/>
                <a:sym typeface="Agrandir Wide Bold"/>
              </a:rPr>
              <a:t>Flow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graphicFrame>
        <p:nvGraphicFramePr>
          <p:cNvPr id="3" name="Table 3"/>
          <p:cNvGraphicFramePr>
            <a:graphicFrameLocks noGrp="1"/>
          </p:cNvGraphicFramePr>
          <p:nvPr/>
        </p:nvGraphicFramePr>
        <p:xfrm>
          <a:off x="331753" y="1389470"/>
          <a:ext cx="17624494" cy="8432813"/>
        </p:xfrm>
        <a:graphic>
          <a:graphicData uri="http://schemas.openxmlformats.org/drawingml/2006/table">
            <a:tbl>
              <a:tblPr/>
              <a:tblGrid>
                <a:gridCol w="1538408">
                  <a:extLst>
                    <a:ext uri="{9D8B030D-6E8A-4147-A177-3AD203B41FA5}">
                      <a16:colId xmlns:a16="http://schemas.microsoft.com/office/drawing/2014/main" val="20000"/>
                    </a:ext>
                  </a:extLst>
                </a:gridCol>
                <a:gridCol w="4421509">
                  <a:extLst>
                    <a:ext uri="{9D8B030D-6E8A-4147-A177-3AD203B41FA5}">
                      <a16:colId xmlns:a16="http://schemas.microsoft.com/office/drawing/2014/main" val="20001"/>
                    </a:ext>
                  </a:extLst>
                </a:gridCol>
                <a:gridCol w="8053151">
                  <a:extLst>
                    <a:ext uri="{9D8B030D-6E8A-4147-A177-3AD203B41FA5}">
                      <a16:colId xmlns:a16="http://schemas.microsoft.com/office/drawing/2014/main" val="20002"/>
                    </a:ext>
                  </a:extLst>
                </a:gridCol>
                <a:gridCol w="3611427">
                  <a:extLst>
                    <a:ext uri="{9D8B030D-6E8A-4147-A177-3AD203B41FA5}">
                      <a16:colId xmlns:a16="http://schemas.microsoft.com/office/drawing/2014/main" val="20003"/>
                    </a:ext>
                  </a:extLst>
                </a:gridCol>
              </a:tblGrid>
              <a:tr h="1145588">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ID</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Description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Detail</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Stakeholders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03345">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FR01</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Personalized Recommendations Generation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analyze the user’s preference history and generate a list of recommended dishes ordered by estimated relevance.</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03345">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FR02</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Capture of Explicit Feedback</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allow users to rate consumed dishes on a defined scale and record specific preferences (like/dislike).</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Data Analysts, Researchers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3345">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FR03</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User Profile Management</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create and maintain preference profiles for each user, updating them with each new interaction.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System Administrators, Data Scientists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416087">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FR04</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Incorporation of New Dishes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be able to integrate new dishes into the catalog and start recommending them based on their characteristics, without any prior rating history.</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Restaurants, Developers, Researchers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661102">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FR05</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Recommendation Explanation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provide clear justifications on why a specific dish has been recommended (e.g., “Recommended because you liked dish X” or “Contains your favorite ingredients”).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UX Designers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 name="TextBox 4"/>
          <p:cNvSpPr txBox="1"/>
          <p:nvPr/>
        </p:nvSpPr>
        <p:spPr>
          <a:xfrm>
            <a:off x="5363261" y="315444"/>
            <a:ext cx="8153758" cy="713256"/>
          </a:xfrm>
          <a:prstGeom prst="rect">
            <a:avLst/>
          </a:prstGeom>
        </p:spPr>
        <p:txBody>
          <a:bodyPr lIns="0" tIns="0" rIns="0" bIns="0" rtlCol="0" anchor="t">
            <a:spAutoFit/>
          </a:bodyPr>
          <a:lstStyle/>
          <a:p>
            <a:pPr algn="l">
              <a:lnSpc>
                <a:spcPts val="4367"/>
              </a:lnSpc>
            </a:pPr>
            <a:r>
              <a:rPr lang="en-US" sz="4367" b="1">
                <a:solidFill>
                  <a:srgbClr val="CB0000"/>
                </a:solidFill>
                <a:latin typeface="Agrandir Wide Bold"/>
                <a:ea typeface="Agrandir Wide Bold"/>
                <a:cs typeface="Agrandir Wide Bold"/>
                <a:sym typeface="Agrandir Wide Bold"/>
              </a:rPr>
              <a:t>Functional Requirements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graphicFrame>
        <p:nvGraphicFramePr>
          <p:cNvPr id="3" name="Table 3"/>
          <p:cNvGraphicFramePr>
            <a:graphicFrameLocks noGrp="1"/>
          </p:cNvGraphicFramePr>
          <p:nvPr/>
        </p:nvGraphicFramePr>
        <p:xfrm>
          <a:off x="1439152" y="1452829"/>
          <a:ext cx="15409696" cy="8162925"/>
        </p:xfrm>
        <a:graphic>
          <a:graphicData uri="http://schemas.openxmlformats.org/drawingml/2006/table">
            <a:tbl>
              <a:tblPr/>
              <a:tblGrid>
                <a:gridCol w="1356826">
                  <a:extLst>
                    <a:ext uri="{9D8B030D-6E8A-4147-A177-3AD203B41FA5}">
                      <a16:colId xmlns:a16="http://schemas.microsoft.com/office/drawing/2014/main" val="20000"/>
                    </a:ext>
                  </a:extLst>
                </a:gridCol>
                <a:gridCol w="1801586">
                  <a:extLst>
                    <a:ext uri="{9D8B030D-6E8A-4147-A177-3AD203B41FA5}">
                      <a16:colId xmlns:a16="http://schemas.microsoft.com/office/drawing/2014/main" val="20001"/>
                    </a:ext>
                  </a:extLst>
                </a:gridCol>
                <a:gridCol w="6941035">
                  <a:extLst>
                    <a:ext uri="{9D8B030D-6E8A-4147-A177-3AD203B41FA5}">
                      <a16:colId xmlns:a16="http://schemas.microsoft.com/office/drawing/2014/main" val="20002"/>
                    </a:ext>
                  </a:extLst>
                </a:gridCol>
                <a:gridCol w="5310248">
                  <a:extLst>
                    <a:ext uri="{9D8B030D-6E8A-4147-A177-3AD203B41FA5}">
                      <a16:colId xmlns:a16="http://schemas.microsoft.com/office/drawing/2014/main" val="20003"/>
                    </a:ext>
                  </a:extLst>
                </a:gridCol>
              </a:tblGrid>
              <a:tr h="1145674">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ID</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Description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Detail</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Stakeholders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403450">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NFR01</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Performance</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generate recommendations in under 2 seconds to ensure a smooth experience, even with a catalog of thousands of dishes.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Developers, System Administrators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03450">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NFR02</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Scalability</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architecture must support significant increases in the number of users and dishes without notable performance degradation.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System Administrators, Researchers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403450">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NFR03</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Data Privacy</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ensure the protection of user preference data, complying with applicable data protection regulations.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Legal Advisors, Data Protection Officers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403450">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NFR04</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Maintainability</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recommendation algorithm’s code must be modularized and documented to facilitate understanding, debugging, and future evolution.</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Developers, Researchers, System Maintainers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403450">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NFR05</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Accuracy</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The system must achieve evaluation metrics above a defined threshold (e.g., Precision@10 &gt; 0.7, NDCG &gt; 0.65) on validation datasets.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tc>
                  <a:txBody>
                    <a:bodyPr/>
                    <a:lstStyle/>
                    <a:p>
                      <a:pPr algn="l">
                        <a:lnSpc>
                          <a:spcPts val="2087"/>
                        </a:lnSpc>
                        <a:defRPr/>
                      </a:pPr>
                      <a:endParaRPr lang="en-US" sz="1100"/>
                    </a:p>
                    <a:p>
                      <a:pPr algn="l">
                        <a:lnSpc>
                          <a:spcPts val="2087"/>
                        </a:lnSpc>
                      </a:pPr>
                      <a:r>
                        <a:rPr lang="en-US" sz="1491">
                          <a:solidFill>
                            <a:srgbClr val="000000"/>
                          </a:solidFill>
                          <a:latin typeface="Agrandir"/>
                          <a:ea typeface="Agrandir"/>
                          <a:cs typeface="Agrandir"/>
                          <a:sym typeface="Agrandir"/>
                        </a:rPr>
                        <a:t>End Users, Researchers, Algorithm Developers</a:t>
                      </a:r>
                    </a:p>
                    <a:p>
                      <a:pPr algn="l">
                        <a:lnSpc>
                          <a:spcPts val="2087"/>
                        </a:lnSpc>
                      </a:pPr>
                      <a:endParaRPr lang="en-US" sz="1491">
                        <a:solidFill>
                          <a:srgbClr val="000000"/>
                        </a:solidFill>
                        <a:latin typeface="Agrandir"/>
                        <a:ea typeface="Agrandir"/>
                        <a:cs typeface="Agrandir"/>
                        <a:sym typeface="Agrandir"/>
                      </a:endParaRPr>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4" name="TextBox 4"/>
          <p:cNvSpPr txBox="1"/>
          <p:nvPr/>
        </p:nvSpPr>
        <p:spPr>
          <a:xfrm>
            <a:off x="4746303" y="315444"/>
            <a:ext cx="9708493" cy="713256"/>
          </a:xfrm>
          <a:prstGeom prst="rect">
            <a:avLst/>
          </a:prstGeom>
        </p:spPr>
        <p:txBody>
          <a:bodyPr lIns="0" tIns="0" rIns="0" bIns="0" rtlCol="0" anchor="t">
            <a:spAutoFit/>
          </a:bodyPr>
          <a:lstStyle/>
          <a:p>
            <a:pPr algn="l">
              <a:lnSpc>
                <a:spcPts val="4367"/>
              </a:lnSpc>
            </a:pPr>
            <a:r>
              <a:rPr lang="en-US" sz="4367" b="1">
                <a:solidFill>
                  <a:srgbClr val="CB0000"/>
                </a:solidFill>
                <a:latin typeface="Agrandir Wide Bold"/>
                <a:ea typeface="Agrandir Wide Bold"/>
                <a:cs typeface="Agrandir Wide Bold"/>
                <a:sym typeface="Agrandir Wide Bold"/>
              </a:rPr>
              <a:t>Non-Functional Requirements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sp>
        <p:nvSpPr>
          <p:cNvPr id="3" name="Freeform 3"/>
          <p:cNvSpPr/>
          <p:nvPr/>
        </p:nvSpPr>
        <p:spPr>
          <a:xfrm rot="-5400000">
            <a:off x="15581102" y="3228882"/>
            <a:ext cx="6674316" cy="6674316"/>
          </a:xfrm>
          <a:custGeom>
            <a:avLst/>
            <a:gdLst/>
            <a:ahLst/>
            <a:cxnLst/>
            <a:rect l="l" t="t" r="r" b="b"/>
            <a:pathLst>
              <a:path w="6674316" h="6674316">
                <a:moveTo>
                  <a:pt x="0" y="0"/>
                </a:moveTo>
                <a:lnTo>
                  <a:pt x="6674316" y="0"/>
                </a:lnTo>
                <a:lnTo>
                  <a:pt x="6674316" y="6674317"/>
                </a:lnTo>
                <a:lnTo>
                  <a:pt x="0" y="6674317"/>
                </a:lnTo>
                <a:lnTo>
                  <a:pt x="0" y="0"/>
                </a:lnTo>
                <a:close/>
              </a:path>
            </a:pathLst>
          </a:custGeom>
          <a:blipFill>
            <a:blip r:embed="rId4">
              <a:alphaModFix amt="50000"/>
              <a:extLst>
                <a:ext uri="{96DAC541-7B7A-43D3-8B79-37D633B846F1}">
                  <asvg:svgBlip xmlns:asvg="http://schemas.microsoft.com/office/drawing/2016/SVG/main" r:embed="rId5"/>
                </a:ext>
              </a:extLst>
            </a:blip>
            <a:stretch>
              <a:fillRect/>
            </a:stretch>
          </a:blipFill>
        </p:spPr>
        <p:txBody>
          <a:bodyPr/>
          <a:lstStyle/>
          <a:p>
            <a:endParaRPr lang="en-CO"/>
          </a:p>
        </p:txBody>
      </p:sp>
      <p:sp>
        <p:nvSpPr>
          <p:cNvPr id="4" name="Freeform 4"/>
          <p:cNvSpPr/>
          <p:nvPr/>
        </p:nvSpPr>
        <p:spPr>
          <a:xfrm rot="-5400000">
            <a:off x="-7700019" y="-1339646"/>
            <a:ext cx="9613307" cy="9613307"/>
          </a:xfrm>
          <a:custGeom>
            <a:avLst/>
            <a:gdLst/>
            <a:ahLst/>
            <a:cxnLst/>
            <a:rect l="l" t="t" r="r" b="b"/>
            <a:pathLst>
              <a:path w="9613307" h="9613307">
                <a:moveTo>
                  <a:pt x="0" y="0"/>
                </a:moveTo>
                <a:lnTo>
                  <a:pt x="9613306" y="0"/>
                </a:lnTo>
                <a:lnTo>
                  <a:pt x="9613306" y="9613307"/>
                </a:lnTo>
                <a:lnTo>
                  <a:pt x="0" y="9613307"/>
                </a:lnTo>
                <a:lnTo>
                  <a:pt x="0" y="0"/>
                </a:lnTo>
                <a:close/>
              </a:path>
            </a:pathLst>
          </a:custGeom>
          <a:blipFill>
            <a:blip r:embed="rId6">
              <a:alphaModFix amt="50000"/>
              <a:extLst>
                <a:ext uri="{96DAC541-7B7A-43D3-8B79-37D633B846F1}">
                  <asvg:svgBlip xmlns:asvg="http://schemas.microsoft.com/office/drawing/2016/SVG/main" r:embed="rId7"/>
                </a:ext>
              </a:extLst>
            </a:blip>
            <a:stretch>
              <a:fillRect/>
            </a:stretch>
          </a:blipFill>
        </p:spPr>
        <p:txBody>
          <a:bodyPr/>
          <a:lstStyle/>
          <a:p>
            <a:endParaRPr lang="en-CO"/>
          </a:p>
        </p:txBody>
      </p:sp>
      <p:pic>
        <p:nvPicPr>
          <p:cNvPr id="5" name="Picture 5"/>
          <p:cNvPicPr>
            <a:picLocks noChangeAspect="1"/>
          </p:cNvPicPr>
          <p:nvPr/>
        </p:nvPicPr>
        <p:blipFill>
          <a:blip r:embed="rId8"/>
          <a:stretch>
            <a:fillRect/>
          </a:stretch>
        </p:blipFill>
        <p:spPr>
          <a:xfrm>
            <a:off x="11824502" y="4964918"/>
            <a:ext cx="2859602" cy="2859602"/>
          </a:xfrm>
          <a:prstGeom prst="rect">
            <a:avLst/>
          </a:prstGeom>
        </p:spPr>
      </p:pic>
      <p:pic>
        <p:nvPicPr>
          <p:cNvPr id="6" name="Picture 6"/>
          <p:cNvPicPr>
            <a:picLocks noChangeAspect="1"/>
          </p:cNvPicPr>
          <p:nvPr/>
        </p:nvPicPr>
        <p:blipFill>
          <a:blip r:embed="rId9"/>
          <a:stretch>
            <a:fillRect/>
          </a:stretch>
        </p:blipFill>
        <p:spPr>
          <a:xfrm>
            <a:off x="11745312" y="8579414"/>
            <a:ext cx="3809875" cy="995475"/>
          </a:xfrm>
          <a:prstGeom prst="rect">
            <a:avLst/>
          </a:prstGeom>
        </p:spPr>
      </p:pic>
      <p:sp>
        <p:nvSpPr>
          <p:cNvPr id="7" name="Freeform 7"/>
          <p:cNvSpPr/>
          <p:nvPr/>
        </p:nvSpPr>
        <p:spPr>
          <a:xfrm>
            <a:off x="4819843" y="3274424"/>
            <a:ext cx="301906" cy="242657"/>
          </a:xfrm>
          <a:custGeom>
            <a:avLst/>
            <a:gdLst/>
            <a:ahLst/>
            <a:cxnLst/>
            <a:rect l="l" t="t" r="r" b="b"/>
            <a:pathLst>
              <a:path w="301906" h="242657">
                <a:moveTo>
                  <a:pt x="0" y="0"/>
                </a:moveTo>
                <a:lnTo>
                  <a:pt x="301906" y="0"/>
                </a:lnTo>
                <a:lnTo>
                  <a:pt x="301906" y="242657"/>
                </a:lnTo>
                <a:lnTo>
                  <a:pt x="0" y="24265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CO"/>
          </a:p>
        </p:txBody>
      </p:sp>
      <p:sp>
        <p:nvSpPr>
          <p:cNvPr id="8" name="AutoShape 8"/>
          <p:cNvSpPr/>
          <p:nvPr/>
        </p:nvSpPr>
        <p:spPr>
          <a:xfrm>
            <a:off x="4970796" y="3572412"/>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9" name="AutoShape 9"/>
          <p:cNvSpPr/>
          <p:nvPr/>
        </p:nvSpPr>
        <p:spPr>
          <a:xfrm>
            <a:off x="4970796" y="3112240"/>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0" name="AutoShape 10"/>
          <p:cNvSpPr/>
          <p:nvPr/>
        </p:nvSpPr>
        <p:spPr>
          <a:xfrm>
            <a:off x="4948237" y="5436735"/>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1" name="AutoShape 11"/>
          <p:cNvSpPr/>
          <p:nvPr/>
        </p:nvSpPr>
        <p:spPr>
          <a:xfrm>
            <a:off x="4948237" y="4976562"/>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2" name="AutoShape 12"/>
          <p:cNvSpPr/>
          <p:nvPr/>
        </p:nvSpPr>
        <p:spPr>
          <a:xfrm>
            <a:off x="4948237" y="7377735"/>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3" name="AutoShape 13"/>
          <p:cNvSpPr/>
          <p:nvPr/>
        </p:nvSpPr>
        <p:spPr>
          <a:xfrm>
            <a:off x="4948237" y="6917563"/>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4" name="AutoShape 14"/>
          <p:cNvSpPr/>
          <p:nvPr/>
        </p:nvSpPr>
        <p:spPr>
          <a:xfrm flipH="1">
            <a:off x="4970796" y="8600158"/>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5" name="AutoShape 15"/>
          <p:cNvSpPr/>
          <p:nvPr/>
        </p:nvSpPr>
        <p:spPr>
          <a:xfrm flipH="1">
            <a:off x="4970796" y="8139986"/>
            <a:ext cx="0" cy="111758"/>
          </a:xfrm>
          <a:prstGeom prst="line">
            <a:avLst/>
          </a:prstGeom>
          <a:ln w="28575" cap="flat">
            <a:solidFill>
              <a:srgbClr val="FF0505"/>
            </a:solidFill>
            <a:prstDash val="solid"/>
            <a:headEnd type="none" w="sm" len="sm"/>
            <a:tailEnd type="none" w="sm" len="sm"/>
          </a:ln>
        </p:spPr>
        <p:txBody>
          <a:bodyPr/>
          <a:lstStyle/>
          <a:p>
            <a:endParaRPr lang="en-CO"/>
          </a:p>
        </p:txBody>
      </p:sp>
      <p:sp>
        <p:nvSpPr>
          <p:cNvPr id="16" name="Freeform 16"/>
          <p:cNvSpPr/>
          <p:nvPr/>
        </p:nvSpPr>
        <p:spPr>
          <a:xfrm>
            <a:off x="4830560" y="5138747"/>
            <a:ext cx="291189" cy="235863"/>
          </a:xfrm>
          <a:custGeom>
            <a:avLst/>
            <a:gdLst/>
            <a:ahLst/>
            <a:cxnLst/>
            <a:rect l="l" t="t" r="r" b="b"/>
            <a:pathLst>
              <a:path w="291189" h="235863">
                <a:moveTo>
                  <a:pt x="0" y="0"/>
                </a:moveTo>
                <a:lnTo>
                  <a:pt x="291189" y="0"/>
                </a:lnTo>
                <a:lnTo>
                  <a:pt x="291189" y="235863"/>
                </a:lnTo>
                <a:lnTo>
                  <a:pt x="0" y="23586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CO"/>
          </a:p>
        </p:txBody>
      </p:sp>
      <p:sp>
        <p:nvSpPr>
          <p:cNvPr id="17" name="Freeform 17"/>
          <p:cNvSpPr/>
          <p:nvPr/>
        </p:nvSpPr>
        <p:spPr>
          <a:xfrm>
            <a:off x="4819843" y="7079747"/>
            <a:ext cx="262416" cy="239455"/>
          </a:xfrm>
          <a:custGeom>
            <a:avLst/>
            <a:gdLst/>
            <a:ahLst/>
            <a:cxnLst/>
            <a:rect l="l" t="t" r="r" b="b"/>
            <a:pathLst>
              <a:path w="262416" h="239455">
                <a:moveTo>
                  <a:pt x="0" y="0"/>
                </a:moveTo>
                <a:lnTo>
                  <a:pt x="262416" y="0"/>
                </a:lnTo>
                <a:lnTo>
                  <a:pt x="262416" y="239455"/>
                </a:lnTo>
                <a:lnTo>
                  <a:pt x="0" y="23945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CO"/>
          </a:p>
        </p:txBody>
      </p:sp>
      <p:sp>
        <p:nvSpPr>
          <p:cNvPr id="18" name="Freeform 18"/>
          <p:cNvSpPr/>
          <p:nvPr/>
        </p:nvSpPr>
        <p:spPr>
          <a:xfrm>
            <a:off x="4819843" y="8280371"/>
            <a:ext cx="305679" cy="291159"/>
          </a:xfrm>
          <a:custGeom>
            <a:avLst/>
            <a:gdLst/>
            <a:ahLst/>
            <a:cxnLst/>
            <a:rect l="l" t="t" r="r" b="b"/>
            <a:pathLst>
              <a:path w="305679" h="291159">
                <a:moveTo>
                  <a:pt x="0" y="0"/>
                </a:moveTo>
                <a:lnTo>
                  <a:pt x="305679" y="0"/>
                </a:lnTo>
                <a:lnTo>
                  <a:pt x="305679" y="291160"/>
                </a:lnTo>
                <a:lnTo>
                  <a:pt x="0" y="29116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CO"/>
          </a:p>
        </p:txBody>
      </p:sp>
      <p:sp>
        <p:nvSpPr>
          <p:cNvPr id="19" name="Freeform 19"/>
          <p:cNvSpPr/>
          <p:nvPr/>
        </p:nvSpPr>
        <p:spPr>
          <a:xfrm>
            <a:off x="7800583" y="2200863"/>
            <a:ext cx="1349881" cy="1041096"/>
          </a:xfrm>
          <a:custGeom>
            <a:avLst/>
            <a:gdLst/>
            <a:ahLst/>
            <a:cxnLst/>
            <a:rect l="l" t="t" r="r" b="b"/>
            <a:pathLst>
              <a:path w="1349881" h="1041096">
                <a:moveTo>
                  <a:pt x="0" y="0"/>
                </a:moveTo>
                <a:lnTo>
                  <a:pt x="1349881" y="0"/>
                </a:lnTo>
                <a:lnTo>
                  <a:pt x="1349881" y="1041095"/>
                </a:lnTo>
                <a:lnTo>
                  <a:pt x="0" y="1041095"/>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CO"/>
          </a:p>
        </p:txBody>
      </p:sp>
      <p:sp>
        <p:nvSpPr>
          <p:cNvPr id="20" name="Freeform 20"/>
          <p:cNvSpPr/>
          <p:nvPr/>
        </p:nvSpPr>
        <p:spPr>
          <a:xfrm>
            <a:off x="9585644" y="3915354"/>
            <a:ext cx="1130113" cy="1082083"/>
          </a:xfrm>
          <a:custGeom>
            <a:avLst/>
            <a:gdLst/>
            <a:ahLst/>
            <a:cxnLst/>
            <a:rect l="l" t="t" r="r" b="b"/>
            <a:pathLst>
              <a:path w="1130113" h="1082083">
                <a:moveTo>
                  <a:pt x="0" y="0"/>
                </a:moveTo>
                <a:lnTo>
                  <a:pt x="1130113" y="0"/>
                </a:lnTo>
                <a:lnTo>
                  <a:pt x="1130113" y="1082083"/>
                </a:lnTo>
                <a:lnTo>
                  <a:pt x="0" y="1082083"/>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CO"/>
          </a:p>
        </p:txBody>
      </p:sp>
      <p:sp>
        <p:nvSpPr>
          <p:cNvPr id="21" name="Freeform 21"/>
          <p:cNvSpPr/>
          <p:nvPr/>
        </p:nvSpPr>
        <p:spPr>
          <a:xfrm>
            <a:off x="7646723" y="5666169"/>
            <a:ext cx="1129896" cy="1190503"/>
          </a:xfrm>
          <a:custGeom>
            <a:avLst/>
            <a:gdLst/>
            <a:ahLst/>
            <a:cxnLst/>
            <a:rect l="l" t="t" r="r" b="b"/>
            <a:pathLst>
              <a:path w="1129896" h="1190503">
                <a:moveTo>
                  <a:pt x="0" y="0"/>
                </a:moveTo>
                <a:lnTo>
                  <a:pt x="1129896" y="0"/>
                </a:lnTo>
                <a:lnTo>
                  <a:pt x="1129896" y="1190504"/>
                </a:lnTo>
                <a:lnTo>
                  <a:pt x="0" y="1190504"/>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CO"/>
          </a:p>
        </p:txBody>
      </p:sp>
      <p:sp>
        <p:nvSpPr>
          <p:cNvPr id="22" name="Freeform 22"/>
          <p:cNvSpPr/>
          <p:nvPr/>
        </p:nvSpPr>
        <p:spPr>
          <a:xfrm>
            <a:off x="9531048" y="7534838"/>
            <a:ext cx="1252996" cy="1085408"/>
          </a:xfrm>
          <a:custGeom>
            <a:avLst/>
            <a:gdLst/>
            <a:ahLst/>
            <a:cxnLst/>
            <a:rect l="l" t="t" r="r" b="b"/>
            <a:pathLst>
              <a:path w="1252996" h="1085408">
                <a:moveTo>
                  <a:pt x="0" y="0"/>
                </a:moveTo>
                <a:lnTo>
                  <a:pt x="1252995" y="0"/>
                </a:lnTo>
                <a:lnTo>
                  <a:pt x="1252995" y="1085408"/>
                </a:lnTo>
                <a:lnTo>
                  <a:pt x="0" y="1085408"/>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n-CO"/>
          </a:p>
        </p:txBody>
      </p:sp>
      <p:sp>
        <p:nvSpPr>
          <p:cNvPr id="23" name="TextBox 23"/>
          <p:cNvSpPr txBox="1"/>
          <p:nvPr/>
        </p:nvSpPr>
        <p:spPr>
          <a:xfrm>
            <a:off x="3283218" y="576200"/>
            <a:ext cx="3352596" cy="895349"/>
          </a:xfrm>
          <a:prstGeom prst="rect">
            <a:avLst/>
          </a:prstGeom>
        </p:spPr>
        <p:txBody>
          <a:bodyPr lIns="0" tIns="0" rIns="0" bIns="0" rtlCol="0" anchor="t">
            <a:spAutoFit/>
          </a:bodyPr>
          <a:lstStyle/>
          <a:p>
            <a:pPr algn="l">
              <a:lnSpc>
                <a:spcPts val="3335"/>
              </a:lnSpc>
            </a:pPr>
            <a:r>
              <a:rPr lang="en-US" sz="2382" b="1" spc="9">
                <a:solidFill>
                  <a:srgbClr val="BF0000"/>
                </a:solidFill>
                <a:latin typeface="Agrandir Wide Bold"/>
                <a:ea typeface="Agrandir Wide Bold"/>
                <a:cs typeface="Agrandir Wide Bold"/>
                <a:sym typeface="Agrandir Wide Bold"/>
              </a:rPr>
              <a:t>How TasteBud Works</a:t>
            </a:r>
          </a:p>
        </p:txBody>
      </p:sp>
      <p:sp>
        <p:nvSpPr>
          <p:cNvPr id="24" name="TextBox 24"/>
          <p:cNvSpPr txBox="1"/>
          <p:nvPr/>
        </p:nvSpPr>
        <p:spPr>
          <a:xfrm>
            <a:off x="7609459" y="576200"/>
            <a:ext cx="3352596" cy="895349"/>
          </a:xfrm>
          <a:prstGeom prst="rect">
            <a:avLst/>
          </a:prstGeom>
        </p:spPr>
        <p:txBody>
          <a:bodyPr lIns="0" tIns="0" rIns="0" bIns="0" rtlCol="0" anchor="t">
            <a:spAutoFit/>
          </a:bodyPr>
          <a:lstStyle/>
          <a:p>
            <a:pPr algn="l">
              <a:lnSpc>
                <a:spcPts val="3335"/>
              </a:lnSpc>
            </a:pPr>
            <a:r>
              <a:rPr lang="en-US" sz="2382" b="1" spc="9">
                <a:solidFill>
                  <a:srgbClr val="BF0000"/>
                </a:solidFill>
                <a:latin typeface="Agrandir Wide Bold"/>
                <a:ea typeface="Agrandir Wide Bold"/>
                <a:cs typeface="Agrandir Wide Bold"/>
                <a:sym typeface="Agrandir Wide Bold"/>
              </a:rPr>
              <a:t>Why You’ll Love TasteBud</a:t>
            </a:r>
          </a:p>
        </p:txBody>
      </p:sp>
      <p:sp>
        <p:nvSpPr>
          <p:cNvPr id="25" name="TextBox 25"/>
          <p:cNvSpPr txBox="1"/>
          <p:nvPr/>
        </p:nvSpPr>
        <p:spPr>
          <a:xfrm>
            <a:off x="12062802" y="576200"/>
            <a:ext cx="3352596" cy="895349"/>
          </a:xfrm>
          <a:prstGeom prst="rect">
            <a:avLst/>
          </a:prstGeom>
        </p:spPr>
        <p:txBody>
          <a:bodyPr lIns="0" tIns="0" rIns="0" bIns="0" rtlCol="0" anchor="t">
            <a:spAutoFit/>
          </a:bodyPr>
          <a:lstStyle/>
          <a:p>
            <a:pPr marL="0" lvl="0" indent="0" algn="l">
              <a:lnSpc>
                <a:spcPts val="3335"/>
              </a:lnSpc>
              <a:spcBef>
                <a:spcPct val="0"/>
              </a:spcBef>
            </a:pPr>
            <a:r>
              <a:rPr lang="en-US" sz="2382" b="1" spc="9">
                <a:solidFill>
                  <a:srgbClr val="BF0000"/>
                </a:solidFill>
                <a:latin typeface="Agrandir Wide Bold"/>
                <a:ea typeface="Agrandir Wide Bold"/>
                <a:cs typeface="Agrandir Wide Bold"/>
                <a:sym typeface="Agrandir Wide Bold"/>
              </a:rPr>
              <a:t>Ready to Find Your Perfect Dish?</a:t>
            </a:r>
          </a:p>
        </p:txBody>
      </p:sp>
      <p:sp>
        <p:nvSpPr>
          <p:cNvPr id="26" name="TextBox 26"/>
          <p:cNvSpPr txBox="1"/>
          <p:nvPr/>
        </p:nvSpPr>
        <p:spPr>
          <a:xfrm>
            <a:off x="12062802" y="4590614"/>
            <a:ext cx="3352596" cy="486896"/>
          </a:xfrm>
          <a:prstGeom prst="rect">
            <a:avLst/>
          </a:prstGeom>
        </p:spPr>
        <p:txBody>
          <a:bodyPr lIns="0" tIns="0" rIns="0" bIns="0" rtlCol="0" anchor="t">
            <a:spAutoFit/>
          </a:bodyPr>
          <a:lstStyle/>
          <a:p>
            <a:pPr marL="0" lvl="0" indent="0" algn="l">
              <a:lnSpc>
                <a:spcPts val="1852"/>
              </a:lnSpc>
              <a:spcBef>
                <a:spcPct val="0"/>
              </a:spcBef>
            </a:pPr>
            <a:r>
              <a:rPr lang="en-US" sz="1323" b="1" spc="26">
                <a:solidFill>
                  <a:srgbClr val="BF0000"/>
                </a:solidFill>
                <a:latin typeface="Agrandir Bold"/>
                <a:ea typeface="Agrandir Bold"/>
                <a:cs typeface="Agrandir Bold"/>
                <a:sym typeface="Agrandir Bold"/>
              </a:rPr>
              <a:t>Save up to 50% of time deciding on a dish</a:t>
            </a:r>
          </a:p>
        </p:txBody>
      </p:sp>
      <p:sp>
        <p:nvSpPr>
          <p:cNvPr id="27" name="TextBox 27"/>
          <p:cNvSpPr txBox="1"/>
          <p:nvPr/>
        </p:nvSpPr>
        <p:spPr>
          <a:xfrm>
            <a:off x="12062802" y="1996461"/>
            <a:ext cx="3352596" cy="2333065"/>
          </a:xfrm>
          <a:prstGeom prst="rect">
            <a:avLst/>
          </a:prstGeom>
        </p:spPr>
        <p:txBody>
          <a:bodyPr lIns="0" tIns="0" rIns="0" bIns="0" rtlCol="0" anchor="t">
            <a:spAutoFit/>
          </a:bodyPr>
          <a:lstStyle/>
          <a:p>
            <a:pPr marL="0" lvl="0" indent="0" algn="l">
              <a:lnSpc>
                <a:spcPts val="2594"/>
              </a:lnSpc>
              <a:spcBef>
                <a:spcPct val="0"/>
              </a:spcBef>
            </a:pPr>
            <a:r>
              <a:rPr lang="en-US" sz="1852" spc="37">
                <a:solidFill>
                  <a:srgbClr val="BF0000"/>
                </a:solidFill>
                <a:latin typeface="Agrandir"/>
                <a:ea typeface="Agrandir"/>
                <a:cs typeface="Agrandir"/>
                <a:sym typeface="Agrandir"/>
              </a:rPr>
              <a:t>Take the guesswork out of dining. With TasteBud, finding the perfect dish is just a tap away. Try TasteBud today and make every meal an experience to remember!</a:t>
            </a:r>
          </a:p>
        </p:txBody>
      </p:sp>
      <p:grpSp>
        <p:nvGrpSpPr>
          <p:cNvPr id="28" name="Group 28"/>
          <p:cNvGrpSpPr/>
          <p:nvPr/>
        </p:nvGrpSpPr>
        <p:grpSpPr>
          <a:xfrm>
            <a:off x="3283218" y="2082186"/>
            <a:ext cx="3352596" cy="915232"/>
            <a:chOff x="0" y="0"/>
            <a:chExt cx="4470128" cy="1220309"/>
          </a:xfrm>
        </p:grpSpPr>
        <p:sp>
          <p:nvSpPr>
            <p:cNvPr id="29" name="TextBox 29"/>
            <p:cNvSpPr txBox="1"/>
            <p:nvPr/>
          </p:nvSpPr>
          <p:spPr>
            <a:xfrm>
              <a:off x="0" y="387152"/>
              <a:ext cx="4470128" cy="833157"/>
            </a:xfrm>
            <a:prstGeom prst="rect">
              <a:avLst/>
            </a:prstGeom>
          </p:spPr>
          <p:txBody>
            <a:bodyPr lIns="0" tIns="0" rIns="0" bIns="0" rtlCol="0" anchor="t">
              <a:spAutoFit/>
            </a:bodyPr>
            <a:lstStyle/>
            <a:p>
              <a:pPr marL="0" lvl="0" indent="0" algn="ctr">
                <a:lnSpc>
                  <a:spcPts val="1667"/>
                </a:lnSpc>
                <a:spcBef>
                  <a:spcPct val="0"/>
                </a:spcBef>
              </a:pPr>
              <a:r>
                <a:rPr lang="en-US" sz="1191">
                  <a:solidFill>
                    <a:srgbClr val="BF0000"/>
                  </a:solidFill>
                  <a:latin typeface="Agrandir"/>
                  <a:ea typeface="Agrandir"/>
                  <a:cs typeface="Agrandir"/>
                  <a:sym typeface="Agrandir"/>
                </a:rPr>
                <a:t>With our easy access to menu feature, upload the restaurant's menu if it’s not already on TasteBud. TasteBud takes it from there.</a:t>
              </a:r>
            </a:p>
          </p:txBody>
        </p:sp>
        <p:sp>
          <p:nvSpPr>
            <p:cNvPr id="30" name="TextBox 30"/>
            <p:cNvSpPr txBox="1"/>
            <p:nvPr/>
          </p:nvSpPr>
          <p:spPr>
            <a:xfrm>
              <a:off x="0" y="-85725"/>
              <a:ext cx="4470128" cy="401731"/>
            </a:xfrm>
            <a:prstGeom prst="rect">
              <a:avLst/>
            </a:prstGeom>
          </p:spPr>
          <p:txBody>
            <a:bodyPr lIns="0" tIns="0" rIns="0" bIns="0" rtlCol="0" anchor="t">
              <a:spAutoFit/>
            </a:bodyPr>
            <a:lstStyle/>
            <a:p>
              <a:pPr marL="0" lvl="0" indent="0" algn="ctr">
                <a:lnSpc>
                  <a:spcPts val="2223"/>
                </a:lnSpc>
                <a:spcBef>
                  <a:spcPct val="0"/>
                </a:spcBef>
              </a:pPr>
              <a:r>
                <a:rPr lang="en-US" sz="1588" b="1" spc="31">
                  <a:solidFill>
                    <a:srgbClr val="BF0000"/>
                  </a:solidFill>
                  <a:latin typeface="Agrandir Bold"/>
                  <a:ea typeface="Agrandir Bold"/>
                  <a:cs typeface="Agrandir Bold"/>
                  <a:sym typeface="Agrandir Bold"/>
                </a:rPr>
                <a:t>Upload or Find the Menu</a:t>
              </a:r>
            </a:p>
          </p:txBody>
        </p:sp>
      </p:grpSp>
      <p:grpSp>
        <p:nvGrpSpPr>
          <p:cNvPr id="31" name="Group 31"/>
          <p:cNvGrpSpPr/>
          <p:nvPr/>
        </p:nvGrpSpPr>
        <p:grpSpPr>
          <a:xfrm>
            <a:off x="3294498" y="3771378"/>
            <a:ext cx="3352596" cy="1116938"/>
            <a:chOff x="0" y="0"/>
            <a:chExt cx="4470128" cy="1489250"/>
          </a:xfrm>
        </p:grpSpPr>
        <p:sp>
          <p:nvSpPr>
            <p:cNvPr id="32" name="TextBox 32"/>
            <p:cNvSpPr txBox="1"/>
            <p:nvPr/>
          </p:nvSpPr>
          <p:spPr>
            <a:xfrm>
              <a:off x="0" y="387152"/>
              <a:ext cx="4470128" cy="1102099"/>
            </a:xfrm>
            <a:prstGeom prst="rect">
              <a:avLst/>
            </a:prstGeom>
          </p:spPr>
          <p:txBody>
            <a:bodyPr lIns="0" tIns="0" rIns="0" bIns="0" rtlCol="0" anchor="t">
              <a:spAutoFit/>
            </a:bodyPr>
            <a:lstStyle/>
            <a:p>
              <a:pPr marL="0" lvl="0" indent="0" algn="ctr">
                <a:lnSpc>
                  <a:spcPts val="1667"/>
                </a:lnSpc>
                <a:spcBef>
                  <a:spcPct val="0"/>
                </a:spcBef>
              </a:pPr>
              <a:r>
                <a:rPr lang="en-US" sz="1191">
                  <a:solidFill>
                    <a:srgbClr val="BF0000"/>
                  </a:solidFill>
                  <a:latin typeface="Agrandir"/>
                  <a:ea typeface="Agrandir"/>
                  <a:cs typeface="Agrandir"/>
                  <a:sym typeface="Agrandir"/>
                </a:rPr>
                <a:t>TasteBud’s smart AI dives into the menu, categorizing dishes and identifying ingredients to make it easy for you to find what suits your taste.</a:t>
              </a:r>
            </a:p>
          </p:txBody>
        </p:sp>
        <p:sp>
          <p:nvSpPr>
            <p:cNvPr id="33" name="TextBox 33"/>
            <p:cNvSpPr txBox="1"/>
            <p:nvPr/>
          </p:nvSpPr>
          <p:spPr>
            <a:xfrm>
              <a:off x="0" y="-85725"/>
              <a:ext cx="4470128" cy="401731"/>
            </a:xfrm>
            <a:prstGeom prst="rect">
              <a:avLst/>
            </a:prstGeom>
          </p:spPr>
          <p:txBody>
            <a:bodyPr lIns="0" tIns="0" rIns="0" bIns="0" rtlCol="0" anchor="t">
              <a:spAutoFit/>
            </a:bodyPr>
            <a:lstStyle/>
            <a:p>
              <a:pPr marL="0" lvl="0" indent="0" algn="ctr">
                <a:lnSpc>
                  <a:spcPts val="2223"/>
                </a:lnSpc>
                <a:spcBef>
                  <a:spcPct val="0"/>
                </a:spcBef>
              </a:pPr>
              <a:r>
                <a:rPr lang="en-US" sz="1588" b="1" spc="31">
                  <a:solidFill>
                    <a:srgbClr val="BF0000"/>
                  </a:solidFill>
                  <a:latin typeface="Agrandir Bold"/>
                  <a:ea typeface="Agrandir Bold"/>
                  <a:cs typeface="Agrandir Bold"/>
                  <a:sym typeface="Agrandir Bold"/>
                </a:rPr>
                <a:t>We Analyze the Menu</a:t>
              </a:r>
            </a:p>
          </p:txBody>
        </p:sp>
      </p:grpSp>
      <p:sp>
        <p:nvSpPr>
          <p:cNvPr id="34" name="TextBox 34"/>
          <p:cNvSpPr txBox="1"/>
          <p:nvPr/>
        </p:nvSpPr>
        <p:spPr>
          <a:xfrm>
            <a:off x="12062802" y="7906431"/>
            <a:ext cx="3478666" cy="713815"/>
          </a:xfrm>
          <a:prstGeom prst="rect">
            <a:avLst/>
          </a:prstGeom>
        </p:spPr>
        <p:txBody>
          <a:bodyPr lIns="0" tIns="0" rIns="0" bIns="0" rtlCol="0" anchor="t">
            <a:spAutoFit/>
          </a:bodyPr>
          <a:lstStyle/>
          <a:p>
            <a:pPr marL="0" lvl="0" indent="0" algn="l">
              <a:lnSpc>
                <a:spcPts val="1852"/>
              </a:lnSpc>
              <a:spcBef>
                <a:spcPct val="0"/>
              </a:spcBef>
            </a:pPr>
            <a:r>
              <a:rPr lang="en-US" sz="1323" b="1" spc="26">
                <a:solidFill>
                  <a:srgbClr val="BF0000"/>
                </a:solidFill>
                <a:latin typeface="Agrandir Bold"/>
                <a:ea typeface="Agrandir Bold"/>
                <a:cs typeface="Agrandir Bold"/>
                <a:sym typeface="Agrandir Bold"/>
              </a:rPr>
              <a:t>Over 90% accuracy in dish recommendations tailored to user preferences</a:t>
            </a:r>
          </a:p>
        </p:txBody>
      </p:sp>
      <p:grpSp>
        <p:nvGrpSpPr>
          <p:cNvPr id="35" name="Group 35"/>
          <p:cNvGrpSpPr/>
          <p:nvPr/>
        </p:nvGrpSpPr>
        <p:grpSpPr>
          <a:xfrm>
            <a:off x="3271939" y="5636739"/>
            <a:ext cx="3352596" cy="1192577"/>
            <a:chOff x="0" y="0"/>
            <a:chExt cx="4470128" cy="1590103"/>
          </a:xfrm>
        </p:grpSpPr>
        <p:sp>
          <p:nvSpPr>
            <p:cNvPr id="36" name="TextBox 36"/>
            <p:cNvSpPr txBox="1"/>
            <p:nvPr/>
          </p:nvSpPr>
          <p:spPr>
            <a:xfrm>
              <a:off x="0" y="756946"/>
              <a:ext cx="4470128" cy="833157"/>
            </a:xfrm>
            <a:prstGeom prst="rect">
              <a:avLst/>
            </a:prstGeom>
          </p:spPr>
          <p:txBody>
            <a:bodyPr lIns="0" tIns="0" rIns="0" bIns="0" rtlCol="0" anchor="t">
              <a:spAutoFit/>
            </a:bodyPr>
            <a:lstStyle/>
            <a:p>
              <a:pPr marL="0" lvl="0" indent="0" algn="ctr">
                <a:lnSpc>
                  <a:spcPts val="1667"/>
                </a:lnSpc>
                <a:spcBef>
                  <a:spcPct val="0"/>
                </a:spcBef>
              </a:pPr>
              <a:r>
                <a:rPr lang="en-US" sz="1191">
                  <a:solidFill>
                    <a:srgbClr val="BF0000"/>
                  </a:solidFill>
                  <a:latin typeface="Agrandir"/>
                  <a:ea typeface="Agrandir"/>
                  <a:cs typeface="Agrandir"/>
                  <a:sym typeface="Agrandir"/>
                </a:rPr>
                <a:t>With a quick scan, TasteBud suggests dishes that fit your profile, helping you choose with confidence.</a:t>
              </a:r>
            </a:p>
          </p:txBody>
        </p:sp>
        <p:sp>
          <p:nvSpPr>
            <p:cNvPr id="37" name="TextBox 37"/>
            <p:cNvSpPr txBox="1"/>
            <p:nvPr/>
          </p:nvSpPr>
          <p:spPr>
            <a:xfrm>
              <a:off x="0" y="-85725"/>
              <a:ext cx="4470128" cy="771525"/>
            </a:xfrm>
            <a:prstGeom prst="rect">
              <a:avLst/>
            </a:prstGeom>
          </p:spPr>
          <p:txBody>
            <a:bodyPr lIns="0" tIns="0" rIns="0" bIns="0" rtlCol="0" anchor="t">
              <a:spAutoFit/>
            </a:bodyPr>
            <a:lstStyle/>
            <a:p>
              <a:pPr marL="0" lvl="0" indent="0" algn="ctr">
                <a:lnSpc>
                  <a:spcPts val="2223"/>
                </a:lnSpc>
                <a:spcBef>
                  <a:spcPct val="0"/>
                </a:spcBef>
              </a:pPr>
              <a:r>
                <a:rPr lang="en-US" sz="1588" b="1" spc="31">
                  <a:solidFill>
                    <a:srgbClr val="BF0000"/>
                  </a:solidFill>
                  <a:latin typeface="Agrandir Bold"/>
                  <a:ea typeface="Agrandir Bold"/>
                  <a:cs typeface="Agrandir Bold"/>
                  <a:sym typeface="Agrandir Bold"/>
                </a:rPr>
                <a:t>Get Recommendations Tailored to You</a:t>
              </a:r>
            </a:p>
          </p:txBody>
        </p:sp>
      </p:grpSp>
      <p:grpSp>
        <p:nvGrpSpPr>
          <p:cNvPr id="38" name="Group 38"/>
          <p:cNvGrpSpPr/>
          <p:nvPr/>
        </p:nvGrpSpPr>
        <p:grpSpPr>
          <a:xfrm>
            <a:off x="3294498" y="7539919"/>
            <a:ext cx="3330037" cy="511820"/>
            <a:chOff x="0" y="0"/>
            <a:chExt cx="4440049" cy="682427"/>
          </a:xfrm>
        </p:grpSpPr>
        <p:sp>
          <p:nvSpPr>
            <p:cNvPr id="39" name="TextBox 39"/>
            <p:cNvSpPr txBox="1"/>
            <p:nvPr/>
          </p:nvSpPr>
          <p:spPr>
            <a:xfrm>
              <a:off x="0" y="387152"/>
              <a:ext cx="4440049" cy="295275"/>
            </a:xfrm>
            <a:prstGeom prst="rect">
              <a:avLst/>
            </a:prstGeom>
          </p:spPr>
          <p:txBody>
            <a:bodyPr lIns="0" tIns="0" rIns="0" bIns="0" rtlCol="0" anchor="t">
              <a:spAutoFit/>
            </a:bodyPr>
            <a:lstStyle/>
            <a:p>
              <a:pPr marL="0" lvl="0" indent="0" algn="ctr">
                <a:lnSpc>
                  <a:spcPts val="1667"/>
                </a:lnSpc>
                <a:spcBef>
                  <a:spcPct val="0"/>
                </a:spcBef>
              </a:pPr>
              <a:r>
                <a:rPr lang="en-US" sz="1191">
                  <a:solidFill>
                    <a:srgbClr val="FF0505"/>
                  </a:solidFill>
                  <a:latin typeface="Agrandir"/>
                  <a:ea typeface="Agrandir"/>
                  <a:cs typeface="Agrandir"/>
                  <a:sym typeface="Agrandir"/>
                </a:rPr>
                <a:t>Don’t stress with the menu.</a:t>
              </a:r>
            </a:p>
          </p:txBody>
        </p:sp>
        <p:sp>
          <p:nvSpPr>
            <p:cNvPr id="40" name="TextBox 40"/>
            <p:cNvSpPr txBox="1"/>
            <p:nvPr/>
          </p:nvSpPr>
          <p:spPr>
            <a:xfrm>
              <a:off x="280216" y="-85725"/>
              <a:ext cx="3879617" cy="401731"/>
            </a:xfrm>
            <a:prstGeom prst="rect">
              <a:avLst/>
            </a:prstGeom>
          </p:spPr>
          <p:txBody>
            <a:bodyPr lIns="0" tIns="0" rIns="0" bIns="0" rtlCol="0" anchor="t">
              <a:spAutoFit/>
            </a:bodyPr>
            <a:lstStyle/>
            <a:p>
              <a:pPr marL="0" lvl="0" indent="0" algn="ctr">
                <a:lnSpc>
                  <a:spcPts val="2223"/>
                </a:lnSpc>
                <a:spcBef>
                  <a:spcPct val="0"/>
                </a:spcBef>
              </a:pPr>
              <a:r>
                <a:rPr lang="en-US" sz="1588" b="1" spc="31">
                  <a:solidFill>
                    <a:srgbClr val="FF0505"/>
                  </a:solidFill>
                  <a:latin typeface="Agrandir Bold"/>
                  <a:ea typeface="Agrandir Bold"/>
                  <a:cs typeface="Agrandir Bold"/>
                  <a:sym typeface="Agrandir Bold"/>
                </a:rPr>
                <a:t>Enjoy your Food!</a:t>
              </a:r>
            </a:p>
          </p:txBody>
        </p:sp>
      </p:grpSp>
      <p:grpSp>
        <p:nvGrpSpPr>
          <p:cNvPr id="41" name="Group 41"/>
          <p:cNvGrpSpPr/>
          <p:nvPr/>
        </p:nvGrpSpPr>
        <p:grpSpPr>
          <a:xfrm>
            <a:off x="3294498" y="8800163"/>
            <a:ext cx="3352596" cy="915232"/>
            <a:chOff x="0" y="0"/>
            <a:chExt cx="4470128" cy="1220309"/>
          </a:xfrm>
        </p:grpSpPr>
        <p:sp>
          <p:nvSpPr>
            <p:cNvPr id="42" name="TextBox 42"/>
            <p:cNvSpPr txBox="1"/>
            <p:nvPr/>
          </p:nvSpPr>
          <p:spPr>
            <a:xfrm>
              <a:off x="0" y="387152"/>
              <a:ext cx="4470128" cy="833157"/>
            </a:xfrm>
            <a:prstGeom prst="rect">
              <a:avLst/>
            </a:prstGeom>
          </p:spPr>
          <p:txBody>
            <a:bodyPr lIns="0" tIns="0" rIns="0" bIns="0" rtlCol="0" anchor="t">
              <a:spAutoFit/>
            </a:bodyPr>
            <a:lstStyle/>
            <a:p>
              <a:pPr marL="0" lvl="0" indent="0" algn="ctr">
                <a:lnSpc>
                  <a:spcPts val="1667"/>
                </a:lnSpc>
                <a:spcBef>
                  <a:spcPct val="0"/>
                </a:spcBef>
              </a:pPr>
              <a:r>
                <a:rPr lang="en-US" sz="1191">
                  <a:solidFill>
                    <a:srgbClr val="BF0000"/>
                  </a:solidFill>
                  <a:latin typeface="Agrandir"/>
                  <a:ea typeface="Agrandir"/>
                  <a:cs typeface="Agrandir"/>
                  <a:sym typeface="Agrandir"/>
                </a:rPr>
                <a:t>After your meal, rate the dish and the recommendation. This enhances future recommendations</a:t>
              </a:r>
            </a:p>
          </p:txBody>
        </p:sp>
        <p:sp>
          <p:nvSpPr>
            <p:cNvPr id="43" name="TextBox 43"/>
            <p:cNvSpPr txBox="1"/>
            <p:nvPr/>
          </p:nvSpPr>
          <p:spPr>
            <a:xfrm>
              <a:off x="0" y="-85725"/>
              <a:ext cx="4470128" cy="401731"/>
            </a:xfrm>
            <a:prstGeom prst="rect">
              <a:avLst/>
            </a:prstGeom>
          </p:spPr>
          <p:txBody>
            <a:bodyPr lIns="0" tIns="0" rIns="0" bIns="0" rtlCol="0" anchor="t">
              <a:spAutoFit/>
            </a:bodyPr>
            <a:lstStyle/>
            <a:p>
              <a:pPr marL="0" lvl="0" indent="0" algn="ctr">
                <a:lnSpc>
                  <a:spcPts val="2223"/>
                </a:lnSpc>
                <a:spcBef>
                  <a:spcPct val="0"/>
                </a:spcBef>
              </a:pPr>
              <a:r>
                <a:rPr lang="en-US" sz="1588" b="1" spc="31">
                  <a:solidFill>
                    <a:srgbClr val="BF0000"/>
                  </a:solidFill>
                  <a:latin typeface="Agrandir Bold"/>
                  <a:ea typeface="Agrandir Bold"/>
                  <a:cs typeface="Agrandir Bold"/>
                  <a:sym typeface="Agrandir Bold"/>
                </a:rPr>
                <a:t>Share Your Feedback</a:t>
              </a:r>
            </a:p>
          </p:txBody>
        </p:sp>
      </p:grpSp>
      <p:sp>
        <p:nvSpPr>
          <p:cNvPr id="44" name="TextBox 44"/>
          <p:cNvSpPr txBox="1"/>
          <p:nvPr/>
        </p:nvSpPr>
        <p:spPr>
          <a:xfrm>
            <a:off x="7609459" y="3315279"/>
            <a:ext cx="1732130" cy="600075"/>
          </a:xfrm>
          <a:prstGeom prst="rect">
            <a:avLst/>
          </a:prstGeom>
        </p:spPr>
        <p:txBody>
          <a:bodyPr lIns="0" tIns="0" rIns="0" bIns="0" rtlCol="0" anchor="t">
            <a:spAutoFit/>
          </a:bodyPr>
          <a:lstStyle/>
          <a:p>
            <a:pPr algn="ctr">
              <a:lnSpc>
                <a:spcPts val="2223"/>
              </a:lnSpc>
            </a:pPr>
            <a:r>
              <a:rPr lang="en-US" sz="1588" spc="31">
                <a:solidFill>
                  <a:srgbClr val="BF0000"/>
                </a:solidFill>
                <a:latin typeface="Agrandir"/>
                <a:ea typeface="Agrandir"/>
                <a:cs typeface="Agrandir"/>
                <a:sym typeface="Agrandir"/>
              </a:rPr>
              <a:t>Personalized </a:t>
            </a:r>
          </a:p>
          <a:p>
            <a:pPr algn="ctr">
              <a:lnSpc>
                <a:spcPts val="2223"/>
              </a:lnSpc>
              <a:spcBef>
                <a:spcPct val="0"/>
              </a:spcBef>
            </a:pPr>
            <a:r>
              <a:rPr lang="en-US" sz="1588" spc="31">
                <a:solidFill>
                  <a:srgbClr val="BF0000"/>
                </a:solidFill>
                <a:latin typeface="Agrandir"/>
                <a:ea typeface="Agrandir"/>
                <a:cs typeface="Agrandir"/>
                <a:sym typeface="Agrandir"/>
              </a:rPr>
              <a:t>Dining Experience</a:t>
            </a:r>
          </a:p>
        </p:txBody>
      </p:sp>
      <p:sp>
        <p:nvSpPr>
          <p:cNvPr id="45" name="TextBox 45"/>
          <p:cNvSpPr txBox="1"/>
          <p:nvPr/>
        </p:nvSpPr>
        <p:spPr>
          <a:xfrm>
            <a:off x="9339347" y="5066094"/>
            <a:ext cx="1622708" cy="600075"/>
          </a:xfrm>
          <a:prstGeom prst="rect">
            <a:avLst/>
          </a:prstGeom>
        </p:spPr>
        <p:txBody>
          <a:bodyPr lIns="0" tIns="0" rIns="0" bIns="0" rtlCol="0" anchor="t">
            <a:spAutoFit/>
          </a:bodyPr>
          <a:lstStyle/>
          <a:p>
            <a:pPr algn="ctr">
              <a:lnSpc>
                <a:spcPts val="2223"/>
              </a:lnSpc>
            </a:pPr>
            <a:r>
              <a:rPr lang="en-US" sz="1588" spc="31">
                <a:solidFill>
                  <a:srgbClr val="BF0000"/>
                </a:solidFill>
                <a:latin typeface="Agrandir"/>
                <a:ea typeface="Agrandir"/>
                <a:cs typeface="Agrandir"/>
                <a:sym typeface="Agrandir"/>
              </a:rPr>
              <a:t>Effortless </a:t>
            </a:r>
          </a:p>
          <a:p>
            <a:pPr algn="ctr">
              <a:lnSpc>
                <a:spcPts val="2223"/>
              </a:lnSpc>
              <a:spcBef>
                <a:spcPct val="0"/>
              </a:spcBef>
            </a:pPr>
            <a:r>
              <a:rPr lang="en-US" sz="1588" spc="31">
                <a:solidFill>
                  <a:srgbClr val="BF0000"/>
                </a:solidFill>
                <a:latin typeface="Agrandir"/>
                <a:ea typeface="Agrandir"/>
                <a:cs typeface="Agrandir"/>
                <a:sym typeface="Agrandir"/>
              </a:rPr>
              <a:t>Decision Making </a:t>
            </a:r>
          </a:p>
        </p:txBody>
      </p:sp>
      <p:sp>
        <p:nvSpPr>
          <p:cNvPr id="46" name="TextBox 46"/>
          <p:cNvSpPr txBox="1"/>
          <p:nvPr/>
        </p:nvSpPr>
        <p:spPr>
          <a:xfrm>
            <a:off x="7609459" y="6934834"/>
            <a:ext cx="1204424" cy="600075"/>
          </a:xfrm>
          <a:prstGeom prst="rect">
            <a:avLst/>
          </a:prstGeom>
        </p:spPr>
        <p:txBody>
          <a:bodyPr lIns="0" tIns="0" rIns="0" bIns="0" rtlCol="0" anchor="t">
            <a:spAutoFit/>
          </a:bodyPr>
          <a:lstStyle/>
          <a:p>
            <a:pPr algn="ctr">
              <a:lnSpc>
                <a:spcPts val="2223"/>
              </a:lnSpc>
            </a:pPr>
            <a:r>
              <a:rPr lang="en-US" sz="1588" spc="31">
                <a:solidFill>
                  <a:srgbClr val="BF0000"/>
                </a:solidFill>
                <a:latin typeface="Agrandir"/>
                <a:ea typeface="Agrandir"/>
                <a:cs typeface="Agrandir"/>
                <a:sym typeface="Agrandir"/>
              </a:rPr>
              <a:t>Gets Better</a:t>
            </a:r>
          </a:p>
          <a:p>
            <a:pPr algn="ctr">
              <a:lnSpc>
                <a:spcPts val="2223"/>
              </a:lnSpc>
              <a:spcBef>
                <a:spcPct val="0"/>
              </a:spcBef>
            </a:pPr>
            <a:r>
              <a:rPr lang="en-US" sz="1588" spc="31">
                <a:solidFill>
                  <a:srgbClr val="BF0000"/>
                </a:solidFill>
                <a:latin typeface="Agrandir"/>
                <a:ea typeface="Agrandir"/>
                <a:cs typeface="Agrandir"/>
                <a:sym typeface="Agrandir"/>
              </a:rPr>
              <a:t>Every Time</a:t>
            </a:r>
          </a:p>
        </p:txBody>
      </p:sp>
      <p:sp>
        <p:nvSpPr>
          <p:cNvPr id="47" name="TextBox 47"/>
          <p:cNvSpPr txBox="1"/>
          <p:nvPr/>
        </p:nvSpPr>
        <p:spPr>
          <a:xfrm>
            <a:off x="9353037" y="8754422"/>
            <a:ext cx="1609018" cy="322729"/>
          </a:xfrm>
          <a:prstGeom prst="rect">
            <a:avLst/>
          </a:prstGeom>
        </p:spPr>
        <p:txBody>
          <a:bodyPr lIns="0" tIns="0" rIns="0" bIns="0" rtlCol="0" anchor="t">
            <a:spAutoFit/>
          </a:bodyPr>
          <a:lstStyle/>
          <a:p>
            <a:pPr algn="ctr">
              <a:lnSpc>
                <a:spcPts val="2223"/>
              </a:lnSpc>
              <a:spcBef>
                <a:spcPct val="0"/>
              </a:spcBef>
            </a:pPr>
            <a:r>
              <a:rPr lang="en-US" sz="1588" spc="31">
                <a:solidFill>
                  <a:srgbClr val="BF0000"/>
                </a:solidFill>
                <a:latin typeface="Agrandir"/>
                <a:ea typeface="Agrandir"/>
                <a:cs typeface="Agrandir"/>
                <a:sym typeface="Agrandir"/>
              </a:rPr>
              <a:t>Dietary Support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pic>
        <p:nvPicPr>
          <p:cNvPr id="3" name="Picture 3"/>
          <p:cNvPicPr>
            <a:picLocks noChangeAspect="1"/>
          </p:cNvPicPr>
          <p:nvPr/>
        </p:nvPicPr>
        <p:blipFill>
          <a:blip r:embed="rId4"/>
          <a:stretch>
            <a:fillRect/>
          </a:stretch>
        </p:blipFill>
        <p:spPr>
          <a:xfrm>
            <a:off x="-235979" y="7274276"/>
            <a:ext cx="6753113" cy="5167070"/>
          </a:xfrm>
          <a:prstGeom prst="rect">
            <a:avLst/>
          </a:prstGeom>
        </p:spPr>
      </p:pic>
      <p:pic>
        <p:nvPicPr>
          <p:cNvPr id="4" name="Picture 4"/>
          <p:cNvPicPr>
            <a:picLocks noChangeAspect="1"/>
          </p:cNvPicPr>
          <p:nvPr/>
        </p:nvPicPr>
        <p:blipFill>
          <a:blip r:embed="rId5"/>
          <a:stretch>
            <a:fillRect/>
          </a:stretch>
        </p:blipFill>
        <p:spPr>
          <a:xfrm>
            <a:off x="5544850" y="2718962"/>
            <a:ext cx="6753113" cy="5167070"/>
          </a:xfrm>
          <a:prstGeom prst="rect">
            <a:avLst/>
          </a:prstGeom>
        </p:spPr>
      </p:pic>
      <p:pic>
        <p:nvPicPr>
          <p:cNvPr id="5" name="Picture 5"/>
          <p:cNvPicPr>
            <a:picLocks noChangeAspect="1"/>
          </p:cNvPicPr>
          <p:nvPr/>
        </p:nvPicPr>
        <p:blipFill>
          <a:blip r:embed="rId6"/>
          <a:stretch>
            <a:fillRect/>
          </a:stretch>
        </p:blipFill>
        <p:spPr>
          <a:xfrm>
            <a:off x="11267841" y="-1812027"/>
            <a:ext cx="6753113" cy="5167070"/>
          </a:xfrm>
          <a:prstGeom prst="rect">
            <a:avLst/>
          </a:prstGeom>
        </p:spPr>
      </p:pic>
      <p:sp>
        <p:nvSpPr>
          <p:cNvPr id="6" name="TextBox 6"/>
          <p:cNvSpPr txBox="1"/>
          <p:nvPr/>
        </p:nvSpPr>
        <p:spPr>
          <a:xfrm>
            <a:off x="12456926" y="6239149"/>
            <a:ext cx="4802374" cy="3019151"/>
          </a:xfrm>
          <a:prstGeom prst="rect">
            <a:avLst/>
          </a:prstGeom>
        </p:spPr>
        <p:txBody>
          <a:bodyPr lIns="0" tIns="0" rIns="0" bIns="0" rtlCol="0" anchor="t">
            <a:spAutoFit/>
          </a:bodyPr>
          <a:lstStyle/>
          <a:p>
            <a:pPr algn="l">
              <a:lnSpc>
                <a:spcPts val="5553"/>
              </a:lnSpc>
            </a:pPr>
            <a:r>
              <a:rPr lang="en-US" sz="5553" b="1">
                <a:solidFill>
                  <a:srgbClr val="CB0000"/>
                </a:solidFill>
                <a:latin typeface="Agrandir Wide Bold"/>
                <a:ea typeface="Agrandir Wide Bold"/>
                <a:cs typeface="Agrandir Wide Bold"/>
                <a:sym typeface="Agrandir Wide Bold"/>
              </a:rPr>
              <a:t>Finding Your Taste, One Dish at a Time.</a:t>
            </a:r>
          </a:p>
        </p:txBody>
      </p:sp>
      <p:sp>
        <p:nvSpPr>
          <p:cNvPr id="7" name="Freeform 7"/>
          <p:cNvSpPr/>
          <p:nvPr/>
        </p:nvSpPr>
        <p:spPr>
          <a:xfrm>
            <a:off x="1028700" y="1028700"/>
            <a:ext cx="5746203" cy="1691590"/>
          </a:xfrm>
          <a:custGeom>
            <a:avLst/>
            <a:gdLst/>
            <a:ahLst/>
            <a:cxnLst/>
            <a:rect l="l" t="t" r="r" b="b"/>
            <a:pathLst>
              <a:path w="5746203" h="1691590">
                <a:moveTo>
                  <a:pt x="0" y="0"/>
                </a:moveTo>
                <a:lnTo>
                  <a:pt x="5746203" y="0"/>
                </a:lnTo>
                <a:lnTo>
                  <a:pt x="5746203" y="1691590"/>
                </a:lnTo>
                <a:lnTo>
                  <a:pt x="0" y="1691590"/>
                </a:lnTo>
                <a:lnTo>
                  <a:pt x="0" y="0"/>
                </a:lnTo>
                <a:close/>
              </a:path>
            </a:pathLst>
          </a:custGeom>
          <a:blipFill>
            <a:blip r:embed="rId7"/>
            <a:stretch>
              <a:fillRect l="-27580" t="-90300" r="-24589" b="-100459"/>
            </a:stretch>
          </a:blipFill>
        </p:spPr>
        <p:txBody>
          <a:bodyPr/>
          <a:lstStyle/>
          <a:p>
            <a:endParaRPr lang="en-CO"/>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5472966"/>
            <a:ext cx="18288000" cy="18288000"/>
          </a:xfrm>
          <a:custGeom>
            <a:avLst/>
            <a:gdLst/>
            <a:ahLst/>
            <a:cxnLst/>
            <a:rect l="l" t="t" r="r" b="b"/>
            <a:pathLst>
              <a:path w="18288000" h="18288000">
                <a:moveTo>
                  <a:pt x="0" y="0"/>
                </a:moveTo>
                <a:lnTo>
                  <a:pt x="18288000" y="0"/>
                </a:lnTo>
                <a:lnTo>
                  <a:pt x="18288000"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CO"/>
          </a:p>
        </p:txBody>
      </p:sp>
      <p:sp>
        <p:nvSpPr>
          <p:cNvPr id="3" name="Freeform 3"/>
          <p:cNvSpPr/>
          <p:nvPr/>
        </p:nvSpPr>
        <p:spPr>
          <a:xfrm>
            <a:off x="5541673" y="3939288"/>
            <a:ext cx="7426759" cy="2186319"/>
          </a:xfrm>
          <a:custGeom>
            <a:avLst/>
            <a:gdLst/>
            <a:ahLst/>
            <a:cxnLst/>
            <a:rect l="l" t="t" r="r" b="b"/>
            <a:pathLst>
              <a:path w="7426759" h="2186319">
                <a:moveTo>
                  <a:pt x="0" y="0"/>
                </a:moveTo>
                <a:lnTo>
                  <a:pt x="7426759" y="0"/>
                </a:lnTo>
                <a:lnTo>
                  <a:pt x="7426759" y="2186319"/>
                </a:lnTo>
                <a:lnTo>
                  <a:pt x="0" y="2186319"/>
                </a:lnTo>
                <a:lnTo>
                  <a:pt x="0" y="0"/>
                </a:lnTo>
                <a:close/>
              </a:path>
            </a:pathLst>
          </a:custGeom>
          <a:blipFill>
            <a:blip r:embed="rId4"/>
            <a:stretch>
              <a:fillRect l="-27580" t="-90300" r="-24589" b="-100459"/>
            </a:stretch>
          </a:blipFill>
        </p:spPr>
        <p:txBody>
          <a:bodyPr/>
          <a:lstStyle/>
          <a:p>
            <a:endParaRPr lang="en-CO"/>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766</Words>
  <Application>Microsoft Macintosh PowerPoint</Application>
  <PresentationFormat>Custom</PresentationFormat>
  <Paragraphs>135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Agrandir Wide Bold</vt:lpstr>
      <vt:lpstr>Calibri</vt:lpstr>
      <vt:lpstr>Agrandir</vt:lpstr>
      <vt:lpstr>Agrandir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Folleto Corporativo Viaje  Azul Claro Morado Simple Degradado  (Presentación)</dc:title>
  <cp:lastModifiedBy>Gustavo Caramargo</cp:lastModifiedBy>
  <cp:revision>1</cp:revision>
  <dcterms:created xsi:type="dcterms:W3CDTF">2006-08-16T00:00:00Z</dcterms:created>
  <dcterms:modified xsi:type="dcterms:W3CDTF">2025-04-03T01:50:59Z</dcterms:modified>
  <dc:identifier>DAGjiDK9E2g</dc:identifier>
</cp:coreProperties>
</file>