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ITC Avant Garde Gothic Bold" charset="1" panose="020B0802020202020204"/>
      <p:regular r:id="rId13"/>
    </p:embeddedFont>
    <p:embeddedFont>
      <p:font typeface="ITC Avant Garde Gothic" charset="1" panose="020B0502020202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61507" y="7781317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6"/>
                </a:lnTo>
                <a:lnTo>
                  <a:pt x="0" y="5011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679753">
            <a:off x="13678067" y="-1780621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509269" y="-1235736"/>
            <a:ext cx="4746507" cy="4568513"/>
          </a:xfrm>
          <a:custGeom>
            <a:avLst/>
            <a:gdLst/>
            <a:ahLst/>
            <a:cxnLst/>
            <a:rect r="r" b="b" t="t" l="l"/>
            <a:pathLst>
              <a:path h="4568513" w="4746507">
                <a:moveTo>
                  <a:pt x="0" y="0"/>
                </a:moveTo>
                <a:lnTo>
                  <a:pt x="4746507" y="0"/>
                </a:lnTo>
                <a:lnTo>
                  <a:pt x="4746507" y="4568512"/>
                </a:lnTo>
                <a:lnTo>
                  <a:pt x="0" y="4568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907706"/>
            <a:ext cx="424697" cy="594360"/>
          </a:xfrm>
          <a:custGeom>
            <a:avLst/>
            <a:gdLst/>
            <a:ahLst/>
            <a:cxnLst/>
            <a:rect r="r" b="b" t="t" l="l"/>
            <a:pathLst>
              <a:path h="594360" w="424697">
                <a:moveTo>
                  <a:pt x="0" y="0"/>
                </a:moveTo>
                <a:lnTo>
                  <a:pt x="424697" y="0"/>
                </a:lnTo>
                <a:lnTo>
                  <a:pt x="424697" y="594360"/>
                </a:lnTo>
                <a:lnTo>
                  <a:pt x="0" y="594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25976" y="1204886"/>
            <a:ext cx="8982420" cy="8982420"/>
          </a:xfrm>
          <a:custGeom>
            <a:avLst/>
            <a:gdLst/>
            <a:ahLst/>
            <a:cxnLst/>
            <a:rect r="r" b="b" t="t" l="l"/>
            <a:pathLst>
              <a:path h="8982420" w="8982420">
                <a:moveTo>
                  <a:pt x="0" y="0"/>
                </a:moveTo>
                <a:lnTo>
                  <a:pt x="8982420" y="0"/>
                </a:lnTo>
                <a:lnTo>
                  <a:pt x="8982420" y="8982420"/>
                </a:lnTo>
                <a:lnTo>
                  <a:pt x="0" y="89824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2622384"/>
            <a:ext cx="7595319" cy="3173406"/>
            <a:chOff x="0" y="0"/>
            <a:chExt cx="10127092" cy="423120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52400"/>
              <a:ext cx="10127092" cy="3511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77"/>
                </a:lnSpc>
              </a:pPr>
              <a:r>
                <a:rPr lang="en-US" sz="8370" spc="326" b="true">
                  <a:solidFill>
                    <a:srgbClr val="FFC857"/>
                  </a:solidFill>
                  <a:latin typeface="ITC Avant Garde Gothic Bold"/>
                  <a:ea typeface="ITC Avant Garde Gothic Bold"/>
                  <a:cs typeface="ITC Avant Garde Gothic Bold"/>
                  <a:sym typeface="ITC Avant Garde Gothic Bold"/>
                </a:rPr>
                <a:t>HR Smart Assistant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528220"/>
              <a:ext cx="10127092" cy="7029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6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8712716"/>
            <a:ext cx="4636553" cy="63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59"/>
              </a:lnSpc>
            </a:pPr>
            <a:r>
              <a:rPr lang="en-US" sz="1999" spc="77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Juan David Díaz Cerón</a:t>
            </a:r>
          </a:p>
          <a:p>
            <a:pPr algn="l">
              <a:lnSpc>
                <a:spcPts val="2359"/>
              </a:lnSpc>
            </a:pPr>
            <a:r>
              <a:rPr lang="en-US" sz="1999" spc="77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Juan Manuel Conde Aldana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340785"/>
            <a:ext cx="7388720" cy="7388720"/>
          </a:xfrm>
          <a:custGeom>
            <a:avLst/>
            <a:gdLst/>
            <a:ahLst/>
            <a:cxnLst/>
            <a:rect r="r" b="b" t="t" l="l"/>
            <a:pathLst>
              <a:path h="7388720" w="7388720">
                <a:moveTo>
                  <a:pt x="0" y="0"/>
                </a:moveTo>
                <a:lnTo>
                  <a:pt x="7388720" y="0"/>
                </a:lnTo>
                <a:lnTo>
                  <a:pt x="7388720" y="7388720"/>
                </a:lnTo>
                <a:lnTo>
                  <a:pt x="0" y="7388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747474" y="2743647"/>
            <a:ext cx="6777589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 b="true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Índice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33723" y="3753278"/>
            <a:ext cx="979569" cy="3317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213"/>
              </a:lnSpc>
              <a:spcBef>
                <a:spcPct val="0"/>
              </a:spcBef>
            </a:pPr>
            <a:r>
              <a:rPr lang="en-US" b="true" sz="3299" strike="noStrike" u="none">
                <a:solidFill>
                  <a:srgbClr val="FFC857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01.</a:t>
            </a:r>
          </a:p>
          <a:p>
            <a:pPr algn="r" marL="0" indent="0" lvl="0">
              <a:lnSpc>
                <a:spcPts val="5213"/>
              </a:lnSpc>
              <a:spcBef>
                <a:spcPct val="0"/>
              </a:spcBef>
            </a:pPr>
            <a:r>
              <a:rPr lang="en-US" b="true" sz="3299" strike="noStrike" u="none">
                <a:solidFill>
                  <a:srgbClr val="FFC857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02.</a:t>
            </a:r>
          </a:p>
          <a:p>
            <a:pPr algn="r" marL="0" indent="0" lvl="0">
              <a:lnSpc>
                <a:spcPts val="5213"/>
              </a:lnSpc>
              <a:spcBef>
                <a:spcPct val="0"/>
              </a:spcBef>
            </a:pPr>
            <a:r>
              <a:rPr lang="en-US" b="true" sz="3299" strike="noStrike" u="none">
                <a:solidFill>
                  <a:srgbClr val="FFC857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03.</a:t>
            </a:r>
          </a:p>
          <a:p>
            <a:pPr algn="r" marL="0" indent="0" lvl="0">
              <a:lnSpc>
                <a:spcPts val="5213"/>
              </a:lnSpc>
              <a:spcBef>
                <a:spcPct val="0"/>
              </a:spcBef>
            </a:pPr>
            <a:r>
              <a:rPr lang="en-US" b="true" sz="3299" strike="noStrike" u="none">
                <a:solidFill>
                  <a:srgbClr val="FFC857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04.</a:t>
            </a:r>
          </a:p>
          <a:p>
            <a:pPr algn="r" marL="0" indent="0" lvl="0">
              <a:lnSpc>
                <a:spcPts val="5213"/>
              </a:lnSpc>
              <a:spcBef>
                <a:spcPct val="0"/>
              </a:spcBef>
            </a:pPr>
            <a:r>
              <a:rPr lang="en-US" b="true" sz="3299" strike="noStrike" u="none">
                <a:solidFill>
                  <a:srgbClr val="FFC857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05.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869672" y="3753278"/>
            <a:ext cx="5495078" cy="3317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3"/>
              </a:lnSpc>
            </a:pPr>
            <a:r>
              <a:rPr lang="en-US" sz="32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Contexto</a:t>
            </a:r>
          </a:p>
          <a:p>
            <a:pPr algn="l" marL="0" indent="0" lvl="0">
              <a:lnSpc>
                <a:spcPts val="5213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Requisitos Funcionales</a:t>
            </a:r>
          </a:p>
          <a:p>
            <a:pPr algn="l" marL="0" indent="0" lvl="0">
              <a:lnSpc>
                <a:spcPts val="5213"/>
              </a:lnSpc>
              <a:spcBef>
                <a:spcPct val="0"/>
              </a:spcBef>
            </a:pPr>
            <a:r>
              <a:rPr lang="en-US" sz="3299" strike="noStrike" u="none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Req</a:t>
            </a:r>
            <a:r>
              <a:rPr lang="en-US" sz="3299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uisitos no Funcionales</a:t>
            </a:r>
          </a:p>
          <a:p>
            <a:pPr algn="l" marL="0" indent="0" lvl="0">
              <a:lnSpc>
                <a:spcPts val="5213"/>
              </a:lnSpc>
              <a:spcBef>
                <a:spcPct val="0"/>
              </a:spcBef>
            </a:pPr>
            <a:r>
              <a:rPr lang="en-US" sz="3299" strike="noStrike" u="none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Atributos de Calidad</a:t>
            </a:r>
          </a:p>
          <a:p>
            <a:pPr algn="l" marL="0" indent="0" lvl="0">
              <a:lnSpc>
                <a:spcPts val="5213"/>
              </a:lnSpc>
              <a:spcBef>
                <a:spcPct val="0"/>
              </a:spcBef>
            </a:pPr>
            <a:r>
              <a:rPr lang="en-US" sz="3299" strike="noStrike" u="none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Drivers Arquitectónicos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4607" y="8229536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4" y="0"/>
                </a:lnTo>
                <a:lnTo>
                  <a:pt x="5206614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240166">
            <a:off x="14225626" y="6726008"/>
            <a:ext cx="5206615" cy="5011367"/>
          </a:xfrm>
          <a:custGeom>
            <a:avLst/>
            <a:gdLst/>
            <a:ahLst/>
            <a:cxnLst/>
            <a:rect r="r" b="b" t="t" l="l"/>
            <a:pathLst>
              <a:path h="5011367" w="5206615">
                <a:moveTo>
                  <a:pt x="0" y="0"/>
                </a:moveTo>
                <a:lnTo>
                  <a:pt x="5206615" y="0"/>
                </a:lnTo>
                <a:lnTo>
                  <a:pt x="5206615" y="5011367"/>
                </a:lnTo>
                <a:lnTo>
                  <a:pt x="0" y="5011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07076" y="898955"/>
            <a:ext cx="3674307" cy="3614182"/>
          </a:xfrm>
          <a:custGeom>
            <a:avLst/>
            <a:gdLst/>
            <a:ahLst/>
            <a:cxnLst/>
            <a:rect r="r" b="b" t="t" l="l"/>
            <a:pathLst>
              <a:path h="3614182" w="3674307">
                <a:moveTo>
                  <a:pt x="0" y="0"/>
                </a:moveTo>
                <a:lnTo>
                  <a:pt x="3674307" y="0"/>
                </a:lnTo>
                <a:lnTo>
                  <a:pt x="3674307" y="3614182"/>
                </a:lnTo>
                <a:lnTo>
                  <a:pt x="0" y="3614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966906"/>
            <a:ext cx="10955762" cy="5819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  <a:r>
              <a:rPr lang="en-US" sz="2100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El HR Smart Assistant es una innovadora solución de software basada en inteligencia artificial, diseñada específicamente para transformar el proceso de entrevistas de trabajo. Dirigido a profesionales de recursos humanos, reclutadores y psicólogos organizacionales, este asistente digital automatiza tareas clave como grabación, transcripción y análisis de entrevistas, esto para ofrecer evaluaciones objetivas y detalladas del desempeño de los candidatos.</a:t>
            </a:r>
          </a:p>
          <a:p>
            <a:pPr algn="l">
              <a:lnSpc>
                <a:spcPts val="2897"/>
              </a:lnSpc>
            </a:pPr>
          </a:p>
          <a:p>
            <a:pPr algn="l">
              <a:lnSpc>
                <a:spcPts val="2897"/>
              </a:lnSpc>
            </a:pPr>
            <a:r>
              <a:rPr lang="en-US" sz="2100">
                <a:solidFill>
                  <a:srgbClr val="000000"/>
                </a:solidFill>
                <a:latin typeface="ITC Avant Garde Gothic"/>
                <a:ea typeface="ITC Avant Garde Gothic"/>
                <a:cs typeface="ITC Avant Garde Gothic"/>
                <a:sym typeface="ITC Avant Garde Gothic"/>
              </a:rPr>
              <a:t>La herramienta promete reducir de manera significativa los sesgos inherentes a la evaluación manual, permitiendo que los expertos se centren en aspectos estratégicos como la toma de decisiones y el análisis cualitativo de competencias. Para lograrlo, el HR Smart Assistant utiliza modelos de procesamiento de lenguaje natural, reconocimiento facial y análisis de tono de voz, transformando los datos recogidos durante la entrevista en reportes comprensibles que destacan indicadores clave como la coherencia, el nivel de confianza y la claridad comunicacional.</a:t>
            </a:r>
          </a:p>
          <a:p>
            <a:pPr algn="l">
              <a:lnSpc>
                <a:spcPts val="2897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16513" y="876300"/>
            <a:ext cx="8338340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Contexto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33524" y="2277888"/>
          <a:ext cx="17420953" cy="7198635"/>
        </p:xfrm>
        <a:graphic>
          <a:graphicData uri="http://schemas.openxmlformats.org/drawingml/2006/table">
            <a:tbl>
              <a:tblPr/>
              <a:tblGrid>
                <a:gridCol w="3708387"/>
                <a:gridCol w="5345345"/>
                <a:gridCol w="4877106"/>
                <a:gridCol w="3490115"/>
              </a:tblGrid>
              <a:tr h="107910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ID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Descripción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Detalle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Partes Interesadas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423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RF-01Grabación de Audio/Video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Permite grabar la entrevista (audio y video) en tiempo real y almacenarla para análisis posterior.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Pausar/reanudar grabación.- Guardar metadatos (fecha, hora, ID candidato).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Reclutadores- Gerentes RR. HH.- Equipo de TI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3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RF-02Transcripción Automática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Convierte automáticamente el discurso (candidato y entrevistador) en texto, facilitando análisis de coherencia y fluidez.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Emplear servicios Speech-to-Text (Google, Whisper, etc.).- Minimizar errores.- Almacenar texto con “timestamps”.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Reclutadores- Analistas de RR. HH. / Psicología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526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RF-03Análisis Voz/Expresiones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Analiza el tono de voz y expresiones faciales en tiempo real para detectar emociones y microexpresiones.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IA para detectar patrón de voz (intensidad, pausas).- Reconocimiento facial para microexpresiones (OpenCV).- Métricas (confianza, nerviosismo).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Equipo RR. HH.- Gerentes/Directores de área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3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RF-04Reportes y Recomendaciones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Genera un reporte consolidado post-entrevista, con métricas y sugerencias sobre la idoneidad del candidato.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Incluir resultados (confianza, fluidez, etc.).- Observaciones automáticas y recomendaciones.- Exportar a PDF/HTML.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Reclutadores- Gerentes de área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526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RF-05Integración con Sistemas RR. HH.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Exporta resultados y reportes a sistemas de gestión de talento, manteniendo un flujo de trabajo unificado.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API/módulo para enviar datos (LinkedIn, Workday, etc.).- Sincronizar info (nombre, posición, puntajes).- Asegurar cifrado en la comunicación.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Reclutadores- Área de TI</a:t>
                      </a:r>
                      <a:endParaRPr lang="en-US" sz="1100"/>
                    </a:p>
                  </a:txBody>
                  <a:tcPr marL="161925" marR="161925" marT="161925" marB="16192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3103321" y="574675"/>
            <a:ext cx="12396227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REQUISITOS FUNCIONALES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9679753">
            <a:off x="14978177" y="-2126093"/>
            <a:ext cx="3920599" cy="3773577"/>
          </a:xfrm>
          <a:custGeom>
            <a:avLst/>
            <a:gdLst/>
            <a:ahLst/>
            <a:cxnLst/>
            <a:rect r="r" b="b" t="t" l="l"/>
            <a:pathLst>
              <a:path h="3773577" w="3920599">
                <a:moveTo>
                  <a:pt x="0" y="0"/>
                </a:moveTo>
                <a:lnTo>
                  <a:pt x="3920599" y="0"/>
                </a:lnTo>
                <a:lnTo>
                  <a:pt x="3920599" y="3773577"/>
                </a:lnTo>
                <a:lnTo>
                  <a:pt x="0" y="3773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9679753">
            <a:off x="-1868150" y="-1702300"/>
            <a:ext cx="3534363" cy="3401825"/>
          </a:xfrm>
          <a:custGeom>
            <a:avLst/>
            <a:gdLst/>
            <a:ahLst/>
            <a:cxnLst/>
            <a:rect r="r" b="b" t="t" l="l"/>
            <a:pathLst>
              <a:path h="3401825" w="3534363">
                <a:moveTo>
                  <a:pt x="0" y="0"/>
                </a:moveTo>
                <a:lnTo>
                  <a:pt x="3534363" y="0"/>
                </a:lnTo>
                <a:lnTo>
                  <a:pt x="3534363" y="3401825"/>
                </a:lnTo>
                <a:lnTo>
                  <a:pt x="0" y="340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03321" y="574675"/>
            <a:ext cx="12396227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REQUISITOS NO FUNCIONALES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9679753">
            <a:off x="14978177" y="-2126093"/>
            <a:ext cx="3920599" cy="3773577"/>
          </a:xfrm>
          <a:custGeom>
            <a:avLst/>
            <a:gdLst/>
            <a:ahLst/>
            <a:cxnLst/>
            <a:rect r="r" b="b" t="t" l="l"/>
            <a:pathLst>
              <a:path h="3773577" w="3920599">
                <a:moveTo>
                  <a:pt x="0" y="0"/>
                </a:moveTo>
                <a:lnTo>
                  <a:pt x="3920599" y="0"/>
                </a:lnTo>
                <a:lnTo>
                  <a:pt x="3920599" y="3773577"/>
                </a:lnTo>
                <a:lnTo>
                  <a:pt x="0" y="3773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9679753">
            <a:off x="-1868150" y="-1702300"/>
            <a:ext cx="3534363" cy="3401825"/>
          </a:xfrm>
          <a:custGeom>
            <a:avLst/>
            <a:gdLst/>
            <a:ahLst/>
            <a:cxnLst/>
            <a:rect r="r" b="b" t="t" l="l"/>
            <a:pathLst>
              <a:path h="3401825" w="3534363">
                <a:moveTo>
                  <a:pt x="0" y="0"/>
                </a:moveTo>
                <a:lnTo>
                  <a:pt x="3534363" y="0"/>
                </a:lnTo>
                <a:lnTo>
                  <a:pt x="3534363" y="3401825"/>
                </a:lnTo>
                <a:lnTo>
                  <a:pt x="0" y="340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500324" y="2484558"/>
          <a:ext cx="17287351" cy="7367083"/>
        </p:xfrm>
        <a:graphic>
          <a:graphicData uri="http://schemas.openxmlformats.org/drawingml/2006/table">
            <a:tbl>
              <a:tblPr/>
              <a:tblGrid>
                <a:gridCol w="2181106"/>
                <a:gridCol w="3843890"/>
                <a:gridCol w="4099455"/>
                <a:gridCol w="3608043"/>
                <a:gridCol w="3554858"/>
              </a:tblGrid>
              <a:tr h="6843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ID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Descripción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Detalle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Métrica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Stakeholders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605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NFR-01Seguridad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Asegurar que los datos de entrevistas (audio, video, transcripciones) se almacenen y transmitan de manera cifrada y con acceso restringido.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Emplear cifrado de datos en reposo (p. ej. AES-256) y en tránsito (SSL/TLS).- Definir roles y permisos para cada usuario (reclutador, gerente, etc.).- Auditoría de accesos con registro de eventos.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- 100% de las transferencias de datos deben ir cifradas.- Auditoría de accesos activa con al menos 95% de trazabilidad.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Equipo de TI- Gerentes de RR. HH.- Área Legal / Cumplimiento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06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NFR-02Rendimiento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El sistema debe procesar la transcripción y el análisis (voz/expresiones) con una latencia mínima, para no interrumpir la entrevista en vivo ni los flujos de trabajo.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Procesamiento de audio/video en tiempo real con retardo máximo.- Uso de tecnologías de cómputo acelerado (GPU, servicios cloud) según sea necesario.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Retraso máximo de 2 segundos en la transcripción en vivo.- Generación del reporte final en menos de 1 minuto post-entrevista.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Reclutadores- Equipo de TI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596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NFR-03Escalabilidad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La arquitectura debe soportar un número creciente de entrevistas simultáneas sin degradar la calidad o velocidad de procesamiento.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Diseñar el sistema con arquitectura distribuida o escalable en la nube.- Balancear carga automáticamente si el número de entrevistas crece.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Capacidad de procesar al menos 20 entrevistas concurrentes sin caída significativa del rendimiento.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Equipo de TI- Gerencia (decide presupuesto para infraestructura)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496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NFR-04Usabilidad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La interfaz debe ser intuitiva y de fácil uso para reclutadores, reduciendo la curva de aprendizaje y optimizando la experiencia del usuario final.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Diseño centrado en el usuario, con menús y pantallas claras.- Probar prototipos con usuarios finales (reclutadores) y recopilar feedback.- Documentación y tutoriales breves.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Calificación mínima de 8/10 en encuestas de satisfacción de usuarios internos.- Máximo 3 clics para acceder a las funciones más usadas.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Reclutadores- Analistas de RR. HH.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50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NFR-05Disponibilidad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El sistema debe estar disponible y operativo la mayor parte del tiempo, con mínimos períodos de inactividad planificada.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Implementar alta disponibilidad (HA) y respaldo de datos (backups periódicos).- Monitoreo continuo para detectar y corregir fallas rápidamente.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SLA de 99% de disponibilidad mensual.- Tiempo de recuperación tras falla (RTO) menor a 2 horas.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Reclutadores</a:t>
                      </a:r>
                      <a:endParaRPr lang="en-US" sz="1100"/>
                    </a:p>
                    <a:p>
                      <a:pPr algn="l">
                        <a:lnSpc>
                          <a:spcPts val="1679"/>
                        </a:lnSpc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Gerentes de RR. HH.</a:t>
                      </a:r>
                    </a:p>
                    <a:p>
                      <a:pPr algn="l" marL="0" indent="0" lvl="0">
                        <a:lnSpc>
                          <a:spcPts val="1679"/>
                        </a:lnSpc>
                        <a:spcBef>
                          <a:spcPct val="0"/>
                        </a:spcBef>
                      </a:pPr>
                      <a:r>
                        <a:rPr lang="en-US" b="true" sz="1200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- Equipo de TI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03321" y="574675"/>
            <a:ext cx="12396227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ATRIBUTOS DE CALIDAD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9679753">
            <a:off x="14978177" y="-2126093"/>
            <a:ext cx="3920599" cy="3773577"/>
          </a:xfrm>
          <a:custGeom>
            <a:avLst/>
            <a:gdLst/>
            <a:ahLst/>
            <a:cxnLst/>
            <a:rect r="r" b="b" t="t" l="l"/>
            <a:pathLst>
              <a:path h="3773577" w="3920599">
                <a:moveTo>
                  <a:pt x="0" y="0"/>
                </a:moveTo>
                <a:lnTo>
                  <a:pt x="3920599" y="0"/>
                </a:lnTo>
                <a:lnTo>
                  <a:pt x="3920599" y="3773577"/>
                </a:lnTo>
                <a:lnTo>
                  <a:pt x="0" y="3773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9679753">
            <a:off x="-1868150" y="-1702300"/>
            <a:ext cx="3534363" cy="3401825"/>
          </a:xfrm>
          <a:custGeom>
            <a:avLst/>
            <a:gdLst/>
            <a:ahLst/>
            <a:cxnLst/>
            <a:rect r="r" b="b" t="t" l="l"/>
            <a:pathLst>
              <a:path h="3401825" w="3534363">
                <a:moveTo>
                  <a:pt x="0" y="0"/>
                </a:moveTo>
                <a:lnTo>
                  <a:pt x="3534363" y="0"/>
                </a:lnTo>
                <a:lnTo>
                  <a:pt x="3534363" y="3401825"/>
                </a:lnTo>
                <a:lnTo>
                  <a:pt x="0" y="340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740467" y="2346247"/>
          <a:ext cx="16958054" cy="7415892"/>
        </p:xfrm>
        <a:graphic>
          <a:graphicData uri="http://schemas.openxmlformats.org/drawingml/2006/table">
            <a:tbl>
              <a:tblPr/>
              <a:tblGrid>
                <a:gridCol w="1884228"/>
                <a:gridCol w="1884228"/>
                <a:gridCol w="1884228"/>
                <a:gridCol w="1884228"/>
                <a:gridCol w="1884228"/>
                <a:gridCol w="1884228"/>
                <a:gridCol w="1884228"/>
                <a:gridCol w="1884228"/>
                <a:gridCol w="1884228"/>
              </a:tblGrid>
              <a:tr h="12291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Stakeholder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Fiabilidad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Seguridad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Rendimiento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Mantenibilidad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Compatibilidad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Usabilidad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Disponibilidad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Total Stakeholder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91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IT Manager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16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12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4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4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24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100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16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Reclutadores RR.HH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32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12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8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8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100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16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DevOps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15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15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23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19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8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8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12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100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10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Analistas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12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12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12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8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8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32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16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100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510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Gerentes RR.HH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15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15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15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8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8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24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15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100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910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Total Atributo (Promedio)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15.6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18.8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16.4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11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5.6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15.2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17.4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100</a:t>
                      </a:r>
                      <a:endParaRPr lang="en-US" sz="1100"/>
                    </a:p>
                  </a:txBody>
                  <a:tcPr marL="57150" marR="57150" marT="57150" marB="57150" anchor="ctr">
                    <a:lnL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03321" y="574675"/>
            <a:ext cx="12396227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ITC Avant Garde Gothic Bold"/>
                <a:ea typeface="ITC Avant Garde Gothic Bold"/>
                <a:cs typeface="ITC Avant Garde Gothic Bold"/>
                <a:sym typeface="ITC Avant Garde Gothic Bold"/>
              </a:rPr>
              <a:t>Drivers Arquitectónicos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9679753">
            <a:off x="14978177" y="-2126093"/>
            <a:ext cx="3920599" cy="3773577"/>
          </a:xfrm>
          <a:custGeom>
            <a:avLst/>
            <a:gdLst/>
            <a:ahLst/>
            <a:cxnLst/>
            <a:rect r="r" b="b" t="t" l="l"/>
            <a:pathLst>
              <a:path h="3773577" w="3920599">
                <a:moveTo>
                  <a:pt x="0" y="0"/>
                </a:moveTo>
                <a:lnTo>
                  <a:pt x="3920599" y="0"/>
                </a:lnTo>
                <a:lnTo>
                  <a:pt x="3920599" y="3773577"/>
                </a:lnTo>
                <a:lnTo>
                  <a:pt x="0" y="3773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9679753">
            <a:off x="-1868150" y="-1702300"/>
            <a:ext cx="3534363" cy="3401825"/>
          </a:xfrm>
          <a:custGeom>
            <a:avLst/>
            <a:gdLst/>
            <a:ahLst/>
            <a:cxnLst/>
            <a:rect r="r" b="b" t="t" l="l"/>
            <a:pathLst>
              <a:path h="3401825" w="3534363">
                <a:moveTo>
                  <a:pt x="0" y="0"/>
                </a:moveTo>
                <a:lnTo>
                  <a:pt x="3534363" y="0"/>
                </a:lnTo>
                <a:lnTo>
                  <a:pt x="3534363" y="3401825"/>
                </a:lnTo>
                <a:lnTo>
                  <a:pt x="0" y="340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552667" y="1958935"/>
          <a:ext cx="17671803" cy="7769185"/>
        </p:xfrm>
        <a:graphic>
          <a:graphicData uri="http://schemas.openxmlformats.org/drawingml/2006/table">
            <a:tbl>
              <a:tblPr/>
              <a:tblGrid>
                <a:gridCol w="2057972"/>
                <a:gridCol w="4797163"/>
                <a:gridCol w="5571439"/>
                <a:gridCol w="785449"/>
                <a:gridCol w="969320"/>
                <a:gridCol w="1493960"/>
                <a:gridCol w="1996500"/>
              </a:tblGrid>
              <a:tr h="88596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Atributo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Descripción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Métrica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Impacto (1-3)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Dificultad (1-3)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Peso (Prioridad %)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Valor ( (Impacto + Dificultad) * Peso )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312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Fiabilidad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Capacidad del sistema para operar sin errores críticos ni interrupciones, asegurando la consistencia de los resultados en cada entrevista y en los registros de audio/video.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Tasa de error &lt; 2% en los análisis de entrevistas; &lt; 1% de fallas en grabación.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15.6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(2 + 2) * 15.6 = 62.4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96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Seguridad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Garantizar la confidencialidad, integridad y disponibilidad de la información sensible (videos, transcripciones, datos de candidatos) mediante cifrado y políticas de acceso.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100% de cifrado en reposo y en tránsito, con seguimiento de accesos por logs.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18.8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(1 + 3) * 18.8 = 75.2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96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Rendimiento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Minimizar la latencia y los tiempos de respuesta durante la transcripción y análisis (voz, expresiones) para no interrumpir el flujo de la entrevista.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Máximo 2 s de retraso en la transcripción en vivo; generación de reportes en &lt; 1 min post-entrevista.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16.4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(3 + 2) * 16.4 = 82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312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Mantenibilidad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Facilidad para actualizar, corregir errores y agregar nuevas funciones (ej. nuevos modelos de IA) sin afectar la operación del sistema ni requerir grandes esfuerzos de configuración.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Tiempo de implementación de parches &lt; 2 horas; tiempo de actualización mayor &lt; 1 día, con pruebas automatizadas.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11.0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(2 + 2) * 11.0 = 44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96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Compatibilidad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Capacidad del sistema de integrarse o funcionar con diferentes plataformas (ATS, RR. HH. externos), y adaptarse a distintos dispositivos sin problemas (PC, móvil).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Soporte para conexión con ≥2 APIs externas; pruebas de funcionamiento en al menos 3 navegadores y 2 sistemas.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5.6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(2 + 1) * 5.6 = 16.8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596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Usabilidad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Facilidad de uso e interpretación de los reportes y la interfaz para reclutadores o usuarios no técnicos, reduciendo la curva de aprendizaje.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≥ 4/5 en encuestas de satisfacción de usuarios; máximo 3 clics para llegar a funcionalidades clave.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3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15.2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(3 + 2) * 15.2 = 76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312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Disponibilidad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Asegurar que el sistema esté operativo la mayor parte del tiempo y pueda recuperarse rápidamente ante fallos, ofreciendo confiabilidad para los procesos de reclutamiento en cualquier momento.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SLA de ≥ 99% de uptime mensual; RTO &lt; 2 h en caso de incidente.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17.4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540"/>
                        </a:lnSpc>
                        <a:defRPr/>
                      </a:pPr>
                      <a:r>
                        <a:rPr lang="en-US" sz="1100" b="true">
                          <a:solidFill>
                            <a:srgbClr val="000000"/>
                          </a:solidFill>
                          <a:latin typeface="ITC Avant Garde Gothic Bold"/>
                          <a:ea typeface="ITC Avant Garde Gothic Bold"/>
                          <a:cs typeface="ITC Avant Garde Gothic Bold"/>
                          <a:sym typeface="ITC Avant Garde Gothic Bold"/>
                        </a:rPr>
                        <a:t>(1 + 2) * 17.4 = 52.2</a:t>
                      </a:r>
                      <a:endParaRPr lang="en-US" sz="1100"/>
                    </a:p>
                  </a:txBody>
                  <a:tcPr marL="66675" marR="66675" marT="66675" marB="66675" anchor="ctr">
                    <a:lnL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FC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DAGjiaw4dak</dc:identifier>
  <dcterms:modified xsi:type="dcterms:W3CDTF">2011-08-01T06:04:30Z</dcterms:modified>
  <cp:revision>1</cp:revision>
  <dc:title>Presentación Inteligencia Artificial Tecnológica Ilustrada Azul y Amarillo</dc:title>
</cp:coreProperties>
</file>