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Public Sans" charset="1" panose="00000000000000000000"/>
      <p:regular r:id="rId14"/>
    </p:embeddedFont>
    <p:embeddedFont>
      <p:font typeface="Public Sans Bold"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6E4EF"/>
        </a:solidFill>
      </p:bgPr>
    </p:bg>
    <p:spTree>
      <p:nvGrpSpPr>
        <p:cNvPr id="1" name=""/>
        <p:cNvGrpSpPr/>
        <p:nvPr/>
      </p:nvGrpSpPr>
      <p:grpSpPr>
        <a:xfrm>
          <a:off x="0" y="0"/>
          <a:ext cx="0" cy="0"/>
          <a:chOff x="0" y="0"/>
          <a:chExt cx="0" cy="0"/>
        </a:xfrm>
      </p:grpSpPr>
      <p:sp>
        <p:nvSpPr>
          <p:cNvPr name="Freeform 2" id="2"/>
          <p:cNvSpPr/>
          <p:nvPr/>
        </p:nvSpPr>
        <p:spPr>
          <a:xfrm flipH="false" flipV="false" rot="0">
            <a:off x="5494566" y="851808"/>
            <a:ext cx="7298869" cy="6473779"/>
          </a:xfrm>
          <a:custGeom>
            <a:avLst/>
            <a:gdLst/>
            <a:ahLst/>
            <a:cxnLst/>
            <a:rect r="r" b="b" t="t" l="l"/>
            <a:pathLst>
              <a:path h="6473779" w="7298869">
                <a:moveTo>
                  <a:pt x="0" y="0"/>
                </a:moveTo>
                <a:lnTo>
                  <a:pt x="7298868" y="0"/>
                </a:lnTo>
                <a:lnTo>
                  <a:pt x="7298868" y="6473779"/>
                </a:lnTo>
                <a:lnTo>
                  <a:pt x="0" y="64737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090662" y="7463020"/>
            <a:ext cx="8526918" cy="1795280"/>
          </a:xfrm>
          <a:prstGeom prst="rect">
            <a:avLst/>
          </a:prstGeom>
        </p:spPr>
        <p:txBody>
          <a:bodyPr anchor="t" rtlCol="false" tIns="0" lIns="0" bIns="0" rIns="0">
            <a:spAutoFit/>
          </a:bodyPr>
          <a:lstStyle/>
          <a:p>
            <a:pPr algn="l">
              <a:lnSpc>
                <a:spcPts val="13344"/>
              </a:lnSpc>
            </a:pPr>
            <a:r>
              <a:rPr lang="en-US" sz="13900" spc="-1445">
                <a:solidFill>
                  <a:srgbClr val="272665"/>
                </a:solidFill>
                <a:latin typeface="Public Sans"/>
                <a:ea typeface="Public Sans"/>
                <a:cs typeface="Public Sans"/>
                <a:sym typeface="Public Sans"/>
              </a:rPr>
              <a:t>Horus Path</a:t>
            </a:r>
          </a:p>
        </p:txBody>
      </p:sp>
      <p:sp>
        <p:nvSpPr>
          <p:cNvPr name="TextBox 4" id="4"/>
          <p:cNvSpPr txBox="true"/>
          <p:nvPr/>
        </p:nvSpPr>
        <p:spPr>
          <a:xfrm rot="0">
            <a:off x="3809022" y="8759190"/>
            <a:ext cx="13450278" cy="941070"/>
          </a:xfrm>
          <a:prstGeom prst="rect">
            <a:avLst/>
          </a:prstGeom>
        </p:spPr>
        <p:txBody>
          <a:bodyPr anchor="t" rtlCol="false" tIns="0" lIns="0" bIns="0" rIns="0">
            <a:spAutoFit/>
          </a:bodyPr>
          <a:lstStyle/>
          <a:p>
            <a:pPr algn="r">
              <a:lnSpc>
                <a:spcPts val="3779"/>
              </a:lnSpc>
            </a:pPr>
            <a:r>
              <a:rPr lang="en-US" sz="2699" spc="-35">
                <a:solidFill>
                  <a:srgbClr val="272665"/>
                </a:solidFill>
                <a:latin typeface="Public Sans"/>
                <a:ea typeface="Public Sans"/>
                <a:cs typeface="Public Sans"/>
                <a:sym typeface="Public Sans"/>
              </a:rPr>
              <a:t>Juan Jose Sanchez </a:t>
            </a:r>
          </a:p>
          <a:p>
            <a:pPr algn="r">
              <a:lnSpc>
                <a:spcPts val="3779"/>
              </a:lnSpc>
            </a:pPr>
            <a:r>
              <a:rPr lang="en-US" sz="2699" spc="-35">
                <a:solidFill>
                  <a:srgbClr val="272665"/>
                </a:solidFill>
                <a:latin typeface="Public Sans"/>
                <a:ea typeface="Public Sans"/>
                <a:cs typeface="Public Sans"/>
                <a:sym typeface="Public Sans"/>
              </a:rPr>
              <a:t>Carlos Eduardo Rangel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6E4E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6195809"/>
            <a:ext cx="1515705" cy="1129889"/>
          </a:xfrm>
          <a:custGeom>
            <a:avLst/>
            <a:gdLst/>
            <a:ahLst/>
            <a:cxnLst/>
            <a:rect r="r" b="b" t="t" l="l"/>
            <a:pathLst>
              <a:path h="1129889" w="1515705">
                <a:moveTo>
                  <a:pt x="0" y="0"/>
                </a:moveTo>
                <a:lnTo>
                  <a:pt x="1515705" y="0"/>
                </a:lnTo>
                <a:lnTo>
                  <a:pt x="1515705" y="1129889"/>
                </a:lnTo>
                <a:lnTo>
                  <a:pt x="0" y="1129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78618" y="2790359"/>
            <a:ext cx="15730763" cy="3322320"/>
          </a:xfrm>
          <a:prstGeom prst="rect">
            <a:avLst/>
          </a:prstGeom>
        </p:spPr>
        <p:txBody>
          <a:bodyPr anchor="t" rtlCol="false" tIns="0" lIns="0" bIns="0" rIns="0">
            <a:spAutoFit/>
          </a:bodyPr>
          <a:lstStyle/>
          <a:p>
            <a:pPr algn="just">
              <a:lnSpc>
                <a:spcPts val="3779"/>
              </a:lnSpc>
            </a:pPr>
            <a:r>
              <a:rPr lang="en-US" sz="2699" spc="-35">
                <a:solidFill>
                  <a:srgbClr val="272665"/>
                </a:solidFill>
                <a:latin typeface="Public Sans"/>
                <a:ea typeface="Public Sans"/>
                <a:cs typeface="Public Sans"/>
                <a:sym typeface="Public Sans"/>
              </a:rPr>
              <a:t>Desplazarse en interiores representa una gran dificultad para personas con discapacidad visual, ya que las soluciones tradicionales como el GPS no funcionan en estos entornos. Este proyecto propone un sistema innovador compuesto por un robot de asistencia autónomo y una aplicación móvil, que guían al usuario de forma segura, detectan obstáculos y ofrecen retroalimentación en tiempo real. La solución busca mejorar la autonomía y accesibilidad en espacios como hospitales, universidades y centros comerciales, sin depender de infraestructura costosa.</a:t>
            </a:r>
          </a:p>
          <a:p>
            <a:pPr algn="just">
              <a:lnSpc>
                <a:spcPts val="3779"/>
              </a:lnSpc>
            </a:pPr>
          </a:p>
        </p:txBody>
      </p:sp>
      <p:sp>
        <p:nvSpPr>
          <p:cNvPr name="Freeform 4" id="4"/>
          <p:cNvSpPr/>
          <p:nvPr/>
        </p:nvSpPr>
        <p:spPr>
          <a:xfrm flipH="false" flipV="true" rot="-2917910">
            <a:off x="4314872" y="8850970"/>
            <a:ext cx="1506977" cy="849387"/>
          </a:xfrm>
          <a:custGeom>
            <a:avLst/>
            <a:gdLst/>
            <a:ahLst/>
            <a:cxnLst/>
            <a:rect r="r" b="b" t="t" l="l"/>
            <a:pathLst>
              <a:path h="849387" w="1506977">
                <a:moveTo>
                  <a:pt x="0" y="849387"/>
                </a:moveTo>
                <a:lnTo>
                  <a:pt x="1506977" y="849387"/>
                </a:lnTo>
                <a:lnTo>
                  <a:pt x="1506977" y="0"/>
                </a:lnTo>
                <a:lnTo>
                  <a:pt x="0" y="0"/>
                </a:lnTo>
                <a:lnTo>
                  <a:pt x="0" y="84938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2156841">
            <a:off x="13184049" y="7771478"/>
            <a:ext cx="1506977" cy="849387"/>
          </a:xfrm>
          <a:custGeom>
            <a:avLst/>
            <a:gdLst/>
            <a:ahLst/>
            <a:cxnLst/>
            <a:rect r="r" b="b" t="t" l="l"/>
            <a:pathLst>
              <a:path h="849387" w="1506977">
                <a:moveTo>
                  <a:pt x="0" y="849387"/>
                </a:moveTo>
                <a:lnTo>
                  <a:pt x="1506977" y="849387"/>
                </a:lnTo>
                <a:lnTo>
                  <a:pt x="1506977" y="0"/>
                </a:lnTo>
                <a:lnTo>
                  <a:pt x="0" y="0"/>
                </a:lnTo>
                <a:lnTo>
                  <a:pt x="0" y="84938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722140">
            <a:off x="7394452" y="7203719"/>
            <a:ext cx="1506977" cy="849387"/>
          </a:xfrm>
          <a:custGeom>
            <a:avLst/>
            <a:gdLst/>
            <a:ahLst/>
            <a:cxnLst/>
            <a:rect r="r" b="b" t="t" l="l"/>
            <a:pathLst>
              <a:path h="849387" w="1506977">
                <a:moveTo>
                  <a:pt x="0" y="0"/>
                </a:moveTo>
                <a:lnTo>
                  <a:pt x="1506976" y="0"/>
                </a:lnTo>
                <a:lnTo>
                  <a:pt x="1506976" y="849387"/>
                </a:lnTo>
                <a:lnTo>
                  <a:pt x="0" y="8493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474661" y="6489115"/>
            <a:ext cx="2534720" cy="2265406"/>
          </a:xfrm>
          <a:custGeom>
            <a:avLst/>
            <a:gdLst/>
            <a:ahLst/>
            <a:cxnLst/>
            <a:rect r="r" b="b" t="t" l="l"/>
            <a:pathLst>
              <a:path h="2265406" w="2534720">
                <a:moveTo>
                  <a:pt x="0" y="0"/>
                </a:moveTo>
                <a:lnTo>
                  <a:pt x="2534721" y="0"/>
                </a:lnTo>
                <a:lnTo>
                  <a:pt x="2534721" y="2265407"/>
                </a:lnTo>
                <a:lnTo>
                  <a:pt x="0" y="2265407"/>
                </a:lnTo>
                <a:lnTo>
                  <a:pt x="0" y="0"/>
                </a:lnTo>
                <a:close/>
              </a:path>
            </a:pathLst>
          </a:custGeom>
          <a:blipFill>
            <a:blip r:embed="rId6"/>
            <a:stretch>
              <a:fillRect l="0" t="0" r="0" b="0"/>
            </a:stretch>
          </a:blipFill>
        </p:spPr>
      </p:sp>
      <p:grpSp>
        <p:nvGrpSpPr>
          <p:cNvPr name="Group 8" id="8"/>
          <p:cNvGrpSpPr/>
          <p:nvPr/>
        </p:nvGrpSpPr>
        <p:grpSpPr>
          <a:xfrm rot="0">
            <a:off x="9012808" y="7173051"/>
            <a:ext cx="3652350" cy="1920067"/>
            <a:chOff x="0" y="0"/>
            <a:chExt cx="4869800" cy="2560089"/>
          </a:xfrm>
        </p:grpSpPr>
        <p:grpSp>
          <p:nvGrpSpPr>
            <p:cNvPr name="Group 9" id="9"/>
            <p:cNvGrpSpPr/>
            <p:nvPr/>
          </p:nvGrpSpPr>
          <p:grpSpPr>
            <a:xfrm rot="0">
              <a:off x="0" y="0"/>
              <a:ext cx="4869800" cy="2560089"/>
              <a:chOff x="0" y="0"/>
              <a:chExt cx="1546108" cy="812800"/>
            </a:xfrm>
          </p:grpSpPr>
          <p:sp>
            <p:nvSpPr>
              <p:cNvPr name="Freeform 10" id="10"/>
              <p:cNvSpPr/>
              <p:nvPr/>
            </p:nvSpPr>
            <p:spPr>
              <a:xfrm flipH="false" flipV="false" rot="0">
                <a:off x="0" y="0"/>
                <a:ext cx="1546108" cy="812800"/>
              </a:xfrm>
              <a:custGeom>
                <a:avLst/>
                <a:gdLst/>
                <a:ahLst/>
                <a:cxnLst/>
                <a:rect r="r" b="b" t="t" l="l"/>
                <a:pathLst>
                  <a:path h="812800" w="1546108">
                    <a:moveTo>
                      <a:pt x="108105" y="0"/>
                    </a:moveTo>
                    <a:lnTo>
                      <a:pt x="1438003" y="0"/>
                    </a:lnTo>
                    <a:cubicBezTo>
                      <a:pt x="1497707" y="0"/>
                      <a:pt x="1546108" y="48400"/>
                      <a:pt x="1546108" y="108105"/>
                    </a:cubicBezTo>
                    <a:lnTo>
                      <a:pt x="1546108" y="704695"/>
                    </a:lnTo>
                    <a:cubicBezTo>
                      <a:pt x="1546108" y="733366"/>
                      <a:pt x="1534718" y="760863"/>
                      <a:pt x="1514444" y="781137"/>
                    </a:cubicBezTo>
                    <a:cubicBezTo>
                      <a:pt x="1494171" y="801410"/>
                      <a:pt x="1466674" y="812800"/>
                      <a:pt x="1438003" y="812800"/>
                    </a:cubicBezTo>
                    <a:lnTo>
                      <a:pt x="108105" y="812800"/>
                    </a:lnTo>
                    <a:cubicBezTo>
                      <a:pt x="48400" y="812800"/>
                      <a:pt x="0" y="764400"/>
                      <a:pt x="0" y="704695"/>
                    </a:cubicBezTo>
                    <a:lnTo>
                      <a:pt x="0" y="108105"/>
                    </a:lnTo>
                    <a:cubicBezTo>
                      <a:pt x="0" y="48400"/>
                      <a:pt x="48400" y="0"/>
                      <a:pt x="108105" y="0"/>
                    </a:cubicBezTo>
                    <a:close/>
                  </a:path>
                </a:pathLst>
              </a:custGeom>
              <a:solidFill>
                <a:srgbClr val="00DCD2"/>
              </a:solidFill>
            </p:spPr>
          </p:sp>
          <p:sp>
            <p:nvSpPr>
              <p:cNvPr name="TextBox 11" id="11"/>
              <p:cNvSpPr txBox="true"/>
              <p:nvPr/>
            </p:nvSpPr>
            <p:spPr>
              <a:xfrm>
                <a:off x="0" y="85725"/>
                <a:ext cx="1546108" cy="727075"/>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422622" y="244169"/>
              <a:ext cx="3940882" cy="2071750"/>
              <a:chOff x="0" y="0"/>
              <a:chExt cx="1251187" cy="657758"/>
            </a:xfrm>
          </p:grpSpPr>
          <p:sp>
            <p:nvSpPr>
              <p:cNvPr name="Freeform 13" id="13"/>
              <p:cNvSpPr/>
              <p:nvPr/>
            </p:nvSpPr>
            <p:spPr>
              <a:xfrm flipH="false" flipV="false" rot="0">
                <a:off x="0" y="0"/>
                <a:ext cx="1251187" cy="657758"/>
              </a:xfrm>
              <a:custGeom>
                <a:avLst/>
                <a:gdLst/>
                <a:ahLst/>
                <a:cxnLst/>
                <a:rect r="r" b="b" t="t" l="l"/>
                <a:pathLst>
                  <a:path h="657758" w="1251187">
                    <a:moveTo>
                      <a:pt x="133587" y="0"/>
                    </a:moveTo>
                    <a:lnTo>
                      <a:pt x="1117600" y="0"/>
                    </a:lnTo>
                    <a:cubicBezTo>
                      <a:pt x="1153029" y="0"/>
                      <a:pt x="1187007" y="14074"/>
                      <a:pt x="1212060" y="39127"/>
                    </a:cubicBezTo>
                    <a:cubicBezTo>
                      <a:pt x="1237112" y="64179"/>
                      <a:pt x="1251187" y="98158"/>
                      <a:pt x="1251187" y="133587"/>
                    </a:cubicBezTo>
                    <a:lnTo>
                      <a:pt x="1251187" y="524171"/>
                    </a:lnTo>
                    <a:cubicBezTo>
                      <a:pt x="1251187" y="559600"/>
                      <a:pt x="1237112" y="593579"/>
                      <a:pt x="1212060" y="618631"/>
                    </a:cubicBezTo>
                    <a:cubicBezTo>
                      <a:pt x="1187007" y="643684"/>
                      <a:pt x="1153029" y="657758"/>
                      <a:pt x="1117600" y="657758"/>
                    </a:cubicBezTo>
                    <a:lnTo>
                      <a:pt x="133587" y="657758"/>
                    </a:lnTo>
                    <a:cubicBezTo>
                      <a:pt x="98158" y="657758"/>
                      <a:pt x="64179" y="643684"/>
                      <a:pt x="39127" y="618631"/>
                    </a:cubicBezTo>
                    <a:cubicBezTo>
                      <a:pt x="14074" y="593579"/>
                      <a:pt x="0" y="559600"/>
                      <a:pt x="0" y="524171"/>
                    </a:cubicBezTo>
                    <a:lnTo>
                      <a:pt x="0" y="133587"/>
                    </a:lnTo>
                    <a:cubicBezTo>
                      <a:pt x="0" y="98158"/>
                      <a:pt x="14074" y="64179"/>
                      <a:pt x="39127" y="39127"/>
                    </a:cubicBezTo>
                    <a:cubicBezTo>
                      <a:pt x="64179" y="14074"/>
                      <a:pt x="98158" y="0"/>
                      <a:pt x="133587" y="0"/>
                    </a:cubicBezTo>
                    <a:close/>
                  </a:path>
                </a:pathLst>
              </a:custGeom>
              <a:solidFill>
                <a:srgbClr val="F2F6F5"/>
              </a:solidFill>
            </p:spPr>
          </p:sp>
          <p:sp>
            <p:nvSpPr>
              <p:cNvPr name="TextBox 14" id="14"/>
              <p:cNvSpPr txBox="true"/>
              <p:nvPr/>
            </p:nvSpPr>
            <p:spPr>
              <a:xfrm>
                <a:off x="0" y="85725"/>
                <a:ext cx="1251187" cy="572033"/>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841967" y="848325"/>
              <a:ext cx="3102192" cy="777714"/>
            </a:xfrm>
            <a:prstGeom prst="rect">
              <a:avLst/>
            </a:prstGeom>
          </p:spPr>
          <p:txBody>
            <a:bodyPr anchor="t" rtlCol="false" tIns="0" lIns="0" bIns="0" rIns="0">
              <a:spAutoFit/>
            </a:bodyPr>
            <a:lstStyle/>
            <a:p>
              <a:pPr algn="just">
                <a:lnSpc>
                  <a:spcPts val="4812"/>
                </a:lnSpc>
              </a:pPr>
              <a:r>
                <a:rPr lang="en-US" sz="3437" spc="-44">
                  <a:solidFill>
                    <a:srgbClr val="272665"/>
                  </a:solidFill>
                  <a:latin typeface="Public Sans"/>
                  <a:ea typeface="Public Sans"/>
                  <a:cs typeface="Public Sans"/>
                  <a:sym typeface="Public Sans"/>
                </a:rPr>
                <a:t>Horus Path</a:t>
              </a:r>
            </a:p>
          </p:txBody>
        </p:sp>
      </p:grpSp>
      <p:sp>
        <p:nvSpPr>
          <p:cNvPr name="Freeform 16" id="16"/>
          <p:cNvSpPr/>
          <p:nvPr/>
        </p:nvSpPr>
        <p:spPr>
          <a:xfrm flipH="false" flipV="false" rot="0">
            <a:off x="1438447" y="6362814"/>
            <a:ext cx="2813214" cy="3394527"/>
          </a:xfrm>
          <a:custGeom>
            <a:avLst/>
            <a:gdLst/>
            <a:ahLst/>
            <a:cxnLst/>
            <a:rect r="r" b="b" t="t" l="l"/>
            <a:pathLst>
              <a:path h="3394527" w="2813214">
                <a:moveTo>
                  <a:pt x="0" y="0"/>
                </a:moveTo>
                <a:lnTo>
                  <a:pt x="2813214" y="0"/>
                </a:lnTo>
                <a:lnTo>
                  <a:pt x="2813214" y="3394527"/>
                </a:lnTo>
                <a:lnTo>
                  <a:pt x="0" y="3394527"/>
                </a:lnTo>
                <a:lnTo>
                  <a:pt x="0" y="0"/>
                </a:lnTo>
                <a:close/>
              </a:path>
            </a:pathLst>
          </a:custGeom>
          <a:blipFill>
            <a:blip r:embed="rId7"/>
            <a:stretch>
              <a:fillRect l="0" t="0" r="0" b="0"/>
            </a:stretch>
          </a:blipFill>
        </p:spPr>
      </p:sp>
      <p:sp>
        <p:nvSpPr>
          <p:cNvPr name="Freeform 17" id="17"/>
          <p:cNvSpPr/>
          <p:nvPr/>
        </p:nvSpPr>
        <p:spPr>
          <a:xfrm flipH="false" flipV="false" rot="0">
            <a:off x="1438447" y="6489115"/>
            <a:ext cx="601136" cy="543276"/>
          </a:xfrm>
          <a:custGeom>
            <a:avLst/>
            <a:gdLst/>
            <a:ahLst/>
            <a:cxnLst/>
            <a:rect r="r" b="b" t="t" l="l"/>
            <a:pathLst>
              <a:path h="543276" w="601136">
                <a:moveTo>
                  <a:pt x="0" y="0"/>
                </a:moveTo>
                <a:lnTo>
                  <a:pt x="601135" y="0"/>
                </a:lnTo>
                <a:lnTo>
                  <a:pt x="601135" y="543277"/>
                </a:lnTo>
                <a:lnTo>
                  <a:pt x="0" y="543277"/>
                </a:lnTo>
                <a:lnTo>
                  <a:pt x="0" y="0"/>
                </a:lnTo>
                <a:close/>
              </a:path>
            </a:pathLst>
          </a:custGeom>
          <a:blipFill>
            <a:blip r:embed="rId8"/>
            <a:stretch>
              <a:fillRect l="0" t="0" r="0" b="0"/>
            </a:stretch>
          </a:blipFill>
        </p:spPr>
      </p:sp>
      <p:sp>
        <p:nvSpPr>
          <p:cNvPr name="TextBox 18" id="18"/>
          <p:cNvSpPr txBox="true"/>
          <p:nvPr/>
        </p:nvSpPr>
        <p:spPr>
          <a:xfrm rot="0">
            <a:off x="3273152" y="1063944"/>
            <a:ext cx="11741696" cy="1232538"/>
          </a:xfrm>
          <a:prstGeom prst="rect">
            <a:avLst/>
          </a:prstGeom>
        </p:spPr>
        <p:txBody>
          <a:bodyPr anchor="t" rtlCol="false" tIns="0" lIns="0" bIns="0" rIns="0">
            <a:spAutoFit/>
          </a:bodyPr>
          <a:lstStyle/>
          <a:p>
            <a:pPr algn="ctr">
              <a:lnSpc>
                <a:spcPts val="9120"/>
              </a:lnSpc>
            </a:pPr>
            <a:r>
              <a:rPr lang="en-US" sz="9500" spc="-779">
                <a:solidFill>
                  <a:srgbClr val="272665"/>
                </a:solidFill>
                <a:latin typeface="Public Sans"/>
                <a:ea typeface="Public Sans"/>
                <a:cs typeface="Public Sans"/>
                <a:sym typeface="Public Sans"/>
              </a:rPr>
              <a:t>Contexto</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6E4E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59920" y="1668695"/>
          <a:ext cx="17121584" cy="7578590"/>
        </p:xfrm>
        <a:graphic>
          <a:graphicData uri="http://schemas.openxmlformats.org/drawingml/2006/table">
            <a:tbl>
              <a:tblPr/>
              <a:tblGrid>
                <a:gridCol w="1195730"/>
                <a:gridCol w="2550359"/>
                <a:gridCol w="7922589"/>
                <a:gridCol w="5452906"/>
              </a:tblGrid>
              <a:tr h="975772">
                <a:tc>
                  <a:txBody>
                    <a:bodyPr anchor="t" rtlCol="false"/>
                    <a:lstStyle/>
                    <a:p>
                      <a:pPr algn="ctr">
                        <a:lnSpc>
                          <a:spcPts val="3855"/>
                        </a:lnSpc>
                        <a:defRPr/>
                      </a:pPr>
                      <a:r>
                        <a:rPr lang="en-US" sz="2753" b="true">
                          <a:solidFill>
                            <a:srgbClr val="000000"/>
                          </a:solidFill>
                          <a:latin typeface="Public Sans Bold"/>
                          <a:ea typeface="Public Sans Bold"/>
                          <a:cs typeface="Public Sans Bold"/>
                          <a:sym typeface="Public Sans Bold"/>
                        </a:rPr>
                        <a:t>ID</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3855"/>
                        </a:lnSpc>
                        <a:defRPr/>
                      </a:pPr>
                      <a:r>
                        <a:rPr lang="en-US" sz="2753" b="true">
                          <a:solidFill>
                            <a:srgbClr val="000000"/>
                          </a:solidFill>
                          <a:latin typeface="Public Sans Bold"/>
                          <a:ea typeface="Public Sans Bold"/>
                          <a:cs typeface="Public Sans Bold"/>
                          <a:sym typeface="Public Sans Bold"/>
                        </a:rPr>
                        <a:t>Descripcion</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3855"/>
                        </a:lnSpc>
                        <a:defRPr/>
                      </a:pPr>
                      <a:r>
                        <a:rPr lang="en-US" sz="2753" b="true">
                          <a:solidFill>
                            <a:srgbClr val="000000"/>
                          </a:solidFill>
                          <a:latin typeface="Public Sans Bold"/>
                          <a:ea typeface="Public Sans Bold"/>
                          <a:cs typeface="Public Sans Bold"/>
                          <a:sym typeface="Public Sans Bold"/>
                        </a:rPr>
                        <a:t>Detalle</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3855"/>
                        </a:lnSpc>
                        <a:defRPr/>
                      </a:pPr>
                      <a:r>
                        <a:rPr lang="en-US" sz="2753" b="true">
                          <a:solidFill>
                            <a:srgbClr val="000000"/>
                          </a:solidFill>
                          <a:latin typeface="Public Sans Bold"/>
                          <a:ea typeface="Public Sans Bold"/>
                          <a:cs typeface="Public Sans Bold"/>
                          <a:sym typeface="Public Sans Bold"/>
                        </a:rPr>
                        <a:t>Interesados</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r h="975772">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001</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TalkBack</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La aplicación debe ser compatible con las funciones de accesibilidad TalkBack del teléfono</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Usuarios</a:t>
                      </a:r>
                      <a:r>
                        <a:rPr lang="en-US" sz="1449">
                          <a:solidFill>
                            <a:srgbClr val="000000"/>
                          </a:solidFill>
                          <a:latin typeface="Public Sans"/>
                          <a:ea typeface="Public Sans"/>
                          <a:cs typeface="Public Sans"/>
                          <a:sym typeface="Public Sans"/>
                        </a:rPr>
                        <a:t>, Ministerio de Salud, Ministerio TIC</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r h="970064">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002</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Reconocimiento de voz</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El sistema debe poder reconocer e interpretar las peticiones por voz del usuario</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Usuarios</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r h="970064">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003</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Lectura por voz</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El sistema debe poder dar indicaciones en un medio auditivo</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Usuarios</a:t>
                      </a:r>
                      <a:r>
                        <a:rPr lang="en-US" sz="1449">
                          <a:solidFill>
                            <a:srgbClr val="000000"/>
                          </a:solidFill>
                          <a:latin typeface="Public Sans"/>
                          <a:ea typeface="Public Sans"/>
                          <a:cs typeface="Public Sans"/>
                          <a:sym typeface="Public Sans"/>
                        </a:rPr>
                        <a:t>, Ministerio de Salud</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r h="970064">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004</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Conexión inalámbrica</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El sistema debe poder conectarse a los teléfonos de forma inalámbrica</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Instituciones educativas, Ministerio TIC</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r h="994905">
                <a:tc>
                  <a:txBody>
                    <a:bodyPr anchor="t" rtlCol="false"/>
                    <a:lstStyle/>
                    <a:p>
                      <a:pPr algn="ctr">
                        <a:lnSpc>
                          <a:spcPts val="2168"/>
                        </a:lnSpc>
                        <a:defRPr/>
                      </a:pPr>
                      <a:r>
                        <a:rPr lang="en-US" sz="1549">
                          <a:solidFill>
                            <a:srgbClr val="000000"/>
                          </a:solidFill>
                          <a:latin typeface="Public Sans"/>
                          <a:ea typeface="Public Sans"/>
                          <a:cs typeface="Public Sans"/>
                          <a:sym typeface="Public Sans"/>
                        </a:rPr>
                        <a:t>005</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168"/>
                        </a:lnSpc>
                        <a:defRPr/>
                      </a:pPr>
                      <a:r>
                        <a:rPr lang="en-US" sz="1549">
                          <a:solidFill>
                            <a:srgbClr val="000000"/>
                          </a:solidFill>
                          <a:latin typeface="Public Sans"/>
                          <a:ea typeface="Public Sans"/>
                          <a:cs typeface="Public Sans"/>
                          <a:sym typeface="Public Sans"/>
                        </a:rPr>
                        <a:t>Reconocimiento de entorno</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168"/>
                        </a:lnSpc>
                        <a:defRPr/>
                      </a:pPr>
                      <a:r>
                        <a:rPr lang="en-US" sz="1549">
                          <a:solidFill>
                            <a:srgbClr val="000000"/>
                          </a:solidFill>
                          <a:latin typeface="Public Sans"/>
                          <a:ea typeface="Public Sans"/>
                          <a:cs typeface="Public Sans"/>
                          <a:sym typeface="Public Sans"/>
                        </a:rPr>
                        <a:t>El sistema debe poder reconocer su entorno y ubicarse en el</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Instituciones educativas, Ministerio TIC</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r h="994905">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006</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168"/>
                        </a:lnSpc>
                        <a:defRPr/>
                      </a:pPr>
                      <a:r>
                        <a:rPr lang="en-US" sz="1549">
                          <a:solidFill>
                            <a:srgbClr val="000000"/>
                          </a:solidFill>
                          <a:latin typeface="Public Sans"/>
                          <a:ea typeface="Public Sans"/>
                          <a:cs typeface="Public Sans"/>
                          <a:sym typeface="Public Sans"/>
                        </a:rPr>
                        <a:t>Detección de obstaculos</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168"/>
                        </a:lnSpc>
                        <a:defRPr/>
                      </a:pPr>
                      <a:r>
                        <a:rPr lang="en-US" sz="1549">
                          <a:solidFill>
                            <a:srgbClr val="000000"/>
                          </a:solidFill>
                          <a:latin typeface="Public Sans"/>
                          <a:ea typeface="Public Sans"/>
                          <a:cs typeface="Public Sans"/>
                          <a:sym typeface="Public Sans"/>
                        </a:rPr>
                        <a:t>El sistema debe poder reconocer obstáculos no esperados del entorno</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Ministerio TIC</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r h="727046">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007</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168"/>
                        </a:lnSpc>
                        <a:defRPr/>
                      </a:pPr>
                      <a:r>
                        <a:rPr lang="en-US" sz="1549">
                          <a:solidFill>
                            <a:srgbClr val="000000"/>
                          </a:solidFill>
                          <a:latin typeface="Public Sans"/>
                          <a:ea typeface="Public Sans"/>
                          <a:cs typeface="Public Sans"/>
                          <a:sym typeface="Public Sans"/>
                        </a:rPr>
                        <a:t>Planificador de rutas</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168"/>
                        </a:lnSpc>
                        <a:defRPr/>
                      </a:pPr>
                      <a:r>
                        <a:rPr lang="en-US" sz="1549">
                          <a:solidFill>
                            <a:srgbClr val="000000"/>
                          </a:solidFill>
                          <a:latin typeface="Public Sans"/>
                          <a:ea typeface="Public Sans"/>
                          <a:cs typeface="Public Sans"/>
                          <a:sym typeface="Public Sans"/>
                        </a:rPr>
                        <a:t>El sistema debe definir la ruta de acción más corta entre viajes</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Usuarios</a:t>
                      </a:r>
                      <a:r>
                        <a:rPr lang="en-US" sz="1449">
                          <a:solidFill>
                            <a:srgbClr val="000000"/>
                          </a:solidFill>
                          <a:latin typeface="Public Sans"/>
                          <a:ea typeface="Public Sans"/>
                          <a:cs typeface="Public Sans"/>
                          <a:sym typeface="Public Sans"/>
                        </a:rPr>
                        <a:t>, Ministerio TIC</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999210" y="209550"/>
            <a:ext cx="14289581" cy="1232538"/>
          </a:xfrm>
          <a:prstGeom prst="rect">
            <a:avLst/>
          </a:prstGeom>
        </p:spPr>
        <p:txBody>
          <a:bodyPr anchor="t" rtlCol="false" tIns="0" lIns="0" bIns="0" rIns="0">
            <a:spAutoFit/>
          </a:bodyPr>
          <a:lstStyle/>
          <a:p>
            <a:pPr algn="ctr">
              <a:lnSpc>
                <a:spcPts val="9120"/>
              </a:lnSpc>
            </a:pPr>
            <a:r>
              <a:rPr lang="en-US" sz="9500" spc="-779">
                <a:solidFill>
                  <a:srgbClr val="272665"/>
                </a:solidFill>
                <a:latin typeface="Public Sans"/>
                <a:ea typeface="Public Sans"/>
                <a:cs typeface="Public Sans"/>
                <a:sym typeface="Public Sans"/>
              </a:rPr>
              <a:t>Requerimientos Funcionales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6E4E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74982" y="1019175"/>
          <a:ext cx="17938037" cy="9273603"/>
        </p:xfrm>
        <a:graphic>
          <a:graphicData uri="http://schemas.openxmlformats.org/drawingml/2006/table">
            <a:tbl>
              <a:tblPr/>
              <a:tblGrid>
                <a:gridCol w="838493"/>
                <a:gridCol w="3042770"/>
                <a:gridCol w="8654010"/>
                <a:gridCol w="2373496"/>
                <a:gridCol w="3029267"/>
              </a:tblGrid>
              <a:tr h="1071201">
                <a:tc>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ID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Descripcion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Detalle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Métrica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Interesados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61637">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Calidad de señal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La señal entre el robot asistente y el usuario debe mantenerse estable en un rango mínimo de 10 metros midiéndose la señal en metros y potencia.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2.5mW (4 dBm)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Ministerio TIC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67439">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Cifrado en la comunicación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La comunicación entre el robot y la aplicación debe estar protegida mediante cifrado seguro, siguiendo un estándar de cifrado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AES 128 bits o superior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Public Sans"/>
                          <a:ea typeface="Public Sans"/>
                          <a:cs typeface="Public Sans"/>
                          <a:sym typeface="Public Sans"/>
                        </a:rPr>
                        <a:t>Ministerio TIC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65144">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Tiempo calculo de tuta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El sistema debe generar una ruta óptima para el usuario en un tiempo maximo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 2 segundos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Public Sans"/>
                          <a:ea typeface="Public Sans"/>
                          <a:cs typeface="Public Sans"/>
                          <a:sym typeface="Public Sans"/>
                        </a:rPr>
                        <a:t>Usuarios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61637">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Tiempo de procesamiento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El sistema debe procesar y reaccionar ante los cambios en el entorno en el tiempo estimado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 3 segundos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Public Sans"/>
                          <a:ea typeface="Public Sans"/>
                          <a:cs typeface="Public Sans"/>
                          <a:sym typeface="Public Sans"/>
                        </a:rPr>
                        <a:t>Usuarios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61637">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Comunicación robot-app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La conexión entre el robot guía y la aplicación debe ser continua con una latencia igual o menor a la establecida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Latencia &lt; 2 segundos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Public Sans"/>
                          <a:ea typeface="Public Sans"/>
                          <a:cs typeface="Public Sans"/>
                          <a:sym typeface="Public Sans"/>
                        </a:rPr>
                        <a:t>Usuarios, Ministerio TIC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65144">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Tiempo de Respuesta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La aplicación debe responder a las acciones del usuario en el tiempo esperado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3-5 segundos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Public Sans"/>
                          <a:ea typeface="Public Sans"/>
                          <a:cs typeface="Public Sans"/>
                          <a:sym typeface="Public Sans"/>
                        </a:rPr>
                        <a:t>Usuarios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61637">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Accesibilidad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La aplicación debe ser accesible mediante lectores de pantalla y comandos de voz, cumpliendo con el estándar de accesibilidad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WCAG 2.1 nivel AA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Public Sans"/>
                          <a:ea typeface="Public Sans"/>
                          <a:cs typeface="Public Sans"/>
                          <a:sym typeface="Public Sans"/>
                        </a:rPr>
                        <a:t>Usuarios, Ministerio de Salud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58130">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Compatibilidad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El sistema debe funcionar correctamente en al menos cierto porcentaje de los dispositivos moviles.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 80 % de funcionalidad operativa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Public Sans"/>
                          <a:ea typeface="Public Sans"/>
                          <a:cs typeface="Public Sans"/>
                          <a:sym typeface="Public Sans"/>
                        </a:rPr>
                        <a:t>Usuarios, Ministerio de Salud, Instituciones educativas, Ministerio TIC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639089" y="171450"/>
            <a:ext cx="15009822" cy="1009285"/>
          </a:xfrm>
          <a:prstGeom prst="rect">
            <a:avLst/>
          </a:prstGeom>
        </p:spPr>
        <p:txBody>
          <a:bodyPr anchor="t" rtlCol="false" tIns="0" lIns="0" bIns="0" rIns="0">
            <a:spAutoFit/>
          </a:bodyPr>
          <a:lstStyle/>
          <a:p>
            <a:pPr algn="ctr">
              <a:lnSpc>
                <a:spcPts val="7488"/>
              </a:lnSpc>
            </a:pPr>
            <a:r>
              <a:rPr lang="en-US" sz="7800" spc="-639">
                <a:solidFill>
                  <a:srgbClr val="272665"/>
                </a:solidFill>
                <a:latin typeface="Public Sans"/>
                <a:ea typeface="Public Sans"/>
                <a:cs typeface="Public Sans"/>
                <a:sym typeface="Public Sans"/>
              </a:rPr>
              <a:t>Requerimientos No Funcionales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6E4EF"/>
        </a:solidFill>
      </p:bgPr>
    </p:bg>
    <p:spTree>
      <p:nvGrpSpPr>
        <p:cNvPr id="1" name=""/>
        <p:cNvGrpSpPr/>
        <p:nvPr/>
      </p:nvGrpSpPr>
      <p:grpSpPr>
        <a:xfrm>
          <a:off x="0" y="0"/>
          <a:ext cx="0" cy="0"/>
          <a:chOff x="0" y="0"/>
          <a:chExt cx="0" cy="0"/>
        </a:xfrm>
      </p:grpSpPr>
      <p:sp>
        <p:nvSpPr>
          <p:cNvPr name="TextBox 2" id="2"/>
          <p:cNvSpPr txBox="true"/>
          <p:nvPr/>
        </p:nvSpPr>
        <p:spPr>
          <a:xfrm rot="0">
            <a:off x="2688248" y="1437026"/>
            <a:ext cx="12911505" cy="1232538"/>
          </a:xfrm>
          <a:prstGeom prst="rect">
            <a:avLst/>
          </a:prstGeom>
        </p:spPr>
        <p:txBody>
          <a:bodyPr anchor="t" rtlCol="false" tIns="0" lIns="0" bIns="0" rIns="0">
            <a:spAutoFit/>
          </a:bodyPr>
          <a:lstStyle/>
          <a:p>
            <a:pPr algn="ctr">
              <a:lnSpc>
                <a:spcPts val="9120"/>
              </a:lnSpc>
            </a:pPr>
            <a:r>
              <a:rPr lang="en-US" sz="9500" spc="-779">
                <a:solidFill>
                  <a:srgbClr val="272665"/>
                </a:solidFill>
                <a:latin typeface="Public Sans"/>
                <a:ea typeface="Public Sans"/>
                <a:cs typeface="Public Sans"/>
                <a:sym typeface="Public Sans"/>
              </a:rPr>
              <a:t>Atributos de calidad</a:t>
            </a:r>
          </a:p>
        </p:txBody>
      </p:sp>
      <p:grpSp>
        <p:nvGrpSpPr>
          <p:cNvPr name="Group 3" id="3"/>
          <p:cNvGrpSpPr/>
          <p:nvPr/>
        </p:nvGrpSpPr>
        <p:grpSpPr>
          <a:xfrm rot="0">
            <a:off x="889848" y="4053129"/>
            <a:ext cx="3874502" cy="4391971"/>
            <a:chOff x="0" y="0"/>
            <a:chExt cx="1166216" cy="1321973"/>
          </a:xfrm>
        </p:grpSpPr>
        <p:sp>
          <p:nvSpPr>
            <p:cNvPr name="Freeform 4" id="4"/>
            <p:cNvSpPr/>
            <p:nvPr/>
          </p:nvSpPr>
          <p:spPr>
            <a:xfrm flipH="false" flipV="false" rot="0">
              <a:off x="0" y="0"/>
              <a:ext cx="1166216" cy="1321973"/>
            </a:xfrm>
            <a:custGeom>
              <a:avLst/>
              <a:gdLst/>
              <a:ahLst/>
              <a:cxnLst/>
              <a:rect r="r" b="b" t="t" l="l"/>
              <a:pathLst>
                <a:path h="1321973" w="1166216">
                  <a:moveTo>
                    <a:pt x="35967" y="0"/>
                  </a:moveTo>
                  <a:lnTo>
                    <a:pt x="1130249" y="0"/>
                  </a:lnTo>
                  <a:cubicBezTo>
                    <a:pt x="1139788" y="0"/>
                    <a:pt x="1148936" y="3789"/>
                    <a:pt x="1155681" y="10535"/>
                  </a:cubicBezTo>
                  <a:cubicBezTo>
                    <a:pt x="1162427" y="17280"/>
                    <a:pt x="1166216" y="26428"/>
                    <a:pt x="1166216" y="35967"/>
                  </a:cubicBezTo>
                  <a:lnTo>
                    <a:pt x="1166216" y="1286006"/>
                  </a:lnTo>
                  <a:cubicBezTo>
                    <a:pt x="1166216" y="1305870"/>
                    <a:pt x="1150113" y="1321973"/>
                    <a:pt x="1130249" y="1321973"/>
                  </a:cubicBezTo>
                  <a:lnTo>
                    <a:pt x="35967" y="1321973"/>
                  </a:lnTo>
                  <a:cubicBezTo>
                    <a:pt x="16103" y="1321973"/>
                    <a:pt x="0" y="1305870"/>
                    <a:pt x="0" y="1286006"/>
                  </a:cubicBezTo>
                  <a:lnTo>
                    <a:pt x="0" y="35967"/>
                  </a:lnTo>
                  <a:cubicBezTo>
                    <a:pt x="0" y="16103"/>
                    <a:pt x="16103" y="0"/>
                    <a:pt x="35967" y="0"/>
                  </a:cubicBezTo>
                  <a:close/>
                </a:path>
              </a:pathLst>
            </a:custGeom>
            <a:solidFill>
              <a:srgbClr val="000000">
                <a:alpha val="0"/>
              </a:srgbClr>
            </a:solidFill>
            <a:ln w="57150" cap="sq">
              <a:solidFill>
                <a:srgbClr val="AB9EE2"/>
              </a:solidFill>
              <a:prstDash val="solid"/>
              <a:miter/>
            </a:ln>
          </p:spPr>
        </p:sp>
        <p:sp>
          <p:nvSpPr>
            <p:cNvPr name="TextBox 5" id="5"/>
            <p:cNvSpPr txBox="true"/>
            <p:nvPr/>
          </p:nvSpPr>
          <p:spPr>
            <a:xfrm>
              <a:off x="0" y="85725"/>
              <a:ext cx="1166216" cy="1236248"/>
            </a:xfrm>
            <a:prstGeom prst="rect">
              <a:avLst/>
            </a:prstGeom>
          </p:spPr>
          <p:txBody>
            <a:bodyPr anchor="ctr" rtlCol="false" tIns="50800" lIns="50800" bIns="50800" rIns="50800"/>
            <a:lstStyle/>
            <a:p>
              <a:pPr algn="ctr">
                <a:lnSpc>
                  <a:spcPts val="1925"/>
                </a:lnSpc>
              </a:pPr>
            </a:p>
          </p:txBody>
        </p:sp>
      </p:grpSp>
      <p:sp>
        <p:nvSpPr>
          <p:cNvPr name="TextBox 6" id="6"/>
          <p:cNvSpPr txBox="true"/>
          <p:nvPr/>
        </p:nvSpPr>
        <p:spPr>
          <a:xfrm rot="0">
            <a:off x="1540393" y="4829962"/>
            <a:ext cx="2573412" cy="473466"/>
          </a:xfrm>
          <a:prstGeom prst="rect">
            <a:avLst/>
          </a:prstGeom>
        </p:spPr>
        <p:txBody>
          <a:bodyPr anchor="t" rtlCol="false" tIns="0" lIns="0" bIns="0" rIns="0">
            <a:spAutoFit/>
          </a:bodyPr>
          <a:lstStyle/>
          <a:p>
            <a:pPr algn="ctr">
              <a:lnSpc>
                <a:spcPts val="3473"/>
              </a:lnSpc>
            </a:pPr>
            <a:r>
              <a:rPr lang="en-US" sz="3618" spc="-296">
                <a:solidFill>
                  <a:srgbClr val="272665"/>
                </a:solidFill>
                <a:latin typeface="Public Sans"/>
                <a:ea typeface="Public Sans"/>
                <a:cs typeface="Public Sans"/>
                <a:sym typeface="Public Sans"/>
              </a:rPr>
              <a:t>Rendimiento</a:t>
            </a:r>
          </a:p>
        </p:txBody>
      </p:sp>
      <p:sp>
        <p:nvSpPr>
          <p:cNvPr name="TextBox 7" id="7"/>
          <p:cNvSpPr txBox="true"/>
          <p:nvPr/>
        </p:nvSpPr>
        <p:spPr>
          <a:xfrm rot="0">
            <a:off x="1369379" y="5451697"/>
            <a:ext cx="2915440" cy="2298155"/>
          </a:xfrm>
          <a:prstGeom prst="rect">
            <a:avLst/>
          </a:prstGeom>
        </p:spPr>
        <p:txBody>
          <a:bodyPr anchor="t" rtlCol="false" tIns="0" lIns="0" bIns="0" rIns="0">
            <a:spAutoFit/>
          </a:bodyPr>
          <a:lstStyle/>
          <a:p>
            <a:pPr algn="ctr">
              <a:lnSpc>
                <a:spcPts val="2629"/>
              </a:lnSpc>
              <a:spcBef>
                <a:spcPct val="0"/>
              </a:spcBef>
            </a:pPr>
            <a:r>
              <a:rPr lang="en-US" sz="1878" spc="-31">
                <a:solidFill>
                  <a:srgbClr val="272665"/>
                </a:solidFill>
                <a:latin typeface="Public Sans"/>
                <a:ea typeface="Public Sans"/>
                <a:cs typeface="Public Sans"/>
                <a:sym typeface="Public Sans"/>
              </a:rPr>
              <a:t>Como el sistema debe ser un instrumento guía este debe formar rutas e informar las direcciones de una forma rápida, además de acceder y procesar los datos del mapa virtual</a:t>
            </a:r>
          </a:p>
        </p:txBody>
      </p:sp>
      <p:grpSp>
        <p:nvGrpSpPr>
          <p:cNvPr name="Group 8" id="8"/>
          <p:cNvGrpSpPr/>
          <p:nvPr/>
        </p:nvGrpSpPr>
        <p:grpSpPr>
          <a:xfrm rot="0">
            <a:off x="5075047" y="4053129"/>
            <a:ext cx="3874502" cy="4391971"/>
            <a:chOff x="0" y="0"/>
            <a:chExt cx="1166216" cy="1321973"/>
          </a:xfrm>
        </p:grpSpPr>
        <p:sp>
          <p:nvSpPr>
            <p:cNvPr name="Freeform 9" id="9"/>
            <p:cNvSpPr/>
            <p:nvPr/>
          </p:nvSpPr>
          <p:spPr>
            <a:xfrm flipH="false" flipV="false" rot="0">
              <a:off x="0" y="0"/>
              <a:ext cx="1166216" cy="1321973"/>
            </a:xfrm>
            <a:custGeom>
              <a:avLst/>
              <a:gdLst/>
              <a:ahLst/>
              <a:cxnLst/>
              <a:rect r="r" b="b" t="t" l="l"/>
              <a:pathLst>
                <a:path h="1321973" w="1166216">
                  <a:moveTo>
                    <a:pt x="35967" y="0"/>
                  </a:moveTo>
                  <a:lnTo>
                    <a:pt x="1130249" y="0"/>
                  </a:lnTo>
                  <a:cubicBezTo>
                    <a:pt x="1139788" y="0"/>
                    <a:pt x="1148936" y="3789"/>
                    <a:pt x="1155681" y="10535"/>
                  </a:cubicBezTo>
                  <a:cubicBezTo>
                    <a:pt x="1162427" y="17280"/>
                    <a:pt x="1166216" y="26428"/>
                    <a:pt x="1166216" y="35967"/>
                  </a:cubicBezTo>
                  <a:lnTo>
                    <a:pt x="1166216" y="1286006"/>
                  </a:lnTo>
                  <a:cubicBezTo>
                    <a:pt x="1166216" y="1305870"/>
                    <a:pt x="1150113" y="1321973"/>
                    <a:pt x="1130249" y="1321973"/>
                  </a:cubicBezTo>
                  <a:lnTo>
                    <a:pt x="35967" y="1321973"/>
                  </a:lnTo>
                  <a:cubicBezTo>
                    <a:pt x="16103" y="1321973"/>
                    <a:pt x="0" y="1305870"/>
                    <a:pt x="0" y="1286006"/>
                  </a:cubicBezTo>
                  <a:lnTo>
                    <a:pt x="0" y="35967"/>
                  </a:lnTo>
                  <a:cubicBezTo>
                    <a:pt x="0" y="16103"/>
                    <a:pt x="16103" y="0"/>
                    <a:pt x="35967" y="0"/>
                  </a:cubicBezTo>
                  <a:close/>
                </a:path>
              </a:pathLst>
            </a:custGeom>
            <a:solidFill>
              <a:srgbClr val="000000">
                <a:alpha val="0"/>
              </a:srgbClr>
            </a:solidFill>
            <a:ln w="57150" cap="sq">
              <a:solidFill>
                <a:srgbClr val="AB9EE2"/>
              </a:solidFill>
              <a:prstDash val="solid"/>
              <a:miter/>
            </a:ln>
          </p:spPr>
        </p:sp>
        <p:sp>
          <p:nvSpPr>
            <p:cNvPr name="TextBox 10" id="10"/>
            <p:cNvSpPr txBox="true"/>
            <p:nvPr/>
          </p:nvSpPr>
          <p:spPr>
            <a:xfrm>
              <a:off x="0" y="85725"/>
              <a:ext cx="1166216" cy="1236248"/>
            </a:xfrm>
            <a:prstGeom prst="rect">
              <a:avLst/>
            </a:prstGeom>
          </p:spPr>
          <p:txBody>
            <a:bodyPr anchor="ctr" rtlCol="false" tIns="50800" lIns="50800" bIns="50800" rIns="50800"/>
            <a:lstStyle/>
            <a:p>
              <a:pPr algn="ctr">
                <a:lnSpc>
                  <a:spcPts val="1925"/>
                </a:lnSpc>
              </a:pPr>
            </a:p>
          </p:txBody>
        </p:sp>
      </p:grpSp>
      <p:sp>
        <p:nvSpPr>
          <p:cNvPr name="TextBox 11" id="11"/>
          <p:cNvSpPr txBox="true"/>
          <p:nvPr/>
        </p:nvSpPr>
        <p:spPr>
          <a:xfrm rot="0">
            <a:off x="5640085" y="4836711"/>
            <a:ext cx="2744426" cy="473466"/>
          </a:xfrm>
          <a:prstGeom prst="rect">
            <a:avLst/>
          </a:prstGeom>
        </p:spPr>
        <p:txBody>
          <a:bodyPr anchor="t" rtlCol="false" tIns="0" lIns="0" bIns="0" rIns="0">
            <a:spAutoFit/>
          </a:bodyPr>
          <a:lstStyle/>
          <a:p>
            <a:pPr algn="ctr">
              <a:lnSpc>
                <a:spcPts val="3473"/>
              </a:lnSpc>
            </a:pPr>
            <a:r>
              <a:rPr lang="en-US" sz="3618" spc="-296">
                <a:solidFill>
                  <a:srgbClr val="272665"/>
                </a:solidFill>
                <a:latin typeface="Public Sans"/>
                <a:ea typeface="Public Sans"/>
                <a:cs typeface="Public Sans"/>
                <a:sym typeface="Public Sans"/>
              </a:rPr>
              <a:t>Compatibilidad</a:t>
            </a:r>
          </a:p>
        </p:txBody>
      </p:sp>
      <p:sp>
        <p:nvSpPr>
          <p:cNvPr name="TextBox 12" id="12"/>
          <p:cNvSpPr txBox="true"/>
          <p:nvPr/>
        </p:nvSpPr>
        <p:spPr>
          <a:xfrm rot="0">
            <a:off x="5554578" y="5615856"/>
            <a:ext cx="2915440" cy="2298155"/>
          </a:xfrm>
          <a:prstGeom prst="rect">
            <a:avLst/>
          </a:prstGeom>
        </p:spPr>
        <p:txBody>
          <a:bodyPr anchor="t" rtlCol="false" tIns="0" lIns="0" bIns="0" rIns="0">
            <a:spAutoFit/>
          </a:bodyPr>
          <a:lstStyle/>
          <a:p>
            <a:pPr algn="ctr">
              <a:lnSpc>
                <a:spcPts val="2629"/>
              </a:lnSpc>
              <a:spcBef>
                <a:spcPct val="0"/>
              </a:spcBef>
            </a:pPr>
            <a:r>
              <a:rPr lang="en-US" sz="1878" spc="-31">
                <a:solidFill>
                  <a:srgbClr val="272665"/>
                </a:solidFill>
                <a:latin typeface="Public Sans"/>
                <a:ea typeface="Public Sans"/>
                <a:cs typeface="Public Sans"/>
                <a:sym typeface="Public Sans"/>
              </a:rPr>
              <a:t>Es deseado que el sistema funcione en multiples plataformas como los sistemas operativos para ampliar la cantidad de usuarios que puedan usar el sistema</a:t>
            </a:r>
          </a:p>
        </p:txBody>
      </p:sp>
      <p:grpSp>
        <p:nvGrpSpPr>
          <p:cNvPr name="Group 13" id="13"/>
          <p:cNvGrpSpPr/>
          <p:nvPr/>
        </p:nvGrpSpPr>
        <p:grpSpPr>
          <a:xfrm rot="0">
            <a:off x="9259417" y="4053129"/>
            <a:ext cx="3874502" cy="4391971"/>
            <a:chOff x="0" y="0"/>
            <a:chExt cx="1166216" cy="1321973"/>
          </a:xfrm>
        </p:grpSpPr>
        <p:sp>
          <p:nvSpPr>
            <p:cNvPr name="Freeform 14" id="14"/>
            <p:cNvSpPr/>
            <p:nvPr/>
          </p:nvSpPr>
          <p:spPr>
            <a:xfrm flipH="false" flipV="false" rot="0">
              <a:off x="0" y="0"/>
              <a:ext cx="1166216" cy="1321973"/>
            </a:xfrm>
            <a:custGeom>
              <a:avLst/>
              <a:gdLst/>
              <a:ahLst/>
              <a:cxnLst/>
              <a:rect r="r" b="b" t="t" l="l"/>
              <a:pathLst>
                <a:path h="1321973" w="1166216">
                  <a:moveTo>
                    <a:pt x="35967" y="0"/>
                  </a:moveTo>
                  <a:lnTo>
                    <a:pt x="1130249" y="0"/>
                  </a:lnTo>
                  <a:cubicBezTo>
                    <a:pt x="1139788" y="0"/>
                    <a:pt x="1148936" y="3789"/>
                    <a:pt x="1155681" y="10535"/>
                  </a:cubicBezTo>
                  <a:cubicBezTo>
                    <a:pt x="1162427" y="17280"/>
                    <a:pt x="1166216" y="26428"/>
                    <a:pt x="1166216" y="35967"/>
                  </a:cubicBezTo>
                  <a:lnTo>
                    <a:pt x="1166216" y="1286006"/>
                  </a:lnTo>
                  <a:cubicBezTo>
                    <a:pt x="1166216" y="1305870"/>
                    <a:pt x="1150113" y="1321973"/>
                    <a:pt x="1130249" y="1321973"/>
                  </a:cubicBezTo>
                  <a:lnTo>
                    <a:pt x="35967" y="1321973"/>
                  </a:lnTo>
                  <a:cubicBezTo>
                    <a:pt x="16103" y="1321973"/>
                    <a:pt x="0" y="1305870"/>
                    <a:pt x="0" y="1286006"/>
                  </a:cubicBezTo>
                  <a:lnTo>
                    <a:pt x="0" y="35967"/>
                  </a:lnTo>
                  <a:cubicBezTo>
                    <a:pt x="0" y="16103"/>
                    <a:pt x="16103" y="0"/>
                    <a:pt x="35967" y="0"/>
                  </a:cubicBezTo>
                  <a:close/>
                </a:path>
              </a:pathLst>
            </a:custGeom>
            <a:solidFill>
              <a:srgbClr val="000000">
                <a:alpha val="0"/>
              </a:srgbClr>
            </a:solidFill>
            <a:ln w="57150" cap="sq">
              <a:solidFill>
                <a:srgbClr val="AB9EE2"/>
              </a:solidFill>
              <a:prstDash val="solid"/>
              <a:miter/>
            </a:ln>
          </p:spPr>
        </p:sp>
        <p:sp>
          <p:nvSpPr>
            <p:cNvPr name="TextBox 15" id="15"/>
            <p:cNvSpPr txBox="true"/>
            <p:nvPr/>
          </p:nvSpPr>
          <p:spPr>
            <a:xfrm>
              <a:off x="0" y="85725"/>
              <a:ext cx="1166216" cy="1236248"/>
            </a:xfrm>
            <a:prstGeom prst="rect">
              <a:avLst/>
            </a:prstGeom>
          </p:spPr>
          <p:txBody>
            <a:bodyPr anchor="ctr" rtlCol="false" tIns="50800" lIns="50800" bIns="50800" rIns="50800"/>
            <a:lstStyle/>
            <a:p>
              <a:pPr algn="ctr">
                <a:lnSpc>
                  <a:spcPts val="1925"/>
                </a:lnSpc>
              </a:pPr>
            </a:p>
          </p:txBody>
        </p:sp>
      </p:grpSp>
      <p:grpSp>
        <p:nvGrpSpPr>
          <p:cNvPr name="Group 16" id="16"/>
          <p:cNvGrpSpPr/>
          <p:nvPr/>
        </p:nvGrpSpPr>
        <p:grpSpPr>
          <a:xfrm rot="0">
            <a:off x="13523650" y="4053129"/>
            <a:ext cx="3874502" cy="4391971"/>
            <a:chOff x="0" y="0"/>
            <a:chExt cx="1166216" cy="1321973"/>
          </a:xfrm>
        </p:grpSpPr>
        <p:sp>
          <p:nvSpPr>
            <p:cNvPr name="Freeform 17" id="17"/>
            <p:cNvSpPr/>
            <p:nvPr/>
          </p:nvSpPr>
          <p:spPr>
            <a:xfrm flipH="false" flipV="false" rot="0">
              <a:off x="0" y="0"/>
              <a:ext cx="1166216" cy="1321973"/>
            </a:xfrm>
            <a:custGeom>
              <a:avLst/>
              <a:gdLst/>
              <a:ahLst/>
              <a:cxnLst/>
              <a:rect r="r" b="b" t="t" l="l"/>
              <a:pathLst>
                <a:path h="1321973" w="1166216">
                  <a:moveTo>
                    <a:pt x="35967" y="0"/>
                  </a:moveTo>
                  <a:lnTo>
                    <a:pt x="1130249" y="0"/>
                  </a:lnTo>
                  <a:cubicBezTo>
                    <a:pt x="1139788" y="0"/>
                    <a:pt x="1148936" y="3789"/>
                    <a:pt x="1155681" y="10535"/>
                  </a:cubicBezTo>
                  <a:cubicBezTo>
                    <a:pt x="1162427" y="17280"/>
                    <a:pt x="1166216" y="26428"/>
                    <a:pt x="1166216" y="35967"/>
                  </a:cubicBezTo>
                  <a:lnTo>
                    <a:pt x="1166216" y="1286006"/>
                  </a:lnTo>
                  <a:cubicBezTo>
                    <a:pt x="1166216" y="1305870"/>
                    <a:pt x="1150113" y="1321973"/>
                    <a:pt x="1130249" y="1321973"/>
                  </a:cubicBezTo>
                  <a:lnTo>
                    <a:pt x="35967" y="1321973"/>
                  </a:lnTo>
                  <a:cubicBezTo>
                    <a:pt x="16103" y="1321973"/>
                    <a:pt x="0" y="1305870"/>
                    <a:pt x="0" y="1286006"/>
                  </a:cubicBezTo>
                  <a:lnTo>
                    <a:pt x="0" y="35967"/>
                  </a:lnTo>
                  <a:cubicBezTo>
                    <a:pt x="0" y="16103"/>
                    <a:pt x="16103" y="0"/>
                    <a:pt x="35967" y="0"/>
                  </a:cubicBezTo>
                  <a:close/>
                </a:path>
              </a:pathLst>
            </a:custGeom>
            <a:solidFill>
              <a:srgbClr val="000000">
                <a:alpha val="0"/>
              </a:srgbClr>
            </a:solidFill>
            <a:ln w="57150" cap="sq">
              <a:solidFill>
                <a:srgbClr val="AB9EE2"/>
              </a:solidFill>
              <a:prstDash val="solid"/>
              <a:miter/>
            </a:ln>
          </p:spPr>
        </p:sp>
        <p:sp>
          <p:nvSpPr>
            <p:cNvPr name="TextBox 18" id="18"/>
            <p:cNvSpPr txBox="true"/>
            <p:nvPr/>
          </p:nvSpPr>
          <p:spPr>
            <a:xfrm>
              <a:off x="0" y="85725"/>
              <a:ext cx="1166216" cy="1236248"/>
            </a:xfrm>
            <a:prstGeom prst="rect">
              <a:avLst/>
            </a:prstGeom>
          </p:spPr>
          <p:txBody>
            <a:bodyPr anchor="ctr" rtlCol="false" tIns="50800" lIns="50800" bIns="50800" rIns="50800"/>
            <a:lstStyle/>
            <a:p>
              <a:pPr algn="ctr">
                <a:lnSpc>
                  <a:spcPts val="1925"/>
                </a:lnSpc>
              </a:pPr>
            </a:p>
          </p:txBody>
        </p:sp>
      </p:grpSp>
      <p:sp>
        <p:nvSpPr>
          <p:cNvPr name="TextBox 19" id="19"/>
          <p:cNvSpPr txBox="true"/>
          <p:nvPr/>
        </p:nvSpPr>
        <p:spPr>
          <a:xfrm rot="0">
            <a:off x="9909962" y="4829962"/>
            <a:ext cx="2573412" cy="473466"/>
          </a:xfrm>
          <a:prstGeom prst="rect">
            <a:avLst/>
          </a:prstGeom>
        </p:spPr>
        <p:txBody>
          <a:bodyPr anchor="t" rtlCol="false" tIns="0" lIns="0" bIns="0" rIns="0">
            <a:spAutoFit/>
          </a:bodyPr>
          <a:lstStyle/>
          <a:p>
            <a:pPr algn="ctr">
              <a:lnSpc>
                <a:spcPts val="3473"/>
              </a:lnSpc>
            </a:pPr>
            <a:r>
              <a:rPr lang="en-US" sz="3618" spc="-296">
                <a:solidFill>
                  <a:srgbClr val="272665"/>
                </a:solidFill>
                <a:latin typeface="Public Sans"/>
                <a:ea typeface="Public Sans"/>
                <a:cs typeface="Public Sans"/>
                <a:sym typeface="Public Sans"/>
              </a:rPr>
              <a:t>Usabilidad</a:t>
            </a:r>
          </a:p>
        </p:txBody>
      </p:sp>
      <p:sp>
        <p:nvSpPr>
          <p:cNvPr name="TextBox 20" id="20"/>
          <p:cNvSpPr txBox="true"/>
          <p:nvPr/>
        </p:nvSpPr>
        <p:spPr>
          <a:xfrm rot="0">
            <a:off x="14174195" y="4829962"/>
            <a:ext cx="2573412" cy="473466"/>
          </a:xfrm>
          <a:prstGeom prst="rect">
            <a:avLst/>
          </a:prstGeom>
        </p:spPr>
        <p:txBody>
          <a:bodyPr anchor="t" rtlCol="false" tIns="0" lIns="0" bIns="0" rIns="0">
            <a:spAutoFit/>
          </a:bodyPr>
          <a:lstStyle/>
          <a:p>
            <a:pPr algn="ctr">
              <a:lnSpc>
                <a:spcPts val="3473"/>
              </a:lnSpc>
            </a:pPr>
            <a:r>
              <a:rPr lang="en-US" sz="3618" spc="-296">
                <a:solidFill>
                  <a:srgbClr val="272665"/>
                </a:solidFill>
                <a:latin typeface="Public Sans"/>
                <a:ea typeface="Public Sans"/>
                <a:cs typeface="Public Sans"/>
                <a:sym typeface="Public Sans"/>
              </a:rPr>
              <a:t>Confiabilidad</a:t>
            </a:r>
          </a:p>
        </p:txBody>
      </p:sp>
      <p:sp>
        <p:nvSpPr>
          <p:cNvPr name="TextBox 21" id="21"/>
          <p:cNvSpPr txBox="true"/>
          <p:nvPr/>
        </p:nvSpPr>
        <p:spPr>
          <a:xfrm rot="0">
            <a:off x="9738947" y="5944175"/>
            <a:ext cx="2915440" cy="1641517"/>
          </a:xfrm>
          <a:prstGeom prst="rect">
            <a:avLst/>
          </a:prstGeom>
        </p:spPr>
        <p:txBody>
          <a:bodyPr anchor="t" rtlCol="false" tIns="0" lIns="0" bIns="0" rIns="0">
            <a:spAutoFit/>
          </a:bodyPr>
          <a:lstStyle/>
          <a:p>
            <a:pPr algn="ctr">
              <a:lnSpc>
                <a:spcPts val="2629"/>
              </a:lnSpc>
              <a:spcBef>
                <a:spcPct val="0"/>
              </a:spcBef>
            </a:pPr>
            <a:r>
              <a:rPr lang="en-US" sz="1878" spc="-31">
                <a:solidFill>
                  <a:srgbClr val="272665"/>
                </a:solidFill>
                <a:latin typeface="Public Sans"/>
                <a:ea typeface="Public Sans"/>
                <a:cs typeface="Public Sans"/>
                <a:sym typeface="Public Sans"/>
              </a:rPr>
              <a:t>Es esencial que el aplicativo y el sistema sea fácil de usar para varios  tipos de usuarios que se pueden presentar</a:t>
            </a:r>
          </a:p>
        </p:txBody>
      </p:sp>
      <p:sp>
        <p:nvSpPr>
          <p:cNvPr name="TextBox 22" id="22"/>
          <p:cNvSpPr txBox="true"/>
          <p:nvPr/>
        </p:nvSpPr>
        <p:spPr>
          <a:xfrm rot="0">
            <a:off x="14003180" y="5944175"/>
            <a:ext cx="2915440" cy="1641517"/>
          </a:xfrm>
          <a:prstGeom prst="rect">
            <a:avLst/>
          </a:prstGeom>
        </p:spPr>
        <p:txBody>
          <a:bodyPr anchor="t" rtlCol="false" tIns="0" lIns="0" bIns="0" rIns="0">
            <a:spAutoFit/>
          </a:bodyPr>
          <a:lstStyle/>
          <a:p>
            <a:pPr algn="ctr">
              <a:lnSpc>
                <a:spcPts val="2629"/>
              </a:lnSpc>
              <a:spcBef>
                <a:spcPct val="0"/>
              </a:spcBef>
            </a:pPr>
            <a:r>
              <a:rPr lang="en-US" sz="1878" spc="-31">
                <a:solidFill>
                  <a:srgbClr val="272665"/>
                </a:solidFill>
                <a:latin typeface="Public Sans"/>
                <a:ea typeface="Public Sans"/>
                <a:cs typeface="Public Sans"/>
                <a:sym typeface="Public Sans"/>
              </a:rPr>
              <a:t>El sistema debe funcionar de forma continua y sin fallos, ya que el usuario depende de su correcto funcionamiento.</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6E4E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4979" y="2045081"/>
          <a:ext cx="16234321" cy="6196837"/>
        </p:xfrm>
        <a:graphic>
          <a:graphicData uri="http://schemas.openxmlformats.org/drawingml/2006/table">
            <a:tbl>
              <a:tblPr/>
              <a:tblGrid>
                <a:gridCol w="3038611"/>
                <a:gridCol w="1435393"/>
                <a:gridCol w="1435393"/>
                <a:gridCol w="1699140"/>
                <a:gridCol w="1699140"/>
                <a:gridCol w="1247950"/>
                <a:gridCol w="1247950"/>
                <a:gridCol w="1514010"/>
                <a:gridCol w="1514010"/>
                <a:gridCol w="1402723"/>
              </a:tblGrid>
              <a:tr h="1636422">
                <a:tc>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Skateholders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gridSpan="2">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Rendimiento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Rendimiento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gridSpan="2">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Compatibilidad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Compatibilidad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gridSpan="2">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Usabilidad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Usabilidad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gridSpan="2">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Confiabilidad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Confiabilidad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Total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01385">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Usuarios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30%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85882">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Ministerio de Salud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80%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01385">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Instituciones educativas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30%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30%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85882">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Ministerio TIC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85882">
                <a:tc>
                  <a:txBody>
                    <a:bodyPr anchor="t" rtlCol="false"/>
                    <a:lstStyle/>
                    <a:p>
                      <a:pPr algn="ctr">
                        <a:lnSpc>
                          <a:spcPts val="2520"/>
                        </a:lnSpc>
                        <a:defRPr/>
                      </a:pP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272665"/>
                    </a:solidFill>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35%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17.5%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27.5%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2688248" y="394427"/>
            <a:ext cx="12911505" cy="1232538"/>
          </a:xfrm>
          <a:prstGeom prst="rect">
            <a:avLst/>
          </a:prstGeom>
        </p:spPr>
        <p:txBody>
          <a:bodyPr anchor="t" rtlCol="false" tIns="0" lIns="0" bIns="0" rIns="0">
            <a:spAutoFit/>
          </a:bodyPr>
          <a:lstStyle/>
          <a:p>
            <a:pPr algn="ctr">
              <a:lnSpc>
                <a:spcPts val="9120"/>
              </a:lnSpc>
            </a:pPr>
            <a:r>
              <a:rPr lang="en-US" sz="9500" spc="-779">
                <a:solidFill>
                  <a:srgbClr val="272665"/>
                </a:solidFill>
                <a:latin typeface="Public Sans"/>
                <a:ea typeface="Public Sans"/>
                <a:cs typeface="Public Sans"/>
                <a:sym typeface="Public Sans"/>
              </a:rPr>
              <a:t>Atributos de calidad</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6E4E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1790941"/>
          <a:ext cx="16374428" cy="7945904"/>
        </p:xfrm>
        <a:graphic>
          <a:graphicData uri="http://schemas.openxmlformats.org/drawingml/2006/table">
            <a:tbl>
              <a:tblPr/>
              <a:tblGrid>
                <a:gridCol w="2173222"/>
                <a:gridCol w="3651270"/>
                <a:gridCol w="3603099"/>
                <a:gridCol w="1913443"/>
                <a:gridCol w="1327156"/>
                <a:gridCol w="1495666"/>
                <a:gridCol w="1179549"/>
                <a:gridCol w="1031022"/>
              </a:tblGrid>
              <a:tr h="1227138">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Atributo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Descripción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Subcategoria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60"/>
                        </a:lnSpc>
                        <a:defRPr/>
                      </a:pPr>
                      <a:r>
                        <a:rPr lang="en-US" sz="2400" b="true">
                          <a:solidFill>
                            <a:srgbClr val="000000"/>
                          </a:solidFill>
                          <a:latin typeface="Public Sans Bold"/>
                          <a:ea typeface="Public Sans Bold"/>
                          <a:cs typeface="Public Sans Bold"/>
                          <a:sym typeface="Public Sans Bold"/>
                        </a:rPr>
                        <a:t>Métrica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Public Sans Bold"/>
                          <a:ea typeface="Public Sans Bold"/>
                          <a:cs typeface="Public Sans Bold"/>
                          <a:sym typeface="Public Sans Bold"/>
                        </a:rPr>
                        <a:t>Impacto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Public Sans Bold"/>
                          <a:ea typeface="Public Sans Bold"/>
                          <a:cs typeface="Public Sans Bold"/>
                          <a:sym typeface="Public Sans Bold"/>
                        </a:rPr>
                        <a:t>Dificultad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Public Sans Bold"/>
                          <a:ea typeface="Public Sans Bold"/>
                          <a:cs typeface="Public Sans Bold"/>
                          <a:sym typeface="Public Sans Bold"/>
                        </a:rPr>
                        <a:t>Peso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Public Sans Bold"/>
                          <a:ea typeface="Public Sans Bold"/>
                          <a:cs typeface="Public Sans Bold"/>
                          <a:sym typeface="Public Sans Bold"/>
                        </a:rPr>
                        <a:t>Valor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952462">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Usabilidad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La aplicación debe ser accesible por voz y lectores de pantalla cumpliendo WCAG 2.1 AA.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Capacidad de interacción – Inclusividad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WCAG 2.1 nivel AA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27.5%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165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88768">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Rendimiento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El sistema debe responder a las acciones del usuario entre 3 y 5 segundos.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Eficiencia de desempeño – Comportamiento temporal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3-5 segundos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140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88768">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Confiabilidad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El sistema debe tener una tasa de éxito mayor al 90 % en sus funciones.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Fiabilidad – Ausencia de fallos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+90% tasa de éxito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120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88768">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Compatibilidad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El sistema debe funcionar correctamente en al menos el 80 % de plataformas objetivo.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Compatibilidad – Interoperabilidad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 de funcionalidad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17.5%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639089" y="171450"/>
            <a:ext cx="15009822" cy="1009285"/>
          </a:xfrm>
          <a:prstGeom prst="rect">
            <a:avLst/>
          </a:prstGeom>
        </p:spPr>
        <p:txBody>
          <a:bodyPr anchor="t" rtlCol="false" tIns="0" lIns="0" bIns="0" rIns="0">
            <a:spAutoFit/>
          </a:bodyPr>
          <a:lstStyle/>
          <a:p>
            <a:pPr algn="ctr">
              <a:lnSpc>
                <a:spcPts val="7488"/>
              </a:lnSpc>
            </a:pPr>
            <a:r>
              <a:rPr lang="en-US" sz="7800" spc="-639">
                <a:solidFill>
                  <a:srgbClr val="272665"/>
                </a:solidFill>
                <a:latin typeface="Public Sans"/>
                <a:ea typeface="Public Sans"/>
                <a:cs typeface="Public Sans"/>
                <a:sym typeface="Public Sans"/>
              </a:rPr>
              <a:t>Ponderación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6E4EF"/>
        </a:solidFill>
      </p:bgPr>
    </p:bg>
    <p:spTree>
      <p:nvGrpSpPr>
        <p:cNvPr id="1" name=""/>
        <p:cNvGrpSpPr/>
        <p:nvPr/>
      </p:nvGrpSpPr>
      <p:grpSpPr>
        <a:xfrm>
          <a:off x="0" y="0"/>
          <a:ext cx="0" cy="0"/>
          <a:chOff x="0" y="0"/>
          <a:chExt cx="0" cy="0"/>
        </a:xfrm>
      </p:grpSpPr>
      <p:sp>
        <p:nvSpPr>
          <p:cNvPr name="Freeform 2" id="2"/>
          <p:cNvSpPr/>
          <p:nvPr/>
        </p:nvSpPr>
        <p:spPr>
          <a:xfrm flipH="false" flipV="false" rot="0">
            <a:off x="10288069" y="1122363"/>
            <a:ext cx="5831883" cy="8042275"/>
          </a:xfrm>
          <a:custGeom>
            <a:avLst/>
            <a:gdLst/>
            <a:ahLst/>
            <a:cxnLst/>
            <a:rect r="r" b="b" t="t" l="l"/>
            <a:pathLst>
              <a:path h="8042275" w="5831883">
                <a:moveTo>
                  <a:pt x="0" y="0"/>
                </a:moveTo>
                <a:lnTo>
                  <a:pt x="5831883" y="0"/>
                </a:lnTo>
                <a:lnTo>
                  <a:pt x="5831883" y="8042274"/>
                </a:lnTo>
                <a:lnTo>
                  <a:pt x="0" y="80422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09778" y="2498406"/>
            <a:ext cx="7150078" cy="5414014"/>
          </a:xfrm>
          <a:prstGeom prst="rect">
            <a:avLst/>
          </a:prstGeom>
        </p:spPr>
        <p:txBody>
          <a:bodyPr anchor="t" rtlCol="false" tIns="0" lIns="0" bIns="0" rIns="0">
            <a:spAutoFit/>
          </a:bodyPr>
          <a:lstStyle/>
          <a:p>
            <a:pPr algn="l">
              <a:lnSpc>
                <a:spcPts val="13920"/>
              </a:lnSpc>
            </a:pPr>
            <a:r>
              <a:rPr lang="en-US" sz="14500" spc="-1189">
                <a:solidFill>
                  <a:srgbClr val="272665"/>
                </a:solidFill>
                <a:latin typeface="Public Sans"/>
                <a:ea typeface="Public Sans"/>
                <a:cs typeface="Public Sans"/>
                <a:sym typeface="Public Sans"/>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DAGjh6wO8ws</dc:identifier>
  <dcterms:modified xsi:type="dcterms:W3CDTF">2011-08-01T06:04:30Z</dcterms:modified>
  <cp:revision>1</cp:revision>
  <dc:title>HorusPath.context</dc:title>
</cp:coreProperties>
</file>