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Open Sans" charset="1" panose="020B0606030504020204"/>
      <p:regular r:id="rId10"/>
    </p:embeddedFont>
    <p:embeddedFont>
      <p:font typeface="Open Sans Bold" charset="1" panose="020B080603050402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68696" y="2268196"/>
            <a:ext cx="5750608" cy="5750608"/>
          </a:xfrm>
          <a:custGeom>
            <a:avLst/>
            <a:gdLst/>
            <a:ahLst/>
            <a:cxnLst/>
            <a:rect r="r" b="b" t="t" l="l"/>
            <a:pathLst>
              <a:path h="5750608" w="5750608">
                <a:moveTo>
                  <a:pt x="0" y="0"/>
                </a:moveTo>
                <a:lnTo>
                  <a:pt x="5750608" y="0"/>
                </a:lnTo>
                <a:lnTo>
                  <a:pt x="5750608" y="5750608"/>
                </a:lnTo>
                <a:lnTo>
                  <a:pt x="0" y="5750608"/>
                </a:lnTo>
                <a:lnTo>
                  <a:pt x="0" y="0"/>
                </a:lnTo>
                <a:close/>
              </a:path>
            </a:pathLst>
          </a:custGeom>
          <a:blipFill>
            <a:blip r:embed="rId2"/>
            <a:stretch>
              <a:fillRect l="0" t="0" r="0" b="0"/>
            </a:stretch>
          </a:blipFill>
        </p:spPr>
      </p:sp>
      <p:sp>
        <p:nvSpPr>
          <p:cNvPr name="TextBox 3" id="3"/>
          <p:cNvSpPr txBox="true"/>
          <p:nvPr/>
        </p:nvSpPr>
        <p:spPr>
          <a:xfrm rot="0">
            <a:off x="2947307" y="8761386"/>
            <a:ext cx="14219618" cy="496914"/>
          </a:xfrm>
          <a:prstGeom prst="rect">
            <a:avLst/>
          </a:prstGeom>
        </p:spPr>
        <p:txBody>
          <a:bodyPr anchor="t" rtlCol="false" tIns="0" lIns="0" bIns="0" rIns="0">
            <a:spAutoFit/>
          </a:bodyPr>
          <a:lstStyle/>
          <a:p>
            <a:pPr algn="r">
              <a:lnSpc>
                <a:spcPts val="4111"/>
              </a:lnSpc>
              <a:spcBef>
                <a:spcPct val="0"/>
              </a:spcBef>
            </a:pPr>
            <a:r>
              <a:rPr lang="en-US" sz="2936">
                <a:solidFill>
                  <a:srgbClr val="000000"/>
                </a:solidFill>
                <a:latin typeface="Open Sans"/>
                <a:ea typeface="Open Sans"/>
                <a:cs typeface="Open Sans"/>
                <a:sym typeface="Open Sans"/>
              </a:rPr>
              <a:t>Dillan Alexander Asprilla Sanchez 93009</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034191" y="3286579"/>
            <a:ext cx="14219618" cy="3452839"/>
          </a:xfrm>
          <a:prstGeom prst="rect">
            <a:avLst/>
          </a:prstGeom>
        </p:spPr>
        <p:txBody>
          <a:bodyPr anchor="t" rtlCol="false" tIns="0" lIns="0" bIns="0" rIns="0">
            <a:spAutoFit/>
          </a:bodyPr>
          <a:lstStyle/>
          <a:p>
            <a:pPr algn="just" marL="849878" indent="-424939" lvl="1">
              <a:lnSpc>
                <a:spcPts val="5511"/>
              </a:lnSpc>
              <a:buAutoNum type="arabicPeriod" startAt="1"/>
            </a:pPr>
            <a:r>
              <a:rPr lang="en-US" b="true" sz="3936">
                <a:solidFill>
                  <a:srgbClr val="000000"/>
                </a:solidFill>
                <a:latin typeface="Open Sans Bold"/>
                <a:ea typeface="Open Sans Bold"/>
                <a:cs typeface="Open Sans Bold"/>
                <a:sym typeface="Open Sans Bold"/>
              </a:rPr>
              <a:t>Contexto</a:t>
            </a:r>
          </a:p>
          <a:p>
            <a:pPr algn="just" marL="849878" indent="-424939" lvl="1">
              <a:lnSpc>
                <a:spcPts val="5511"/>
              </a:lnSpc>
              <a:buAutoNum type="arabicPeriod" startAt="1"/>
            </a:pPr>
            <a:r>
              <a:rPr lang="en-US" b="true" sz="3936">
                <a:solidFill>
                  <a:srgbClr val="000000"/>
                </a:solidFill>
                <a:latin typeface="Open Sans Bold"/>
                <a:ea typeface="Open Sans Bold"/>
                <a:cs typeface="Open Sans Bold"/>
                <a:sym typeface="Open Sans Bold"/>
              </a:rPr>
              <a:t>Requisitos Funcionales</a:t>
            </a:r>
          </a:p>
          <a:p>
            <a:pPr algn="just" marL="849878" indent="-424939" lvl="1">
              <a:lnSpc>
                <a:spcPts val="5511"/>
              </a:lnSpc>
              <a:buAutoNum type="arabicPeriod" startAt="1"/>
            </a:pPr>
            <a:r>
              <a:rPr lang="en-US" b="true" sz="3936">
                <a:solidFill>
                  <a:srgbClr val="000000"/>
                </a:solidFill>
                <a:latin typeface="Open Sans Bold"/>
                <a:ea typeface="Open Sans Bold"/>
                <a:cs typeface="Open Sans Bold"/>
                <a:sym typeface="Open Sans Bold"/>
              </a:rPr>
              <a:t>Requisitos no funcionales</a:t>
            </a:r>
          </a:p>
          <a:p>
            <a:pPr algn="just" marL="849878" indent="-424939" lvl="1">
              <a:lnSpc>
                <a:spcPts val="5511"/>
              </a:lnSpc>
              <a:buAutoNum type="arabicPeriod" startAt="1"/>
            </a:pPr>
            <a:r>
              <a:rPr lang="en-US" b="true" sz="3936">
                <a:solidFill>
                  <a:srgbClr val="000000"/>
                </a:solidFill>
                <a:latin typeface="Open Sans Bold"/>
                <a:ea typeface="Open Sans Bold"/>
                <a:cs typeface="Open Sans Bold"/>
                <a:sym typeface="Open Sans Bold"/>
              </a:rPr>
              <a:t>Atributos de Calidad</a:t>
            </a:r>
          </a:p>
          <a:p>
            <a:pPr algn="just" marL="849878" indent="-424939" lvl="1">
              <a:lnSpc>
                <a:spcPts val="5511"/>
              </a:lnSpc>
              <a:spcBef>
                <a:spcPct val="0"/>
              </a:spcBef>
              <a:buAutoNum type="arabicPeriod" startAt="1"/>
            </a:pPr>
            <a:r>
              <a:rPr lang="en-US" b="true" sz="3936">
                <a:solidFill>
                  <a:srgbClr val="000000"/>
                </a:solidFill>
                <a:latin typeface="Open Sans Bold"/>
                <a:ea typeface="Open Sans Bold"/>
                <a:cs typeface="Open Sans Bold"/>
                <a:sym typeface="Open Sans Bold"/>
              </a:rPr>
              <a:t>Ponderación </a:t>
            </a:r>
          </a:p>
        </p:txBody>
      </p:sp>
      <p:sp>
        <p:nvSpPr>
          <p:cNvPr name="TextBox 3" id="3"/>
          <p:cNvSpPr txBox="true"/>
          <p:nvPr/>
        </p:nvSpPr>
        <p:spPr>
          <a:xfrm rot="0">
            <a:off x="2448320" y="885825"/>
            <a:ext cx="13391361" cy="1342394"/>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Open Sans Bold"/>
                <a:ea typeface="Open Sans Bold"/>
                <a:cs typeface="Open Sans Bold"/>
                <a:sym typeface="Open Sans Bold"/>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48095" y="7213580"/>
            <a:ext cx="2235420" cy="2406912"/>
          </a:xfrm>
          <a:custGeom>
            <a:avLst/>
            <a:gdLst/>
            <a:ahLst/>
            <a:cxnLst/>
            <a:rect r="r" b="b" t="t" l="l"/>
            <a:pathLst>
              <a:path h="2406912" w="2235420">
                <a:moveTo>
                  <a:pt x="0" y="0"/>
                </a:moveTo>
                <a:lnTo>
                  <a:pt x="2235419" y="0"/>
                </a:lnTo>
                <a:lnTo>
                  <a:pt x="2235419" y="2406913"/>
                </a:lnTo>
                <a:lnTo>
                  <a:pt x="0" y="2406913"/>
                </a:lnTo>
                <a:lnTo>
                  <a:pt x="0" y="0"/>
                </a:lnTo>
                <a:close/>
              </a:path>
            </a:pathLst>
          </a:custGeom>
          <a:blipFill>
            <a:blip r:embed="rId2"/>
            <a:stretch>
              <a:fillRect l="0" t="0" r="0" b="0"/>
            </a:stretch>
          </a:blipFill>
        </p:spPr>
      </p:sp>
      <p:sp>
        <p:nvSpPr>
          <p:cNvPr name="Freeform 3" id="3"/>
          <p:cNvSpPr/>
          <p:nvPr/>
        </p:nvSpPr>
        <p:spPr>
          <a:xfrm flipH="false" flipV="false" rot="0">
            <a:off x="8146482" y="7419518"/>
            <a:ext cx="1995036" cy="1995036"/>
          </a:xfrm>
          <a:custGeom>
            <a:avLst/>
            <a:gdLst/>
            <a:ahLst/>
            <a:cxnLst/>
            <a:rect r="r" b="b" t="t" l="l"/>
            <a:pathLst>
              <a:path h="1995036" w="1995036">
                <a:moveTo>
                  <a:pt x="0" y="0"/>
                </a:moveTo>
                <a:lnTo>
                  <a:pt x="1995036" y="0"/>
                </a:lnTo>
                <a:lnTo>
                  <a:pt x="1995036" y="1995037"/>
                </a:lnTo>
                <a:lnTo>
                  <a:pt x="0" y="1995037"/>
                </a:lnTo>
                <a:lnTo>
                  <a:pt x="0" y="0"/>
                </a:lnTo>
                <a:close/>
              </a:path>
            </a:pathLst>
          </a:custGeom>
          <a:blipFill>
            <a:blip r:embed="rId3"/>
            <a:stretch>
              <a:fillRect l="0" t="0" r="0" b="0"/>
            </a:stretch>
          </a:blipFill>
        </p:spPr>
      </p:sp>
      <p:sp>
        <p:nvSpPr>
          <p:cNvPr name="Freeform 4" id="4"/>
          <p:cNvSpPr/>
          <p:nvPr/>
        </p:nvSpPr>
        <p:spPr>
          <a:xfrm flipH="false" flipV="false" rot="0">
            <a:off x="12473326" y="7265794"/>
            <a:ext cx="2148760" cy="2148760"/>
          </a:xfrm>
          <a:custGeom>
            <a:avLst/>
            <a:gdLst/>
            <a:ahLst/>
            <a:cxnLst/>
            <a:rect r="r" b="b" t="t" l="l"/>
            <a:pathLst>
              <a:path h="2148760" w="2148760">
                <a:moveTo>
                  <a:pt x="0" y="0"/>
                </a:moveTo>
                <a:lnTo>
                  <a:pt x="2148760" y="0"/>
                </a:lnTo>
                <a:lnTo>
                  <a:pt x="2148760" y="2148761"/>
                </a:lnTo>
                <a:lnTo>
                  <a:pt x="0" y="2148761"/>
                </a:lnTo>
                <a:lnTo>
                  <a:pt x="0" y="0"/>
                </a:lnTo>
                <a:close/>
              </a:path>
            </a:pathLst>
          </a:custGeom>
          <a:blipFill>
            <a:blip r:embed="rId4"/>
            <a:stretch>
              <a:fillRect l="0" t="0" r="0" b="0"/>
            </a:stretch>
          </a:blipFill>
        </p:spPr>
      </p:sp>
      <p:sp>
        <p:nvSpPr>
          <p:cNvPr name="TextBox 5" id="5"/>
          <p:cNvSpPr txBox="true"/>
          <p:nvPr/>
        </p:nvSpPr>
        <p:spPr>
          <a:xfrm rot="0">
            <a:off x="2034191" y="2512332"/>
            <a:ext cx="14219618" cy="4701248"/>
          </a:xfrm>
          <a:prstGeom prst="rect">
            <a:avLst/>
          </a:prstGeom>
        </p:spPr>
        <p:txBody>
          <a:bodyPr anchor="t" rtlCol="false" tIns="0" lIns="0" bIns="0" rIns="0">
            <a:spAutoFit/>
          </a:bodyPr>
          <a:lstStyle/>
          <a:p>
            <a:pPr algn="just">
              <a:lnSpc>
                <a:spcPts val="2851"/>
              </a:lnSpc>
              <a:spcBef>
                <a:spcPct val="0"/>
              </a:spcBef>
            </a:pPr>
            <a:r>
              <a:rPr lang="en-US" sz="2036">
                <a:solidFill>
                  <a:srgbClr val="000000"/>
                </a:solidFill>
                <a:latin typeface="Open Sans"/>
                <a:ea typeface="Open Sans"/>
                <a:cs typeface="Open Sans"/>
                <a:sym typeface="Open Sans"/>
              </a:rPr>
              <a:t>El pre</a:t>
            </a:r>
            <a:r>
              <a:rPr lang="en-US" sz="2036">
                <a:solidFill>
                  <a:srgbClr val="000000"/>
                </a:solidFill>
                <a:latin typeface="Open Sans"/>
                <a:ea typeface="Open Sans"/>
                <a:cs typeface="Open Sans"/>
                <a:sym typeface="Open Sans"/>
              </a:rPr>
              <a:t>sente proyecto propone un sistema inteligente basado en técnicas avanzadas de análisis georreferencial y machine learning orientado a la selec</a:t>
            </a:r>
            <a:r>
              <a:rPr lang="en-US" sz="2036">
                <a:solidFill>
                  <a:srgbClr val="000000"/>
                </a:solidFill>
                <a:latin typeface="Open Sans"/>
                <a:ea typeface="Open Sans"/>
                <a:cs typeface="Open Sans"/>
                <a:sym typeface="Open Sans"/>
              </a:rPr>
              <a:t>c</a:t>
            </a:r>
            <a:r>
              <a:rPr lang="en-US" sz="2036">
                <a:solidFill>
                  <a:srgbClr val="000000"/>
                </a:solidFill>
                <a:latin typeface="Open Sans"/>
                <a:ea typeface="Open Sans"/>
                <a:cs typeface="Open Sans"/>
                <a:sym typeface="Open Sans"/>
              </a:rPr>
              <a:t>ió</a:t>
            </a:r>
            <a:r>
              <a:rPr lang="en-US" sz="2036">
                <a:solidFill>
                  <a:srgbClr val="000000"/>
                </a:solidFill>
                <a:latin typeface="Open Sans"/>
                <a:ea typeface="Open Sans"/>
                <a:cs typeface="Open Sans"/>
                <a:sym typeface="Open Sans"/>
              </a:rPr>
              <a:t>n</a:t>
            </a:r>
            <a:r>
              <a:rPr lang="en-US" sz="2036">
                <a:solidFill>
                  <a:srgbClr val="000000"/>
                </a:solidFill>
                <a:latin typeface="Open Sans"/>
                <a:ea typeface="Open Sans"/>
                <a:cs typeface="Open Sans"/>
                <a:sym typeface="Open Sans"/>
              </a:rPr>
              <a:t> es</a:t>
            </a:r>
            <a:r>
              <a:rPr lang="en-US" sz="2036">
                <a:solidFill>
                  <a:srgbClr val="000000"/>
                </a:solidFill>
                <a:latin typeface="Open Sans"/>
                <a:ea typeface="Open Sans"/>
                <a:cs typeface="Open Sans"/>
                <a:sym typeface="Open Sans"/>
              </a:rPr>
              <a:t>trat</a:t>
            </a:r>
            <a:r>
              <a:rPr lang="en-US" sz="2036">
                <a:solidFill>
                  <a:srgbClr val="000000"/>
                </a:solidFill>
                <a:latin typeface="Open Sans"/>
                <a:ea typeface="Open Sans"/>
                <a:cs typeface="Open Sans"/>
                <a:sym typeface="Open Sans"/>
              </a:rPr>
              <a:t>égic</a:t>
            </a:r>
            <a:r>
              <a:rPr lang="en-US" sz="2036">
                <a:solidFill>
                  <a:srgbClr val="000000"/>
                </a:solidFill>
                <a:latin typeface="Open Sans"/>
                <a:ea typeface="Open Sans"/>
                <a:cs typeface="Open Sans"/>
                <a:sym typeface="Open Sans"/>
              </a:rPr>
              <a:t>a</a:t>
            </a:r>
            <a:r>
              <a:rPr lang="en-US" sz="2036">
                <a:solidFill>
                  <a:srgbClr val="000000"/>
                </a:solidFill>
                <a:latin typeface="Open Sans"/>
                <a:ea typeface="Open Sans"/>
                <a:cs typeface="Open Sans"/>
                <a:sym typeface="Open Sans"/>
              </a:rPr>
              <a:t> d</a:t>
            </a:r>
            <a:r>
              <a:rPr lang="en-US" sz="2036">
                <a:solidFill>
                  <a:srgbClr val="000000"/>
                </a:solidFill>
                <a:latin typeface="Open Sans"/>
                <a:ea typeface="Open Sans"/>
                <a:cs typeface="Open Sans"/>
                <a:sym typeface="Open Sans"/>
              </a:rPr>
              <a:t>e</a:t>
            </a:r>
            <a:r>
              <a:rPr lang="en-US" sz="2036">
                <a:solidFill>
                  <a:srgbClr val="000000"/>
                </a:solidFill>
                <a:latin typeface="Open Sans"/>
                <a:ea typeface="Open Sans"/>
                <a:cs typeface="Open Sans"/>
                <a:sym typeface="Open Sans"/>
              </a:rPr>
              <a:t> ubicaciones comerciales en contextos urbanos. </a:t>
            </a:r>
          </a:p>
          <a:p>
            <a:pPr algn="just">
              <a:lnSpc>
                <a:spcPts val="2851"/>
              </a:lnSpc>
              <a:spcBef>
                <a:spcPct val="0"/>
              </a:spcBef>
            </a:pPr>
          </a:p>
          <a:p>
            <a:pPr algn="just">
              <a:lnSpc>
                <a:spcPts val="2851"/>
              </a:lnSpc>
              <a:spcBef>
                <a:spcPct val="0"/>
              </a:spcBef>
            </a:pPr>
            <a:r>
              <a:rPr lang="en-US" sz="2036">
                <a:solidFill>
                  <a:srgbClr val="000000"/>
                </a:solidFill>
                <a:latin typeface="Open Sans"/>
                <a:ea typeface="Open Sans"/>
                <a:cs typeface="Open Sans"/>
                <a:sym typeface="Open Sans"/>
              </a:rPr>
              <a:t>Esta plataforma au</a:t>
            </a:r>
            <a:r>
              <a:rPr lang="en-US" sz="2036">
                <a:solidFill>
                  <a:srgbClr val="000000"/>
                </a:solidFill>
                <a:latin typeface="Open Sans"/>
                <a:ea typeface="Open Sans"/>
                <a:cs typeface="Open Sans"/>
                <a:sym typeface="Open Sans"/>
              </a:rPr>
              <a:t>t</a:t>
            </a:r>
            <a:r>
              <a:rPr lang="en-US" sz="2036">
                <a:solidFill>
                  <a:srgbClr val="000000"/>
                </a:solidFill>
                <a:latin typeface="Open Sans"/>
                <a:ea typeface="Open Sans"/>
                <a:cs typeface="Open Sans"/>
                <a:sym typeface="Open Sans"/>
              </a:rPr>
              <a:t>om</a:t>
            </a:r>
            <a:r>
              <a:rPr lang="en-US" sz="2036">
                <a:solidFill>
                  <a:srgbClr val="000000"/>
                </a:solidFill>
                <a:latin typeface="Open Sans"/>
                <a:ea typeface="Open Sans"/>
                <a:cs typeface="Open Sans"/>
                <a:sym typeface="Open Sans"/>
              </a:rPr>
              <a:t>ati</a:t>
            </a:r>
            <a:r>
              <a:rPr lang="en-US" sz="2036">
                <a:solidFill>
                  <a:srgbClr val="000000"/>
                </a:solidFill>
                <a:latin typeface="Open Sans"/>
                <a:ea typeface="Open Sans"/>
                <a:cs typeface="Open Sans"/>
                <a:sym typeface="Open Sans"/>
              </a:rPr>
              <a:t>zad</a:t>
            </a:r>
            <a:r>
              <a:rPr lang="en-US" sz="2036">
                <a:solidFill>
                  <a:srgbClr val="000000"/>
                </a:solidFill>
                <a:latin typeface="Open Sans"/>
                <a:ea typeface="Open Sans"/>
                <a:cs typeface="Open Sans"/>
                <a:sym typeface="Open Sans"/>
              </a:rPr>
              <a:t>a</a:t>
            </a:r>
            <a:r>
              <a:rPr lang="en-US" sz="2036">
                <a:solidFill>
                  <a:srgbClr val="000000"/>
                </a:solidFill>
                <a:latin typeface="Open Sans"/>
                <a:ea typeface="Open Sans"/>
                <a:cs typeface="Open Sans"/>
                <a:sym typeface="Open Sans"/>
              </a:rPr>
              <a:t> tiene como finalidad optimizar la toma de decisiones inmobiliarias y comerciales mediante la integración y análisis sistemático de múltiples fuentes de datos geoespaciales, principalmente obtenidos desde Google Maps. </a:t>
            </a:r>
          </a:p>
          <a:p>
            <a:pPr algn="just">
              <a:lnSpc>
                <a:spcPts val="2851"/>
              </a:lnSpc>
              <a:spcBef>
                <a:spcPct val="0"/>
              </a:spcBef>
            </a:pPr>
          </a:p>
          <a:p>
            <a:pPr algn="just">
              <a:lnSpc>
                <a:spcPts val="2851"/>
              </a:lnSpc>
              <a:spcBef>
                <a:spcPct val="0"/>
              </a:spcBef>
            </a:pPr>
            <a:r>
              <a:rPr lang="en-US" sz="2036">
                <a:solidFill>
                  <a:srgbClr val="000000"/>
                </a:solidFill>
                <a:latin typeface="Open Sans"/>
                <a:ea typeface="Open Sans"/>
                <a:cs typeface="Open Sans"/>
                <a:sym typeface="Open Sans"/>
              </a:rPr>
              <a:t>Su aplicación práctica permitirá reducir la incertidumbre, costos operativos y tiempo invertido en procesos tradicionales de búsqueda manual. El sistema está dirigido principalmente a empresarios, inversionistas e inmobiliarias interesadas en procesos de expansión comercial, ofreciendo una solución tecnológica  fundamentada en datos cuantitativos para identificar ubicaciones óptimas, facilitando así una planificación urbana y comercial más p</a:t>
            </a:r>
            <a:r>
              <a:rPr lang="en-US" sz="2036">
                <a:solidFill>
                  <a:srgbClr val="000000"/>
                </a:solidFill>
                <a:latin typeface="Open Sans"/>
                <a:ea typeface="Open Sans"/>
                <a:cs typeface="Open Sans"/>
                <a:sym typeface="Open Sans"/>
              </a:rPr>
              <a:t>r</a:t>
            </a:r>
            <a:r>
              <a:rPr lang="en-US" sz="2036">
                <a:solidFill>
                  <a:srgbClr val="000000"/>
                </a:solidFill>
                <a:latin typeface="Open Sans"/>
                <a:ea typeface="Open Sans"/>
                <a:cs typeface="Open Sans"/>
                <a:sym typeface="Open Sans"/>
              </a:rPr>
              <a:t>ec</a:t>
            </a:r>
            <a:r>
              <a:rPr lang="en-US" sz="2036">
                <a:solidFill>
                  <a:srgbClr val="000000"/>
                </a:solidFill>
                <a:latin typeface="Open Sans"/>
                <a:ea typeface="Open Sans"/>
                <a:cs typeface="Open Sans"/>
                <a:sym typeface="Open Sans"/>
              </a:rPr>
              <a:t>i</a:t>
            </a:r>
            <a:r>
              <a:rPr lang="en-US" sz="2036">
                <a:solidFill>
                  <a:srgbClr val="000000"/>
                </a:solidFill>
                <a:latin typeface="Open Sans"/>
                <a:ea typeface="Open Sans"/>
                <a:cs typeface="Open Sans"/>
                <a:sym typeface="Open Sans"/>
              </a:rPr>
              <a:t>s</a:t>
            </a:r>
            <a:r>
              <a:rPr lang="en-US" sz="2036">
                <a:solidFill>
                  <a:srgbClr val="000000"/>
                </a:solidFill>
                <a:latin typeface="Open Sans"/>
                <a:ea typeface="Open Sans"/>
                <a:cs typeface="Open Sans"/>
                <a:sym typeface="Open Sans"/>
              </a:rPr>
              <a:t>a </a:t>
            </a:r>
            <a:r>
              <a:rPr lang="en-US" sz="2036">
                <a:solidFill>
                  <a:srgbClr val="000000"/>
                </a:solidFill>
                <a:latin typeface="Open Sans"/>
                <a:ea typeface="Open Sans"/>
                <a:cs typeface="Open Sans"/>
                <a:sym typeface="Open Sans"/>
              </a:rPr>
              <a:t>y</a:t>
            </a:r>
            <a:r>
              <a:rPr lang="en-US" sz="2036">
                <a:solidFill>
                  <a:srgbClr val="000000"/>
                </a:solidFill>
                <a:latin typeface="Open Sans"/>
                <a:ea typeface="Open Sans"/>
                <a:cs typeface="Open Sans"/>
                <a:sym typeface="Open Sans"/>
              </a:rPr>
              <a:t> so</a:t>
            </a:r>
            <a:r>
              <a:rPr lang="en-US" sz="2036">
                <a:solidFill>
                  <a:srgbClr val="000000"/>
                </a:solidFill>
                <a:latin typeface="Open Sans"/>
                <a:ea typeface="Open Sans"/>
                <a:cs typeface="Open Sans"/>
                <a:sym typeface="Open Sans"/>
              </a:rPr>
              <a:t>s</a:t>
            </a:r>
            <a:r>
              <a:rPr lang="en-US" sz="2036">
                <a:solidFill>
                  <a:srgbClr val="000000"/>
                </a:solidFill>
                <a:latin typeface="Open Sans"/>
                <a:ea typeface="Open Sans"/>
                <a:cs typeface="Open Sans"/>
                <a:sym typeface="Open Sans"/>
              </a:rPr>
              <a:t>t</a:t>
            </a:r>
            <a:r>
              <a:rPr lang="en-US" sz="2036">
                <a:solidFill>
                  <a:srgbClr val="000000"/>
                </a:solidFill>
                <a:latin typeface="Open Sans"/>
                <a:ea typeface="Open Sans"/>
                <a:cs typeface="Open Sans"/>
                <a:sym typeface="Open Sans"/>
              </a:rPr>
              <a:t>enibl</a:t>
            </a:r>
            <a:r>
              <a:rPr lang="en-US" sz="2036">
                <a:solidFill>
                  <a:srgbClr val="000000"/>
                </a:solidFill>
                <a:latin typeface="Open Sans"/>
                <a:ea typeface="Open Sans"/>
                <a:cs typeface="Open Sans"/>
                <a:sym typeface="Open Sans"/>
              </a:rPr>
              <a:t>e</a:t>
            </a:r>
            <a:r>
              <a:rPr lang="en-US" sz="2036">
                <a:solidFill>
                  <a:srgbClr val="000000"/>
                </a:solidFill>
                <a:latin typeface="Open Sans"/>
                <a:ea typeface="Open Sans"/>
                <a:cs typeface="Open Sans"/>
                <a:sym typeface="Open Sans"/>
              </a:rPr>
              <a:t>.</a:t>
            </a:r>
          </a:p>
          <a:p>
            <a:pPr algn="just">
              <a:lnSpc>
                <a:spcPts val="2851"/>
              </a:lnSpc>
              <a:spcBef>
                <a:spcPct val="0"/>
              </a:spcBef>
            </a:pPr>
          </a:p>
        </p:txBody>
      </p:sp>
      <p:sp>
        <p:nvSpPr>
          <p:cNvPr name="TextBox 6" id="6"/>
          <p:cNvSpPr txBox="true"/>
          <p:nvPr/>
        </p:nvSpPr>
        <p:spPr>
          <a:xfrm rot="0">
            <a:off x="2448320" y="885825"/>
            <a:ext cx="13391361" cy="1342394"/>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Open Sans Bold"/>
                <a:ea typeface="Open Sans Bold"/>
                <a:cs typeface="Open Sans Bold"/>
                <a:sym typeface="Open Sans Bold"/>
              </a:rPr>
              <a:t>Contexto</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30186" y="2838450"/>
          <a:ext cx="14227629" cy="5391150"/>
        </p:xfrm>
        <a:graphic>
          <a:graphicData uri="http://schemas.openxmlformats.org/drawingml/2006/table">
            <a:tbl>
              <a:tblPr/>
              <a:tblGrid>
                <a:gridCol w="1254217"/>
                <a:gridCol w="3393403"/>
                <a:gridCol w="7767152"/>
                <a:gridCol w="1812858"/>
              </a:tblGrid>
              <a:tr h="554409">
                <a:tc>
                  <a:txBody>
                    <a:bodyPr anchor="t" rtlCol="false"/>
                    <a:lstStyle/>
                    <a:p>
                      <a:pPr algn="l">
                        <a:lnSpc>
                          <a:spcPts val="1399"/>
                        </a:lnSpc>
                        <a:defRPr/>
                      </a:pPr>
                      <a:r>
                        <a:rPr lang="en-US" sz="999">
                          <a:solidFill>
                            <a:srgbClr val="000000"/>
                          </a:solidFill>
                          <a:latin typeface="Open Sans"/>
                          <a:ea typeface="Open Sans"/>
                          <a:cs typeface="Open Sans"/>
                          <a:sym typeface="Open Sans"/>
                        </a:rPr>
                        <a:t>ID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Descripción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Detalle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Partes Interesadas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8525">
                <a:tc>
                  <a:txBody>
                    <a:bodyPr anchor="t" rtlCol="false"/>
                    <a:lstStyle/>
                    <a:p>
                      <a:pPr algn="l">
                        <a:lnSpc>
                          <a:spcPts val="1399"/>
                        </a:lnSpc>
                        <a:defRPr/>
                      </a:pPr>
                      <a:r>
                        <a:rPr lang="en-US" sz="999">
                          <a:solidFill>
                            <a:srgbClr val="000000"/>
                          </a:solidFill>
                          <a:latin typeface="Open Sans"/>
                          <a:ea typeface="Open Sans"/>
                          <a:cs typeface="Open Sans"/>
                          <a:sym typeface="Open Sans"/>
                        </a:rPr>
                        <a:t>RF-01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Definición de Zonas de Influencia Automática</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 permitir la creación automática de zonas de influencia a partir de un punto inicial o mediante parámetros especificados por el usuario. Las zonas generadas deben considerar variables espaciales relevantes, como distancia máxima, tiempo estimado de llegada y factores clave de accesibilidad.</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Empresarios, Inmobiliarias, Analistas de datos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8525">
                <a:tc>
                  <a:txBody>
                    <a:bodyPr anchor="t" rtlCol="false"/>
                    <a:lstStyle/>
                    <a:p>
                      <a:pPr algn="l">
                        <a:lnSpc>
                          <a:spcPts val="1399"/>
                        </a:lnSpc>
                        <a:defRPr/>
                      </a:pPr>
                      <a:r>
                        <a:rPr lang="en-US" sz="999">
                          <a:solidFill>
                            <a:srgbClr val="000000"/>
                          </a:solidFill>
                          <a:latin typeface="Open Sans"/>
                          <a:ea typeface="Open Sans"/>
                          <a:cs typeface="Open Sans"/>
                          <a:sym typeface="Open Sans"/>
                        </a:rPr>
                        <a:t>RF-02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Análisis Automático de Clustering Espacial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realizar clustering espacial automatizado utilizando algoritmos avanzados (como K-means, DBSCAN o HDBSCAN) para identificar zonas comerciales potencialmente óptimas. Los clusters generados deben considerar variables como flujo peatonal, tráfico vehicular, competencia local y puntos de interés cercanos.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Analistas de datos, Empresarios, Inmobiliarias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98525">
                <a:tc>
                  <a:txBody>
                    <a:bodyPr anchor="t" rtlCol="false"/>
                    <a:lstStyle/>
                    <a:p>
                      <a:pPr algn="l">
                        <a:lnSpc>
                          <a:spcPts val="1399"/>
                        </a:lnSpc>
                        <a:defRPr/>
                      </a:pPr>
                      <a:r>
                        <a:rPr lang="en-US" sz="999">
                          <a:solidFill>
                            <a:srgbClr val="000000"/>
                          </a:solidFill>
                          <a:latin typeface="Open Sans"/>
                          <a:ea typeface="Open Sans"/>
                          <a:cs typeface="Open Sans"/>
                          <a:sym typeface="Open Sans"/>
                        </a:rPr>
                        <a:t>RF-03</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Caracterización Dinámica de Ubicaciones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realizar una caracterización exhaustiva y dinámica de inmuebles o ubicaciones comerciales potenciales dentro de cada zona generada, utilizando múltiples fuentes de datos geoespaciales actualizados (Google Maps y datos abiertos). Se incluirán factores como movilidad, proximidad a infraestructura relevante y horarios pico.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Empresarios, Inmobiliarias, Equipo de desarrollo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0583">
                <a:tc>
                  <a:txBody>
                    <a:bodyPr anchor="t" rtlCol="false"/>
                    <a:lstStyle/>
                    <a:p>
                      <a:pPr algn="l">
                        <a:lnSpc>
                          <a:spcPts val="1399"/>
                        </a:lnSpc>
                        <a:defRPr/>
                      </a:pPr>
                      <a:r>
                        <a:rPr lang="en-US" sz="999">
                          <a:solidFill>
                            <a:srgbClr val="000000"/>
                          </a:solidFill>
                          <a:latin typeface="Open Sans"/>
                          <a:ea typeface="Open Sans"/>
                          <a:cs typeface="Open Sans"/>
                          <a:sym typeface="Open Sans"/>
                        </a:rPr>
                        <a:t>RF-04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Generación de Reportes Analíticos y Visuales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El sistema deberá ofrecer reportes interactivos con gráficos, mapas de calor y análisis estadísticos detallados que permitan comparar claramente ubicaciones potenciales. Estos reportes facilitarán decisiones estratégicas mediante la representación visual intuitiva y métricas cuantitativas claras sobre la viabilidad comercial de las zonas evaluadas.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Empresarios, Inmobiliarias, Tomadores de decisiones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0583">
                <a:tc>
                  <a:txBody>
                    <a:bodyPr anchor="t" rtlCol="false"/>
                    <a:lstStyle/>
                    <a:p>
                      <a:pPr algn="l">
                        <a:lnSpc>
                          <a:spcPts val="1399"/>
                        </a:lnSpc>
                        <a:defRPr/>
                      </a:pPr>
                      <a:r>
                        <a:rPr lang="en-US" sz="999">
                          <a:solidFill>
                            <a:srgbClr val="000000"/>
                          </a:solidFill>
                          <a:latin typeface="Open Sans"/>
                          <a:ea typeface="Open Sans"/>
                          <a:cs typeface="Open Sans"/>
                          <a:sym typeface="Open Sans"/>
                        </a:rPr>
                        <a:t>RF-05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Sistema de Recomendación Inteligente</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La plataforma deberá implementar un módulo de recomendación inteligente basado en modelos predictivos de Machine Learning que sugiera automáticamente las ubicaciones comerciales más adecuadas según perfiles de negocio definidos previamente (por ejemplo, restaurantes, farmacias, tiendas minoristas). El módulo debe adaptarse dinámicamente según los datos recopilados y preferencias del usuario.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Open Sans"/>
                          <a:ea typeface="Open Sans"/>
                          <a:cs typeface="Open Sans"/>
                          <a:sym typeface="Open Sans"/>
                        </a:rPr>
                        <a:t>Empresarios, Inmobiliarias, Equipo de desarrollo</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985209" y="885825"/>
            <a:ext cx="11451878" cy="1342391"/>
          </a:xfrm>
          <a:prstGeom prst="rect">
            <a:avLst/>
          </a:prstGeom>
        </p:spPr>
        <p:txBody>
          <a:bodyPr anchor="t" rtlCol="false" tIns="0" lIns="0" bIns="0" rIns="0">
            <a:spAutoFit/>
          </a:bodyPr>
          <a:lstStyle/>
          <a:p>
            <a:pPr algn="ctr">
              <a:lnSpc>
                <a:spcPts val="11059"/>
              </a:lnSpc>
              <a:spcBef>
                <a:spcPct val="0"/>
              </a:spcBef>
            </a:pPr>
            <a:r>
              <a:rPr lang="en-US" b="true" sz="7899">
                <a:solidFill>
                  <a:srgbClr val="000000"/>
                </a:solidFill>
                <a:latin typeface="Open Sans Bold"/>
                <a:ea typeface="Open Sans Bold"/>
                <a:cs typeface="Open Sans Bold"/>
                <a:sym typeface="Open Sans Bold"/>
              </a:rPr>
              <a:t>Requisitos Funcionales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DAGjfRWW2Tg</dc:identifier>
  <dcterms:modified xsi:type="dcterms:W3CDTF">2011-08-01T06:04:30Z</dcterms:modified>
  <cp:revision>1</cp:revision>
  <dc:title>FinMyPlace.context</dc:title>
</cp:coreProperties>
</file>