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Open Sans" panose="020B0606030504020204" pitchFamily="34" charset="0"/>
      <p:regular r:id="rId27"/>
    </p:embeddedFont>
    <p:embeddedFont>
      <p:font typeface="Open Sans Bold" panose="020B0806030504020204" charset="0"/>
      <p:regular r:id="rId28"/>
    </p:embeddedFont>
    <p:embeddedFont>
      <p:font typeface="Open Sans Italics"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4274503"/>
            <a:ext cx="18288000" cy="1566544"/>
          </a:xfrm>
          <a:prstGeom prst="rect">
            <a:avLst/>
          </a:prstGeom>
        </p:spPr>
        <p:txBody>
          <a:bodyPr lIns="0" tIns="0" rIns="0" bIns="0" rtlCol="0" anchor="t">
            <a:spAutoFit/>
          </a:bodyPr>
          <a:lstStyle/>
          <a:p>
            <a:pPr algn="ctr">
              <a:lnSpc>
                <a:spcPts val="12880"/>
              </a:lnSpc>
            </a:pPr>
            <a:r>
              <a:rPr lang="en-US" sz="9200" b="1">
                <a:solidFill>
                  <a:srgbClr val="000000"/>
                </a:solidFill>
                <a:latin typeface="Open Sans Bold"/>
                <a:ea typeface="Open Sans Bold"/>
                <a:cs typeface="Open Sans Bold"/>
                <a:sym typeface="Open Sans Bold"/>
              </a:rPr>
              <a:t>REWEAVE</a:t>
            </a:r>
          </a:p>
        </p:txBody>
      </p:sp>
      <p:sp>
        <p:nvSpPr>
          <p:cNvPr id="3" name="TextBox 3"/>
          <p:cNvSpPr txBox="1"/>
          <p:nvPr/>
        </p:nvSpPr>
        <p:spPr>
          <a:xfrm>
            <a:off x="1028700" y="6999151"/>
            <a:ext cx="16230600" cy="580390"/>
          </a:xfrm>
          <a:prstGeom prst="rect">
            <a:avLst/>
          </a:prstGeom>
        </p:spPr>
        <p:txBody>
          <a:bodyPr lIns="0" tIns="0" rIns="0" bIns="0" rtlCol="0" anchor="t">
            <a:spAutoFit/>
          </a:bodyPr>
          <a:lstStyle/>
          <a:p>
            <a:pPr algn="ctr">
              <a:lnSpc>
                <a:spcPts val="4759"/>
              </a:lnSpc>
            </a:pPr>
            <a:r>
              <a:rPr lang="en-US" sz="3399">
                <a:solidFill>
                  <a:srgbClr val="000000"/>
                </a:solidFill>
                <a:latin typeface="Open Sans"/>
                <a:ea typeface="Open Sans"/>
                <a:cs typeface="Open Sans"/>
                <a:sym typeface="Open Sans"/>
              </a:rPr>
              <a:t>Samuel Santiago Falla Alfaro</a:t>
            </a:r>
          </a:p>
        </p:txBody>
      </p:sp>
      <p:sp>
        <p:nvSpPr>
          <p:cNvPr id="4" name="TextBox 4"/>
          <p:cNvSpPr txBox="1"/>
          <p:nvPr/>
        </p:nvSpPr>
        <p:spPr>
          <a:xfrm>
            <a:off x="0" y="5764847"/>
            <a:ext cx="18288000" cy="712456"/>
          </a:xfrm>
          <a:prstGeom prst="rect">
            <a:avLst/>
          </a:prstGeom>
        </p:spPr>
        <p:txBody>
          <a:bodyPr lIns="0" tIns="0" rIns="0" bIns="0" rtlCol="0" anchor="t">
            <a:spAutoFit/>
          </a:bodyPr>
          <a:lstStyle/>
          <a:p>
            <a:pPr algn="ctr">
              <a:lnSpc>
                <a:spcPts val="5880"/>
              </a:lnSpc>
            </a:pPr>
            <a:r>
              <a:rPr lang="en-US" sz="4200" b="1">
                <a:solidFill>
                  <a:srgbClr val="000000"/>
                </a:solidFill>
                <a:latin typeface="Open Sans Bold"/>
                <a:ea typeface="Open Sans Bold"/>
                <a:cs typeface="Open Sans Bold"/>
                <a:sym typeface="Open Sans Bold"/>
              </a:rPr>
              <a:t>Sistema de Separación de Fuentes Musicales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69311" y="537527"/>
            <a:ext cx="4349377"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Descripción</a:t>
            </a:r>
          </a:p>
        </p:txBody>
      </p:sp>
      <p:sp>
        <p:nvSpPr>
          <p:cNvPr id="3" name="TextBox 3"/>
          <p:cNvSpPr txBox="1"/>
          <p:nvPr/>
        </p:nvSpPr>
        <p:spPr>
          <a:xfrm>
            <a:off x="1028700" y="2077085"/>
            <a:ext cx="16230600" cy="7181215"/>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El diagrama presenta una arquitectura usando el patrón </a:t>
            </a:r>
            <a:r>
              <a:rPr lang="en-US" sz="3399" b="1">
                <a:solidFill>
                  <a:srgbClr val="000000"/>
                </a:solidFill>
                <a:latin typeface="Open Sans Bold"/>
                <a:ea typeface="Open Sans Bold"/>
                <a:cs typeface="Open Sans Bold"/>
                <a:sym typeface="Open Sans Bold"/>
              </a:rPr>
              <a:t>microkernel </a:t>
            </a:r>
            <a:r>
              <a:rPr lang="en-US" sz="3399">
                <a:solidFill>
                  <a:srgbClr val="000000"/>
                </a:solidFill>
                <a:latin typeface="Open Sans"/>
                <a:ea typeface="Open Sans"/>
                <a:cs typeface="Open Sans"/>
                <a:sym typeface="Open Sans"/>
              </a:rPr>
              <a:t>para la aplicación con su enfoque </a:t>
            </a:r>
            <a:r>
              <a:rPr lang="en-US" sz="3399" i="1">
                <a:solidFill>
                  <a:srgbClr val="000000"/>
                </a:solidFill>
                <a:latin typeface="Open Sans Italics"/>
                <a:ea typeface="Open Sans Italics"/>
                <a:cs typeface="Open Sans Italics"/>
                <a:sym typeface="Open Sans Italics"/>
              </a:rPr>
              <a:t>offline-first.</a:t>
            </a:r>
            <a:r>
              <a:rPr lang="en-US" sz="3399">
                <a:solidFill>
                  <a:srgbClr val="000000"/>
                </a:solidFill>
                <a:latin typeface="Open Sans"/>
                <a:ea typeface="Open Sans"/>
                <a:cs typeface="Open Sans"/>
                <a:sym typeface="Open Sans"/>
              </a:rPr>
              <a:t> Se hace uso de este patrón en base a uno de los </a:t>
            </a:r>
            <a:r>
              <a:rPr lang="en-US" sz="3399" b="1">
                <a:solidFill>
                  <a:srgbClr val="000000"/>
                </a:solidFill>
                <a:latin typeface="Open Sans Bold"/>
                <a:ea typeface="Open Sans Bold"/>
                <a:cs typeface="Open Sans Bold"/>
                <a:sym typeface="Open Sans Bold"/>
              </a:rPr>
              <a:t>drivers arquitéctonicos </a:t>
            </a:r>
            <a:r>
              <a:rPr lang="en-US" sz="3399">
                <a:solidFill>
                  <a:srgbClr val="000000"/>
                </a:solidFill>
                <a:latin typeface="Open Sans"/>
                <a:ea typeface="Open Sans"/>
                <a:cs typeface="Open Sans"/>
                <a:sym typeface="Open Sans"/>
              </a:rPr>
              <a:t>relacionados al aspecto de </a:t>
            </a:r>
            <a:r>
              <a:rPr lang="en-US" sz="3399" b="1">
                <a:solidFill>
                  <a:srgbClr val="000000"/>
                </a:solidFill>
                <a:latin typeface="Open Sans Bold"/>
                <a:ea typeface="Open Sans Bold"/>
                <a:cs typeface="Open Sans Bold"/>
                <a:sym typeface="Open Sans Bold"/>
              </a:rPr>
              <a:t>portability</a:t>
            </a:r>
            <a:r>
              <a:rPr lang="en-US" sz="3399">
                <a:solidFill>
                  <a:srgbClr val="000000"/>
                </a:solidFill>
                <a:latin typeface="Open Sans"/>
                <a:ea typeface="Open Sans"/>
                <a:cs typeface="Open Sans"/>
                <a:sym typeface="Open Sans"/>
              </a:rPr>
              <a:t>. Este planteamiento beneficia implementaciones futuras en otros sistemas operativos y escalamiento a futuro para integraciones </a:t>
            </a:r>
            <a:r>
              <a:rPr lang="en-US" sz="3399" i="1">
                <a:solidFill>
                  <a:srgbClr val="000000"/>
                </a:solidFill>
                <a:latin typeface="Open Sans Italics"/>
                <a:ea typeface="Open Sans Italics"/>
                <a:cs typeface="Open Sans Italics"/>
                <a:sym typeface="Open Sans Italics"/>
              </a:rPr>
              <a:t>online</a:t>
            </a:r>
            <a:r>
              <a:rPr lang="en-US" sz="3399">
                <a:solidFill>
                  <a:srgbClr val="000000"/>
                </a:solidFill>
                <a:latin typeface="Open Sans"/>
                <a:ea typeface="Open Sans"/>
                <a:cs typeface="Open Sans"/>
                <a:sym typeface="Open Sans"/>
              </a:rPr>
              <a:t> como una conexión a un modelo más robusto en la nube. Gracias a esta organización, hay una modularidad mayor, abriendo la posibilidad a implementarlo tanto en escritorio como móvil; su punto más débil respecto a la latencia no es un problema mayor a considerar en el funcionamiento de la aplicación. Por lo cual, también permite otros </a:t>
            </a:r>
            <a:r>
              <a:rPr lang="en-US" sz="3399" b="1">
                <a:solidFill>
                  <a:srgbClr val="000000"/>
                </a:solidFill>
                <a:latin typeface="Open Sans Bold"/>
                <a:ea typeface="Open Sans Bold"/>
                <a:cs typeface="Open Sans Bold"/>
                <a:sym typeface="Open Sans Bold"/>
              </a:rPr>
              <a:t>drivers </a:t>
            </a:r>
            <a:r>
              <a:rPr lang="en-US" sz="3399">
                <a:solidFill>
                  <a:srgbClr val="000000"/>
                </a:solidFill>
                <a:latin typeface="Open Sans"/>
                <a:ea typeface="Open Sans"/>
                <a:cs typeface="Open Sans"/>
                <a:sym typeface="Open Sans"/>
              </a:rPr>
              <a:t>enfocados al modelo como </a:t>
            </a:r>
            <a:r>
              <a:rPr lang="en-US" sz="3399" b="1">
                <a:solidFill>
                  <a:srgbClr val="000000"/>
                </a:solidFill>
                <a:latin typeface="Open Sans Bold"/>
                <a:ea typeface="Open Sans Bold"/>
                <a:cs typeface="Open Sans Bold"/>
                <a:sym typeface="Open Sans Bold"/>
              </a:rPr>
              <a:t>functional suitability </a:t>
            </a:r>
            <a:r>
              <a:rPr lang="en-US" sz="3399">
                <a:solidFill>
                  <a:srgbClr val="000000"/>
                </a:solidFill>
                <a:latin typeface="Open Sans"/>
                <a:ea typeface="Open Sans"/>
                <a:cs typeface="Open Sans"/>
                <a:sym typeface="Open Sans"/>
              </a:rPr>
              <a:t>y </a:t>
            </a:r>
            <a:r>
              <a:rPr lang="en-US" sz="3399" b="1">
                <a:solidFill>
                  <a:srgbClr val="000000"/>
                </a:solidFill>
                <a:latin typeface="Open Sans Bold"/>
                <a:ea typeface="Open Sans Bold"/>
                <a:cs typeface="Open Sans Bold"/>
                <a:sym typeface="Open Sans Bold"/>
              </a:rPr>
              <a:t>performance effiency</a:t>
            </a:r>
            <a:r>
              <a:rPr lang="en-US" sz="3399">
                <a:solidFill>
                  <a:srgbClr val="000000"/>
                </a:solidFill>
                <a:latin typeface="Open Sans"/>
                <a:ea typeface="Open Sans"/>
                <a:cs typeface="Open Sans"/>
                <a:sym typeface="Open Sans"/>
              </a:rPr>
              <a:t>, poder ajustarse sin problema, sin afectar otros aspectos de la aplicación.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59315" y="537527"/>
            <a:ext cx="3588421"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 </a:t>
            </a:r>
          </a:p>
        </p:txBody>
      </p:sp>
      <p:sp>
        <p:nvSpPr>
          <p:cNvPr id="3" name="TextBox 3"/>
          <p:cNvSpPr txBox="1"/>
          <p:nvPr/>
        </p:nvSpPr>
        <p:spPr>
          <a:xfrm>
            <a:off x="1038225" y="1305560"/>
            <a:ext cx="16230600" cy="8981440"/>
          </a:xfrm>
          <a:prstGeom prst="rect">
            <a:avLst/>
          </a:prstGeom>
        </p:spPr>
        <p:txBody>
          <a:bodyPr lIns="0" tIns="0" rIns="0" bIns="0" rtlCol="0" anchor="t">
            <a:spAutoFit/>
          </a:bodyPr>
          <a:lstStyle/>
          <a:p>
            <a:pPr algn="just">
              <a:lnSpc>
                <a:spcPts val="4759"/>
              </a:lnSpc>
            </a:pPr>
            <a:endParaRP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Presentación de la aplicaicón:</a:t>
            </a:r>
            <a:r>
              <a:rPr lang="en-US" sz="3399">
                <a:solidFill>
                  <a:srgbClr val="000000"/>
                </a:solidFill>
                <a:latin typeface="Open Sans"/>
                <a:ea typeface="Open Sans"/>
                <a:cs typeface="Open Sans"/>
                <a:sym typeface="Open Sans"/>
              </a:rPr>
              <a:t> Interfaz gráfica con la que el usuario interectuará para acceder a las funciones propuesta y que debe proporcionar un flujo con correcta usabilidad para permitir el propuesto en el diagrama de actividades.</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Separador de Fuentes: </a:t>
            </a:r>
            <a:r>
              <a:rPr lang="en-US" sz="3399">
                <a:solidFill>
                  <a:srgbClr val="000000"/>
                </a:solidFill>
                <a:latin typeface="Open Sans"/>
                <a:ea typeface="Open Sans"/>
                <a:cs typeface="Open Sans"/>
                <a:sym typeface="Open Sans"/>
              </a:rPr>
              <a:t>Este se encargará de tratar las peticiones hechas por el cliente (interfaz de usuario) y orquestar qué plugins se deberán llamar como también validar que los datos básicos se envíen correctamente a estas interfaces.</a:t>
            </a:r>
          </a:p>
          <a:p>
            <a:pPr marL="734059" lvl="1" indent="-367030" algn="just">
              <a:lnSpc>
                <a:spcPts val="4759"/>
              </a:lnSpc>
              <a:buFont typeface="Arial"/>
              <a:buChar char="•"/>
            </a:pPr>
            <a:r>
              <a:rPr lang="en-US" sz="3399">
                <a:solidFill>
                  <a:srgbClr val="000000"/>
                </a:solidFill>
                <a:latin typeface="Open Sans"/>
                <a:ea typeface="Open Sans"/>
                <a:cs typeface="Open Sans"/>
                <a:sym typeface="Open Sans"/>
              </a:rPr>
              <a:t> </a:t>
            </a:r>
            <a:r>
              <a:rPr lang="en-US" sz="3399" b="1">
                <a:solidFill>
                  <a:srgbClr val="000000"/>
                </a:solidFill>
                <a:latin typeface="Open Sans Bold"/>
                <a:ea typeface="Open Sans Bold"/>
                <a:cs typeface="Open Sans Bold"/>
                <a:sym typeface="Open Sans Bold"/>
              </a:rPr>
              <a:t>Manejador de Plugins: </a:t>
            </a:r>
            <a:r>
              <a:rPr lang="en-US" sz="3399">
                <a:solidFill>
                  <a:srgbClr val="000000"/>
                </a:solidFill>
                <a:latin typeface="Open Sans"/>
                <a:ea typeface="Open Sans"/>
                <a:cs typeface="Open Sans"/>
                <a:sym typeface="Open Sans"/>
              </a:rPr>
              <a:t>Acá se registran las interfaces que se implementan y que son llamadas desde el </a:t>
            </a:r>
            <a:r>
              <a:rPr lang="en-US" sz="3399" b="1">
                <a:solidFill>
                  <a:srgbClr val="000000"/>
                </a:solidFill>
                <a:latin typeface="Open Sans Bold"/>
                <a:ea typeface="Open Sans Bold"/>
                <a:cs typeface="Open Sans Bold"/>
                <a:sym typeface="Open Sans Bold"/>
              </a:rPr>
              <a:t>separador de fuentes</a:t>
            </a:r>
            <a:r>
              <a:rPr lang="en-US" sz="3399">
                <a:solidFill>
                  <a:srgbClr val="000000"/>
                </a:solidFill>
                <a:latin typeface="Open Sans"/>
                <a:ea typeface="Open Sans"/>
                <a:cs typeface="Open Sans"/>
                <a:sym typeface="Open Sans"/>
              </a:rPr>
              <a:t>. Es agnóstico al tipo de UI o de sistema en el que esté corriendo la aplicación. Especialmente util para la portabilidad que busca el sistema. Carga, ejecuta y descarga las tareas.</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69639" y="141605"/>
            <a:ext cx="3348722"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 </a:t>
            </a:r>
          </a:p>
        </p:txBody>
      </p:sp>
      <p:sp>
        <p:nvSpPr>
          <p:cNvPr id="3" name="TextBox 3"/>
          <p:cNvSpPr txBox="1"/>
          <p:nvPr/>
        </p:nvSpPr>
        <p:spPr>
          <a:xfrm>
            <a:off x="1028700" y="1315031"/>
            <a:ext cx="16230600" cy="8381365"/>
          </a:xfrm>
          <a:prstGeom prst="rect">
            <a:avLst/>
          </a:prstGeom>
        </p:spPr>
        <p:txBody>
          <a:bodyPr lIns="0" tIns="0" rIns="0" bIns="0" rtlCol="0" anchor="t">
            <a:spAutoFit/>
          </a:bodyPr>
          <a:lstStyle/>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Wrapper del modelo de separación: </a:t>
            </a:r>
            <a:r>
              <a:rPr lang="en-US" sz="3399">
                <a:solidFill>
                  <a:srgbClr val="000000"/>
                </a:solidFill>
                <a:latin typeface="Open Sans"/>
                <a:ea typeface="Open Sans"/>
                <a:cs typeface="Open Sans"/>
                <a:sym typeface="Open Sans"/>
              </a:rPr>
              <a:t>Este expone la lógica del modelo, así también hace uso de paquetes internos para gestionar el procesamiento final de la separación de pistas del archivo de audio que se cargue.</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Gestor de almacenamiento:</a:t>
            </a:r>
            <a:r>
              <a:rPr lang="en-US" sz="3399">
                <a:solidFill>
                  <a:srgbClr val="000000"/>
                </a:solidFill>
                <a:latin typeface="Open Sans"/>
                <a:ea typeface="Open Sans"/>
                <a:cs typeface="Open Sans"/>
                <a:sym typeface="Open Sans"/>
              </a:rPr>
              <a:t> Se encarga de conectar con el almacenamiento asignado al sistema. Es decir, si es local, se encarga de este sistema de archivos.</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Manejador</a:t>
            </a:r>
            <a:r>
              <a:rPr lang="en-US" sz="3399">
                <a:solidFill>
                  <a:srgbClr val="000000"/>
                </a:solidFill>
                <a:latin typeface="Open Sans"/>
                <a:ea typeface="Open Sans"/>
                <a:cs typeface="Open Sans"/>
                <a:sym typeface="Open Sans"/>
              </a:rPr>
              <a:t> </a:t>
            </a:r>
            <a:r>
              <a:rPr lang="en-US" sz="3399" b="1">
                <a:solidFill>
                  <a:srgbClr val="000000"/>
                </a:solidFill>
                <a:latin typeface="Open Sans Bold"/>
                <a:ea typeface="Open Sans Bold"/>
                <a:cs typeface="Open Sans Bold"/>
                <a:sym typeface="Open Sans Bold"/>
              </a:rPr>
              <a:t>de Sesión</a:t>
            </a:r>
            <a:r>
              <a:rPr lang="en-US" sz="3399">
                <a:solidFill>
                  <a:srgbClr val="000000"/>
                </a:solidFill>
                <a:latin typeface="Open Sans"/>
                <a:ea typeface="Open Sans"/>
                <a:cs typeface="Open Sans"/>
                <a:sym typeface="Open Sans"/>
              </a:rPr>
              <a:t>: Componente invocado para poder detectar cambios en las pistas a la hora de editarlas o realizar alguna acción una vez el usuario se encuentre en el apartado de edición como guardar, exportar y salir sin guardar.</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Capturador de Audio:  </a:t>
            </a:r>
            <a:r>
              <a:rPr lang="en-US" sz="3399">
                <a:solidFill>
                  <a:srgbClr val="000000"/>
                </a:solidFill>
                <a:latin typeface="Open Sans"/>
                <a:ea typeface="Open Sans"/>
                <a:cs typeface="Open Sans"/>
                <a:sym typeface="Open Sans"/>
              </a:rPr>
              <a:t>Hace uso del micrófono interno del sistema para procesar el audio. Es un componente creado como respuesta a las opciones que tiene el usuario para cargar un archivo.</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609463" y="537527"/>
            <a:ext cx="306907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 </a:t>
            </a:r>
          </a:p>
        </p:txBody>
      </p:sp>
      <p:sp>
        <p:nvSpPr>
          <p:cNvPr id="3" name="TextBox 3"/>
          <p:cNvSpPr txBox="1"/>
          <p:nvPr/>
        </p:nvSpPr>
        <p:spPr>
          <a:xfrm>
            <a:off x="1028700" y="1357948"/>
            <a:ext cx="16230600" cy="8381365"/>
          </a:xfrm>
          <a:prstGeom prst="rect">
            <a:avLst/>
          </a:prstGeom>
        </p:spPr>
        <p:txBody>
          <a:bodyPr lIns="0" tIns="0" rIns="0" bIns="0" rtlCol="0" anchor="t">
            <a:spAutoFit/>
          </a:bodyPr>
          <a:lstStyle/>
          <a:p>
            <a:pPr algn="just">
              <a:lnSpc>
                <a:spcPts val="4759"/>
              </a:lnSpc>
            </a:pPr>
            <a:endParaRP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Procesador de Audio: </a:t>
            </a:r>
            <a:r>
              <a:rPr lang="en-US" sz="3399">
                <a:solidFill>
                  <a:srgbClr val="000000"/>
                </a:solidFill>
                <a:latin typeface="Open Sans"/>
                <a:ea typeface="Open Sans"/>
                <a:cs typeface="Open Sans"/>
                <a:sym typeface="Open Sans"/>
              </a:rPr>
              <a:t>Contiene la lógica e implementación de cómo se modifican internamente las pistas para aplicar modificaciones como volumen o efectos básicos.</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Editor de audio</a:t>
            </a:r>
            <a:r>
              <a:rPr lang="en-US" sz="3399">
                <a:solidFill>
                  <a:srgbClr val="000000"/>
                </a:solidFill>
                <a:latin typeface="Open Sans"/>
                <a:ea typeface="Open Sans"/>
                <a:cs typeface="Open Sans"/>
                <a:sym typeface="Open Sans"/>
              </a:rPr>
              <a:t>: Procesa los datos entregados que desea aplicar el usuario, así también como la ubicación temporal de estos en el sistema para ser enviados al </a:t>
            </a:r>
            <a:r>
              <a:rPr lang="en-US" sz="3399" b="1">
                <a:solidFill>
                  <a:srgbClr val="000000"/>
                </a:solidFill>
                <a:latin typeface="Open Sans Bold"/>
                <a:ea typeface="Open Sans Bold"/>
                <a:cs typeface="Open Sans Bold"/>
                <a:sym typeface="Open Sans Bold"/>
              </a:rPr>
              <a:t>procesador de audio</a:t>
            </a:r>
            <a:r>
              <a:rPr lang="en-US" sz="3399">
                <a:solidFill>
                  <a:srgbClr val="000000"/>
                </a:solidFill>
                <a:latin typeface="Open Sans"/>
                <a:ea typeface="Open Sans"/>
                <a:cs typeface="Open Sans"/>
                <a:sym typeface="Open Sans"/>
              </a:rPr>
              <a:t>. Al igual implementa </a:t>
            </a:r>
            <a:r>
              <a:rPr lang="en-US" sz="3399" b="1">
                <a:solidFill>
                  <a:srgbClr val="000000"/>
                </a:solidFill>
                <a:latin typeface="Open Sans Bold"/>
                <a:ea typeface="Open Sans Bold"/>
                <a:cs typeface="Open Sans Bold"/>
                <a:sym typeface="Open Sans Bold"/>
              </a:rPr>
              <a:t>manejo de sesión </a:t>
            </a:r>
            <a:r>
              <a:rPr lang="en-US" sz="3399">
                <a:solidFill>
                  <a:srgbClr val="000000"/>
                </a:solidFill>
                <a:latin typeface="Open Sans"/>
                <a:ea typeface="Open Sans"/>
                <a:cs typeface="Open Sans"/>
                <a:sym typeface="Open Sans"/>
              </a:rPr>
              <a:t>para aplicar los cambios sobre estos de ser necesario, incluso el almacenamiento.</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Validador de Archivos:</a:t>
            </a:r>
            <a:r>
              <a:rPr lang="en-US" sz="3399">
                <a:solidFill>
                  <a:srgbClr val="000000"/>
                </a:solidFill>
                <a:latin typeface="Open Sans"/>
                <a:ea typeface="Open Sans"/>
                <a:cs typeface="Open Sans"/>
                <a:sym typeface="Open Sans"/>
              </a:rPr>
              <a:t> Implementa la validación de integridad y formato del archivo que se está cargando a procesar.</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Grabador de Micrófono: </a:t>
            </a:r>
            <a:r>
              <a:rPr lang="en-US" sz="3399">
                <a:solidFill>
                  <a:srgbClr val="000000"/>
                </a:solidFill>
                <a:latin typeface="Open Sans"/>
                <a:ea typeface="Open Sans"/>
                <a:cs typeface="Open Sans"/>
                <a:sym typeface="Open Sans"/>
              </a:rPr>
              <a:t>Hace uso del capturador de audio por micrófono y el acceso al almacenamiento.</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819592"/>
            <a:ext cx="16230600" cy="6581140"/>
          </a:xfrm>
          <a:prstGeom prst="rect">
            <a:avLst/>
          </a:prstGeom>
        </p:spPr>
        <p:txBody>
          <a:bodyPr lIns="0" tIns="0" rIns="0" bIns="0" rtlCol="0" anchor="t">
            <a:spAutoFit/>
          </a:bodyPr>
          <a:lstStyle/>
          <a:p>
            <a:pPr algn="just">
              <a:lnSpc>
                <a:spcPts val="4759"/>
              </a:lnSpc>
            </a:pPr>
            <a:endParaRP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Convertidor de Archivos:</a:t>
            </a:r>
            <a:r>
              <a:rPr lang="en-US" sz="3399">
                <a:solidFill>
                  <a:srgbClr val="000000"/>
                </a:solidFill>
                <a:latin typeface="Open Sans"/>
                <a:ea typeface="Open Sans"/>
                <a:cs typeface="Open Sans"/>
                <a:sym typeface="Open Sans"/>
              </a:rPr>
              <a:t> Se encarga de implementar la conversión automática en caso de ser grabado por micrófono o durante la exportación de una serie de pistas o una pista seleccionada.</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Gestor de Historial: </a:t>
            </a:r>
            <a:r>
              <a:rPr lang="en-US" sz="3399">
                <a:solidFill>
                  <a:srgbClr val="000000"/>
                </a:solidFill>
                <a:latin typeface="Open Sans"/>
                <a:ea typeface="Open Sans"/>
                <a:cs typeface="Open Sans"/>
                <a:sym typeface="Open Sans"/>
              </a:rPr>
              <a:t>Se encarga de mantener un seguimiento a la sesión del usuario o los “proyectos” (sesiones de separación) que haya guardado. También implementa </a:t>
            </a:r>
            <a:r>
              <a:rPr lang="en-US" sz="3399" b="1">
                <a:solidFill>
                  <a:srgbClr val="000000"/>
                </a:solidFill>
                <a:latin typeface="Open Sans Bold"/>
                <a:ea typeface="Open Sans Bold"/>
                <a:cs typeface="Open Sans Bold"/>
                <a:sym typeface="Open Sans Bold"/>
              </a:rPr>
              <a:t>manejo de sesión </a:t>
            </a:r>
            <a:r>
              <a:rPr lang="en-US" sz="3399">
                <a:solidFill>
                  <a:srgbClr val="000000"/>
                </a:solidFill>
                <a:latin typeface="Open Sans"/>
                <a:ea typeface="Open Sans"/>
                <a:cs typeface="Open Sans"/>
                <a:sym typeface="Open Sans"/>
              </a:rPr>
              <a:t>y </a:t>
            </a:r>
            <a:r>
              <a:rPr lang="en-US" sz="3399" b="1">
                <a:solidFill>
                  <a:srgbClr val="000000"/>
                </a:solidFill>
                <a:latin typeface="Open Sans Bold"/>
                <a:ea typeface="Open Sans Bold"/>
                <a:cs typeface="Open Sans Bold"/>
                <a:sym typeface="Open Sans Bold"/>
              </a:rPr>
              <a:t>gestor de almacenamiento</a:t>
            </a:r>
            <a:r>
              <a:rPr lang="en-US" sz="3399">
                <a:solidFill>
                  <a:srgbClr val="000000"/>
                </a:solidFill>
                <a:latin typeface="Open Sans"/>
                <a:ea typeface="Open Sans"/>
                <a:cs typeface="Open Sans"/>
                <a:sym typeface="Open Sans"/>
              </a:rPr>
              <a:t>.</a:t>
            </a:r>
          </a:p>
          <a:p>
            <a:pPr marL="734059" lvl="1" indent="-367030" algn="just">
              <a:lnSpc>
                <a:spcPts val="4759"/>
              </a:lnSpc>
              <a:buFont typeface="Arial"/>
              <a:buChar char="•"/>
            </a:pPr>
            <a:r>
              <a:rPr lang="en-US" sz="3399" b="1">
                <a:solidFill>
                  <a:srgbClr val="000000"/>
                </a:solidFill>
                <a:latin typeface="Open Sans Bold"/>
                <a:ea typeface="Open Sans Bold"/>
                <a:cs typeface="Open Sans Bold"/>
                <a:sym typeface="Open Sans Bold"/>
              </a:rPr>
              <a:t>Gestor de Carga de Archivo: </a:t>
            </a:r>
            <a:r>
              <a:rPr lang="en-US" sz="3399">
                <a:solidFill>
                  <a:srgbClr val="000000"/>
                </a:solidFill>
                <a:latin typeface="Open Sans"/>
                <a:ea typeface="Open Sans"/>
                <a:cs typeface="Open Sans"/>
                <a:sym typeface="Open Sans"/>
              </a:rPr>
              <a:t>Contiene la lógica para la carga del archivo. </a:t>
            </a:r>
            <a:r>
              <a:rPr lang="en-US" sz="3399" b="1">
                <a:solidFill>
                  <a:srgbClr val="000000"/>
                </a:solidFill>
                <a:latin typeface="Open Sans Bold"/>
                <a:ea typeface="Open Sans Bold"/>
                <a:cs typeface="Open Sans Bold"/>
                <a:sym typeface="Open Sans Bold"/>
              </a:rPr>
              <a:t> </a:t>
            </a:r>
            <a:r>
              <a:rPr lang="en-US" sz="3399">
                <a:solidFill>
                  <a:srgbClr val="000000"/>
                </a:solidFill>
                <a:latin typeface="Open Sans"/>
                <a:ea typeface="Open Sans"/>
                <a:cs typeface="Open Sans"/>
                <a:sym typeface="Open Sans"/>
              </a:rPr>
              <a:t> Es decir, la inicialización del proceso descrito en el diagrama de actividad. Trabaja de la mano con la </a:t>
            </a:r>
            <a:r>
              <a:rPr lang="en-US" sz="3399" b="1">
                <a:solidFill>
                  <a:srgbClr val="000000"/>
                </a:solidFill>
                <a:latin typeface="Open Sans Bold"/>
                <a:ea typeface="Open Sans Bold"/>
                <a:cs typeface="Open Sans Bold"/>
                <a:sym typeface="Open Sans Bold"/>
              </a:rPr>
              <a:t>validación </a:t>
            </a:r>
            <a:r>
              <a:rPr lang="en-US" sz="3399">
                <a:solidFill>
                  <a:srgbClr val="000000"/>
                </a:solidFill>
                <a:latin typeface="Open Sans"/>
                <a:ea typeface="Open Sans"/>
                <a:cs typeface="Open Sans"/>
                <a:sym typeface="Open Sans"/>
              </a:rPr>
              <a:t>y </a:t>
            </a:r>
            <a:r>
              <a:rPr lang="en-US" sz="3399" b="1">
                <a:solidFill>
                  <a:srgbClr val="000000"/>
                </a:solidFill>
                <a:latin typeface="Open Sans Bold"/>
                <a:ea typeface="Open Sans Bold"/>
                <a:cs typeface="Open Sans Bold"/>
                <a:sym typeface="Open Sans Bold"/>
              </a:rPr>
              <a:t>conversión</a:t>
            </a:r>
            <a:r>
              <a:rPr lang="en-US" sz="3399">
                <a:solidFill>
                  <a:srgbClr val="000000"/>
                </a:solidFill>
                <a:latin typeface="Open Sans"/>
                <a:ea typeface="Open Sans"/>
                <a:cs typeface="Open Sans"/>
                <a:sym typeface="Open Sans"/>
              </a:rPr>
              <a:t>.</a:t>
            </a:r>
          </a:p>
          <a:p>
            <a:pPr algn="just">
              <a:lnSpc>
                <a:spcPts val="4759"/>
              </a:lnSpc>
            </a:pPr>
            <a:endParaRPr lang="en-US" sz="3399">
              <a:solidFill>
                <a:srgbClr val="000000"/>
              </a:solidFill>
              <a:latin typeface="Open Sans"/>
              <a:ea typeface="Open Sans"/>
              <a:cs typeface="Open Sans"/>
              <a:sym typeface="Open Sans"/>
            </a:endParaRPr>
          </a:p>
        </p:txBody>
      </p:sp>
      <p:sp>
        <p:nvSpPr>
          <p:cNvPr id="3" name="TextBox 3"/>
          <p:cNvSpPr txBox="1"/>
          <p:nvPr/>
        </p:nvSpPr>
        <p:spPr>
          <a:xfrm>
            <a:off x="7609463" y="537527"/>
            <a:ext cx="306907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12643" y="789001"/>
            <a:ext cx="15462714" cy="9258300"/>
          </a:xfrm>
          <a:custGeom>
            <a:avLst/>
            <a:gdLst/>
            <a:ahLst/>
            <a:cxnLst/>
            <a:rect l="l" t="t" r="r" b="b"/>
            <a:pathLst>
              <a:path w="15462714" h="9258300">
                <a:moveTo>
                  <a:pt x="0" y="0"/>
                </a:moveTo>
                <a:lnTo>
                  <a:pt x="15462714" y="0"/>
                </a:lnTo>
                <a:lnTo>
                  <a:pt x="15462714" y="9258300"/>
                </a:lnTo>
                <a:lnTo>
                  <a:pt x="0" y="9258300"/>
                </a:lnTo>
                <a:lnTo>
                  <a:pt x="0" y="0"/>
                </a:lnTo>
                <a:close/>
              </a:path>
            </a:pathLst>
          </a:custGeom>
          <a:blipFill>
            <a:blip r:embed="rId2"/>
            <a:stretch>
              <a:fillRect/>
            </a:stretch>
          </a:blipFill>
        </p:spPr>
      </p:sp>
      <p:sp>
        <p:nvSpPr>
          <p:cNvPr id="3" name="TextBox 3"/>
          <p:cNvSpPr txBox="1"/>
          <p:nvPr/>
        </p:nvSpPr>
        <p:spPr>
          <a:xfrm>
            <a:off x="5887538" y="141605"/>
            <a:ext cx="651292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Vista de Procesos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14698" y="571500"/>
            <a:ext cx="4058603"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Descripción</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3619817"/>
            <a:ext cx="16230600" cy="2980690"/>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El diagrama de procesos retrata a más detalle el flujo que se presentó previamente en la vista lógica de la aplicación, demostrando las peticiones y respuestas de cada capa descrita también en la vista de componentes. El escenario secuencial acaba en el momento que el usuario guarda los cambios finales de la edición de su audio.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04617" y="571500"/>
            <a:ext cx="4878765"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Sobre</a:t>
            </a:r>
            <a:r>
              <a:rPr lang="en-US" sz="5199" b="1" dirty="0">
                <a:solidFill>
                  <a:srgbClr val="000000"/>
                </a:solidFill>
                <a:latin typeface="Open Sans Bold"/>
                <a:ea typeface="Open Sans Bold"/>
                <a:cs typeface="Open Sans Bold"/>
                <a:sym typeface="Open Sans Bold"/>
              </a:rPr>
              <a:t> </a:t>
            </a:r>
            <a:r>
              <a:rPr lang="en-US" sz="5199" b="1" dirty="0" err="1">
                <a:solidFill>
                  <a:srgbClr val="000000"/>
                </a:solidFill>
                <a:latin typeface="Open Sans Bold"/>
                <a:ea typeface="Open Sans Bold"/>
                <a:cs typeface="Open Sans Bold"/>
                <a:sym typeface="Open Sans Bold"/>
              </a:rPr>
              <a:t>el</a:t>
            </a:r>
            <a:r>
              <a:rPr lang="en-US" sz="5199" b="1" dirty="0">
                <a:solidFill>
                  <a:srgbClr val="000000"/>
                </a:solidFill>
                <a:latin typeface="Open Sans Bold"/>
                <a:ea typeface="Open Sans Bold"/>
                <a:cs typeface="Open Sans Bold"/>
                <a:sym typeface="Open Sans Bold"/>
              </a:rPr>
              <a:t> </a:t>
            </a:r>
            <a:r>
              <a:rPr lang="en-US" sz="5199" b="1" dirty="0" err="1">
                <a:solidFill>
                  <a:srgbClr val="000000"/>
                </a:solidFill>
                <a:latin typeface="Open Sans Bold"/>
                <a:ea typeface="Open Sans Bold"/>
                <a:cs typeface="Open Sans Bold"/>
                <a:sym typeface="Open Sans Bold"/>
              </a:rPr>
              <a:t>Flujo</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2719705"/>
            <a:ext cx="16230600" cy="4780915"/>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En este se ejemplifica la interacción en mejor detalle de los componentes descritos en el diagrama de componentes. El flujo comienza como ya está claro, con la carga de un archivo, se detalla las acciones de cada componente y las respuestas que tienen durante cada tiempo de la actividad. El único componente nuevo que puede pecibirse es el </a:t>
            </a:r>
            <a:r>
              <a:rPr lang="en-US" sz="3399" b="1">
                <a:solidFill>
                  <a:srgbClr val="000000"/>
                </a:solidFill>
                <a:latin typeface="Open Sans Bold"/>
                <a:ea typeface="Open Sans Bold"/>
                <a:cs typeface="Open Sans Bold"/>
                <a:sym typeface="Open Sans Bold"/>
              </a:rPr>
              <a:t>Modelo de IA</a:t>
            </a:r>
            <a:r>
              <a:rPr lang="en-US" sz="3399">
                <a:solidFill>
                  <a:srgbClr val="000000"/>
                </a:solidFill>
                <a:latin typeface="Open Sans"/>
                <a:ea typeface="Open Sans"/>
                <a:cs typeface="Open Sans"/>
                <a:sym typeface="Open Sans"/>
              </a:rPr>
              <a:t>, que finalmente es usado por el componente de </a:t>
            </a:r>
            <a:r>
              <a:rPr lang="en-US" sz="3399" b="1">
                <a:solidFill>
                  <a:srgbClr val="000000"/>
                </a:solidFill>
                <a:latin typeface="Open Sans Bold"/>
                <a:ea typeface="Open Sans Bold"/>
                <a:cs typeface="Open Sans Bold"/>
                <a:sym typeface="Open Sans Bold"/>
              </a:rPr>
              <a:t>Separador de Fuentes; </a:t>
            </a:r>
            <a:r>
              <a:rPr lang="en-US" sz="3399">
                <a:solidFill>
                  <a:srgbClr val="000000"/>
                </a:solidFill>
                <a:latin typeface="Open Sans"/>
                <a:ea typeface="Open Sans"/>
                <a:cs typeface="Open Sans"/>
                <a:sym typeface="Open Sans"/>
              </a:rPr>
              <a:t>fue descrito de tal manera para mejor claridad del procesamiento y su desacoplamiento de lo que realiza el </a:t>
            </a:r>
            <a:r>
              <a:rPr lang="en-US" sz="3399" b="1">
                <a:solidFill>
                  <a:srgbClr val="000000"/>
                </a:solidFill>
                <a:latin typeface="Open Sans Bold"/>
                <a:ea typeface="Open Sans Bold"/>
                <a:cs typeface="Open Sans Bold"/>
                <a:sym typeface="Open Sans Bold"/>
              </a:rPr>
              <a:t>Coordinador de Separación</a:t>
            </a:r>
            <a:r>
              <a:rPr lang="en-US" sz="3399">
                <a:solidFill>
                  <a:srgbClr val="000000"/>
                </a:solidFill>
                <a:latin typeface="Open Sans"/>
                <a:ea typeface="Open Sans"/>
                <a:cs typeface="Open Sans"/>
                <a:sym typeface="Open Sans"/>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1804496"/>
            <a:ext cx="16230600" cy="6678008"/>
          </a:xfrm>
          <a:custGeom>
            <a:avLst/>
            <a:gdLst/>
            <a:ahLst/>
            <a:cxnLst/>
            <a:rect l="l" t="t" r="r" b="b"/>
            <a:pathLst>
              <a:path w="16230600" h="6678008">
                <a:moveTo>
                  <a:pt x="0" y="0"/>
                </a:moveTo>
                <a:lnTo>
                  <a:pt x="16230600" y="0"/>
                </a:lnTo>
                <a:lnTo>
                  <a:pt x="16230600" y="6678008"/>
                </a:lnTo>
                <a:lnTo>
                  <a:pt x="0" y="6678008"/>
                </a:lnTo>
                <a:lnTo>
                  <a:pt x="0" y="0"/>
                </a:lnTo>
                <a:close/>
              </a:path>
            </a:pathLst>
          </a:custGeom>
          <a:blipFill>
            <a:blip r:embed="rId2"/>
            <a:stretch>
              <a:fillRect t="-158215"/>
            </a:stretch>
          </a:blipFill>
        </p:spPr>
      </p:sp>
      <p:sp>
        <p:nvSpPr>
          <p:cNvPr id="3" name="TextBox 3"/>
          <p:cNvSpPr txBox="1"/>
          <p:nvPr/>
        </p:nvSpPr>
        <p:spPr>
          <a:xfrm>
            <a:off x="5887538" y="141605"/>
            <a:ext cx="651292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Vista de Procesos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42717" y="571500"/>
            <a:ext cx="4802565"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Sobre</a:t>
            </a:r>
            <a:r>
              <a:rPr lang="en-US" sz="5199" b="1" dirty="0">
                <a:solidFill>
                  <a:srgbClr val="000000"/>
                </a:solidFill>
                <a:latin typeface="Open Sans Bold"/>
                <a:ea typeface="Open Sans Bold"/>
                <a:cs typeface="Open Sans Bold"/>
                <a:sym typeface="Open Sans Bold"/>
              </a:rPr>
              <a:t> </a:t>
            </a:r>
            <a:r>
              <a:rPr lang="en-US" sz="5199" b="1" dirty="0" err="1">
                <a:solidFill>
                  <a:srgbClr val="000000"/>
                </a:solidFill>
                <a:latin typeface="Open Sans Bold"/>
                <a:ea typeface="Open Sans Bold"/>
                <a:cs typeface="Open Sans Bold"/>
                <a:sym typeface="Open Sans Bold"/>
              </a:rPr>
              <a:t>el</a:t>
            </a:r>
            <a:r>
              <a:rPr lang="en-US" sz="5199" b="1" dirty="0">
                <a:solidFill>
                  <a:srgbClr val="000000"/>
                </a:solidFill>
                <a:latin typeface="Open Sans Bold"/>
                <a:ea typeface="Open Sans Bold"/>
                <a:cs typeface="Open Sans Bold"/>
                <a:sym typeface="Open Sans Bold"/>
              </a:rPr>
              <a:t> </a:t>
            </a:r>
            <a:r>
              <a:rPr lang="en-US" sz="5199" b="1" dirty="0" err="1">
                <a:solidFill>
                  <a:srgbClr val="000000"/>
                </a:solidFill>
                <a:latin typeface="Open Sans Bold"/>
                <a:ea typeface="Open Sans Bold"/>
                <a:cs typeface="Open Sans Bold"/>
                <a:sym typeface="Open Sans Bold"/>
              </a:rPr>
              <a:t>Flujo</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2419667"/>
            <a:ext cx="16230600" cy="5380990"/>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Este diagrama representa la interacción de los componentes sobre la secuencia al momento de haber elegido grabar desde el micrófono en vez de subir el archivo del almacenamiento. Acá se compacta la definición de quien </a:t>
            </a:r>
            <a:r>
              <a:rPr lang="en-US" sz="3399" b="1">
                <a:solidFill>
                  <a:srgbClr val="000000"/>
                </a:solidFill>
                <a:latin typeface="Open Sans Bold"/>
                <a:ea typeface="Open Sans Bold"/>
                <a:cs typeface="Open Sans Bold"/>
                <a:sym typeface="Open Sans Bold"/>
              </a:rPr>
              <a:t>orquesta </a:t>
            </a:r>
            <a:r>
              <a:rPr lang="en-US" sz="3399">
                <a:solidFill>
                  <a:srgbClr val="000000"/>
                </a:solidFill>
                <a:latin typeface="Open Sans"/>
                <a:ea typeface="Open Sans"/>
                <a:cs typeface="Open Sans"/>
                <a:sym typeface="Open Sans"/>
              </a:rPr>
              <a:t>estos plugins. El componente de</a:t>
            </a:r>
            <a:r>
              <a:rPr lang="en-US" sz="3399" b="1">
                <a:solidFill>
                  <a:srgbClr val="000000"/>
                </a:solidFill>
                <a:latin typeface="Open Sans Bold"/>
                <a:ea typeface="Open Sans Bold"/>
                <a:cs typeface="Open Sans Bold"/>
                <a:sym typeface="Open Sans Bold"/>
              </a:rPr>
              <a:t> grabación del audio</a:t>
            </a:r>
            <a:r>
              <a:rPr lang="en-US" sz="3399">
                <a:solidFill>
                  <a:srgbClr val="000000"/>
                </a:solidFill>
                <a:latin typeface="Open Sans"/>
                <a:ea typeface="Open Sans"/>
                <a:cs typeface="Open Sans"/>
                <a:sym typeface="Open Sans"/>
              </a:rPr>
              <a:t> internamente hace uso la conexión hacia la </a:t>
            </a:r>
            <a:r>
              <a:rPr lang="en-US" sz="3399" b="1">
                <a:solidFill>
                  <a:srgbClr val="000000"/>
                </a:solidFill>
                <a:latin typeface="Open Sans Bold"/>
                <a:ea typeface="Open Sans Bold"/>
                <a:cs typeface="Open Sans Bold"/>
                <a:sym typeface="Open Sans Bold"/>
              </a:rPr>
              <a:t>captura de audio</a:t>
            </a:r>
            <a:r>
              <a:rPr lang="en-US" sz="3399">
                <a:solidFill>
                  <a:srgbClr val="000000"/>
                </a:solidFill>
                <a:latin typeface="Open Sans"/>
                <a:ea typeface="Open Sans"/>
                <a:cs typeface="Open Sans"/>
                <a:sym typeface="Open Sans"/>
              </a:rPr>
              <a:t> por medio del micrófono del sistema. Posterior, el que se encarga de la subida del archivo (</a:t>
            </a:r>
            <a:r>
              <a:rPr lang="en-US" sz="3399" b="1">
                <a:solidFill>
                  <a:srgbClr val="000000"/>
                </a:solidFill>
                <a:latin typeface="Open Sans Bold"/>
                <a:ea typeface="Open Sans Bold"/>
                <a:cs typeface="Open Sans Bold"/>
                <a:sym typeface="Open Sans Bold"/>
              </a:rPr>
              <a:t>inicialización</a:t>
            </a:r>
            <a:r>
              <a:rPr lang="en-US" sz="3399">
                <a:solidFill>
                  <a:srgbClr val="000000"/>
                </a:solidFill>
                <a:latin typeface="Open Sans"/>
                <a:ea typeface="Open Sans"/>
                <a:cs typeface="Open Sans"/>
                <a:sym typeface="Open Sans"/>
              </a:rPr>
              <a:t>), procede a recibir este para </a:t>
            </a:r>
            <a:r>
              <a:rPr lang="en-US" sz="3399" b="1">
                <a:solidFill>
                  <a:srgbClr val="000000"/>
                </a:solidFill>
                <a:latin typeface="Open Sans Bold"/>
                <a:ea typeface="Open Sans Bold"/>
                <a:cs typeface="Open Sans Bold"/>
                <a:sym typeface="Open Sans Bold"/>
              </a:rPr>
              <a:t>validarlo </a:t>
            </a:r>
            <a:r>
              <a:rPr lang="en-US" sz="3399">
                <a:solidFill>
                  <a:srgbClr val="000000"/>
                </a:solidFill>
                <a:latin typeface="Open Sans"/>
                <a:ea typeface="Open Sans"/>
                <a:cs typeface="Open Sans"/>
                <a:sym typeface="Open Sans"/>
              </a:rPr>
              <a:t>y </a:t>
            </a:r>
            <a:r>
              <a:rPr lang="en-US" sz="3399" b="1">
                <a:solidFill>
                  <a:srgbClr val="000000"/>
                </a:solidFill>
                <a:latin typeface="Open Sans Bold"/>
                <a:ea typeface="Open Sans Bold"/>
                <a:cs typeface="Open Sans Bold"/>
                <a:sym typeface="Open Sans Bold"/>
              </a:rPr>
              <a:t>convertirlo </a:t>
            </a:r>
            <a:r>
              <a:rPr lang="en-US" sz="3399">
                <a:solidFill>
                  <a:srgbClr val="000000"/>
                </a:solidFill>
                <a:latin typeface="Open Sans"/>
                <a:ea typeface="Open Sans"/>
                <a:cs typeface="Open Sans"/>
                <a:sym typeface="Open Sans"/>
              </a:rPr>
              <a:t>para ser tratado en el separador para un próximo paso.</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24429" y="3619817"/>
            <a:ext cx="9439141" cy="3580765"/>
          </a:xfrm>
          <a:prstGeom prst="rect">
            <a:avLst/>
          </a:prstGeom>
        </p:spPr>
        <p:txBody>
          <a:bodyPr lIns="0" tIns="0" rIns="0" bIns="0" rtlCol="0" anchor="t">
            <a:spAutoFit/>
          </a:bodyPr>
          <a:lstStyle/>
          <a:p>
            <a:pPr marL="734059" lvl="1" indent="-367030" algn="ctr">
              <a:lnSpc>
                <a:spcPts val="4759"/>
              </a:lnSpc>
              <a:buAutoNum type="arabicPeriod"/>
            </a:pPr>
            <a:r>
              <a:rPr lang="en-US" sz="3399">
                <a:solidFill>
                  <a:srgbClr val="000000"/>
                </a:solidFill>
                <a:latin typeface="Open Sans"/>
                <a:ea typeface="Open Sans"/>
                <a:cs typeface="Open Sans"/>
                <a:sym typeface="Open Sans"/>
              </a:rPr>
              <a:t>Vista Lógica</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Vista de Componentes</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Requerimientos No Funcionales</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Vista de Procesos</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Vista Física</a:t>
            </a:r>
          </a:p>
          <a:p>
            <a:pPr marL="734059" lvl="1" indent="-367030" algn="ctr">
              <a:lnSpc>
                <a:spcPts val="4759"/>
              </a:lnSpc>
              <a:buAutoNum type="arabicPeriod"/>
            </a:pPr>
            <a:r>
              <a:rPr lang="en-US" sz="3399">
                <a:solidFill>
                  <a:srgbClr val="000000"/>
                </a:solidFill>
                <a:latin typeface="Open Sans"/>
                <a:ea typeface="Open Sans"/>
                <a:cs typeface="Open Sans"/>
                <a:sym typeface="Open Sans"/>
              </a:rPr>
              <a:t>Escenarios</a:t>
            </a:r>
          </a:p>
        </p:txBody>
      </p:sp>
      <p:sp>
        <p:nvSpPr>
          <p:cNvPr id="3" name="TextBox 3"/>
          <p:cNvSpPr txBox="1"/>
          <p:nvPr/>
        </p:nvSpPr>
        <p:spPr>
          <a:xfrm>
            <a:off x="7909203" y="537527"/>
            <a:ext cx="246959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98670" y="1802790"/>
            <a:ext cx="14690660" cy="7455510"/>
          </a:xfrm>
          <a:custGeom>
            <a:avLst/>
            <a:gdLst/>
            <a:ahLst/>
            <a:cxnLst/>
            <a:rect l="l" t="t" r="r" b="b"/>
            <a:pathLst>
              <a:path w="14690660" h="7455510">
                <a:moveTo>
                  <a:pt x="0" y="0"/>
                </a:moveTo>
                <a:lnTo>
                  <a:pt x="14690660" y="0"/>
                </a:lnTo>
                <a:lnTo>
                  <a:pt x="14690660" y="7455510"/>
                </a:lnTo>
                <a:lnTo>
                  <a:pt x="0" y="7455510"/>
                </a:lnTo>
                <a:lnTo>
                  <a:pt x="0" y="0"/>
                </a:lnTo>
                <a:close/>
              </a:path>
            </a:pathLst>
          </a:custGeom>
          <a:blipFill>
            <a:blip r:embed="rId2"/>
            <a:stretch>
              <a:fillRect/>
            </a:stretch>
          </a:blipFill>
        </p:spPr>
      </p:sp>
      <p:sp>
        <p:nvSpPr>
          <p:cNvPr id="3" name="TextBox 3"/>
          <p:cNvSpPr txBox="1"/>
          <p:nvPr/>
        </p:nvSpPr>
        <p:spPr>
          <a:xfrm>
            <a:off x="7319962" y="537527"/>
            <a:ext cx="3648075"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Vista Física</a:t>
            </a:r>
          </a:p>
        </p:txBody>
      </p:sp>
      <p:sp>
        <p:nvSpPr>
          <p:cNvPr id="4" name="TextBox 4"/>
          <p:cNvSpPr txBox="1"/>
          <p:nvPr/>
        </p:nvSpPr>
        <p:spPr>
          <a:xfrm>
            <a:off x="4424429" y="2863823"/>
            <a:ext cx="9439141" cy="580390"/>
          </a:xfrm>
          <a:prstGeom prst="rect">
            <a:avLst/>
          </a:prstGeom>
        </p:spPr>
        <p:txBody>
          <a:bodyPr lIns="0" tIns="0" rIns="0" bIns="0" rtlCol="0" anchor="t">
            <a:spAutoFit/>
          </a:bodyPr>
          <a:lstStyle/>
          <a:p>
            <a:pPr algn="ctr">
              <a:lnSpc>
                <a:spcPts val="4759"/>
              </a:lnSpc>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114698" y="571500"/>
            <a:ext cx="4058603"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Descripción</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699" y="2394189"/>
            <a:ext cx="16230600" cy="5498621"/>
          </a:xfrm>
          <a:prstGeom prst="rect">
            <a:avLst/>
          </a:prstGeom>
        </p:spPr>
        <p:txBody>
          <a:bodyPr lIns="0" tIns="0" rIns="0" bIns="0" rtlCol="0" anchor="t">
            <a:spAutoFit/>
          </a:bodyPr>
          <a:lstStyle/>
          <a:p>
            <a:pPr algn="just">
              <a:lnSpc>
                <a:spcPts val="4759"/>
              </a:lnSpc>
            </a:pPr>
            <a:r>
              <a:rPr lang="en-US" sz="3399" dirty="0">
                <a:solidFill>
                  <a:srgbClr val="000000"/>
                </a:solidFill>
                <a:latin typeface="Open Sans"/>
                <a:ea typeface="Open Sans"/>
                <a:cs typeface="Open Sans"/>
                <a:sym typeface="Open Sans"/>
              </a:rPr>
              <a:t>Para la vista </a:t>
            </a:r>
            <a:r>
              <a:rPr lang="en-US" sz="3399" dirty="0" err="1">
                <a:solidFill>
                  <a:srgbClr val="000000"/>
                </a:solidFill>
                <a:latin typeface="Open Sans"/>
                <a:ea typeface="Open Sans"/>
                <a:cs typeface="Open Sans"/>
                <a:sym typeface="Open Sans"/>
              </a:rPr>
              <a:t>física</a:t>
            </a:r>
            <a:r>
              <a:rPr lang="en-US" sz="3399" dirty="0">
                <a:solidFill>
                  <a:srgbClr val="000000"/>
                </a:solidFill>
                <a:latin typeface="Open Sans"/>
                <a:ea typeface="Open Sans"/>
                <a:cs typeface="Open Sans"/>
                <a:sym typeface="Open Sans"/>
              </a:rPr>
              <a:t>, se </a:t>
            </a:r>
            <a:r>
              <a:rPr lang="en-US" sz="3399" dirty="0" err="1">
                <a:solidFill>
                  <a:srgbClr val="000000"/>
                </a:solidFill>
                <a:latin typeface="Open Sans"/>
                <a:ea typeface="Open Sans"/>
                <a:cs typeface="Open Sans"/>
                <a:sym typeface="Open Sans"/>
              </a:rPr>
              <a:t>utiliza</a:t>
            </a:r>
            <a:r>
              <a:rPr lang="en-US" sz="3399" dirty="0">
                <a:solidFill>
                  <a:srgbClr val="000000"/>
                </a:solidFill>
                <a:latin typeface="Open Sans"/>
                <a:ea typeface="Open Sans"/>
                <a:cs typeface="Open Sans"/>
                <a:sym typeface="Open Sans"/>
              </a:rPr>
              <a:t> un </a:t>
            </a:r>
            <a:r>
              <a:rPr lang="en-US" sz="3399" dirty="0" err="1">
                <a:solidFill>
                  <a:srgbClr val="000000"/>
                </a:solidFill>
                <a:latin typeface="Open Sans"/>
                <a:ea typeface="Open Sans"/>
                <a:cs typeface="Open Sans"/>
                <a:sym typeface="Open Sans"/>
              </a:rPr>
              <a:t>diagrama</a:t>
            </a:r>
            <a:r>
              <a:rPr lang="en-US" sz="3399" dirty="0">
                <a:solidFill>
                  <a:srgbClr val="000000"/>
                </a:solidFill>
                <a:latin typeface="Open Sans"/>
                <a:ea typeface="Open Sans"/>
                <a:cs typeface="Open Sans"/>
                <a:sym typeface="Open Sans"/>
              </a:rPr>
              <a:t> de </a:t>
            </a:r>
            <a:r>
              <a:rPr lang="en-US" sz="3399" dirty="0" err="1">
                <a:solidFill>
                  <a:srgbClr val="000000"/>
                </a:solidFill>
                <a:latin typeface="Open Sans"/>
                <a:ea typeface="Open Sans"/>
                <a:cs typeface="Open Sans"/>
                <a:sym typeface="Open Sans"/>
              </a:rPr>
              <a:t>despliegue</a:t>
            </a:r>
            <a:r>
              <a:rPr lang="en-US" sz="3399" dirty="0">
                <a:solidFill>
                  <a:srgbClr val="000000"/>
                </a:solidFill>
                <a:latin typeface="Open Sans"/>
                <a:ea typeface="Open Sans"/>
                <a:cs typeface="Open Sans"/>
                <a:sym typeface="Open Sans"/>
              </a:rPr>
              <a:t> que </a:t>
            </a:r>
            <a:r>
              <a:rPr lang="en-US" sz="3399" dirty="0" err="1">
                <a:solidFill>
                  <a:srgbClr val="000000"/>
                </a:solidFill>
                <a:latin typeface="Open Sans"/>
                <a:ea typeface="Open Sans"/>
                <a:cs typeface="Open Sans"/>
                <a:sym typeface="Open Sans"/>
              </a:rPr>
              <a:t>retrata</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el</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contexto</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en</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el</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cual</a:t>
            </a:r>
            <a:r>
              <a:rPr lang="en-US" sz="3399" dirty="0">
                <a:solidFill>
                  <a:srgbClr val="000000"/>
                </a:solidFill>
                <a:latin typeface="Open Sans"/>
                <a:ea typeface="Open Sans"/>
                <a:cs typeface="Open Sans"/>
                <a:sym typeface="Open Sans"/>
              </a:rPr>
              <a:t> se </a:t>
            </a:r>
            <a:r>
              <a:rPr lang="en-US" sz="3399" dirty="0" err="1">
                <a:solidFill>
                  <a:srgbClr val="000000"/>
                </a:solidFill>
                <a:latin typeface="Open Sans"/>
                <a:ea typeface="Open Sans"/>
                <a:cs typeface="Open Sans"/>
                <a:sym typeface="Open Sans"/>
              </a:rPr>
              <a:t>ejecutará</a:t>
            </a:r>
            <a:r>
              <a:rPr lang="en-US" sz="3399" dirty="0">
                <a:solidFill>
                  <a:srgbClr val="000000"/>
                </a:solidFill>
                <a:latin typeface="Open Sans"/>
                <a:ea typeface="Open Sans"/>
                <a:cs typeface="Open Sans"/>
                <a:sym typeface="Open Sans"/>
              </a:rPr>
              <a:t> la </a:t>
            </a:r>
            <a:r>
              <a:rPr lang="en-US" sz="3399" dirty="0" err="1">
                <a:solidFill>
                  <a:srgbClr val="000000"/>
                </a:solidFill>
                <a:latin typeface="Open Sans"/>
                <a:ea typeface="Open Sans"/>
                <a:cs typeface="Open Sans"/>
                <a:sym typeface="Open Sans"/>
              </a:rPr>
              <a:t>aplicación</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así</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mismo</a:t>
            </a:r>
            <a:r>
              <a:rPr lang="en-US" sz="3399" dirty="0">
                <a:solidFill>
                  <a:srgbClr val="000000"/>
                </a:solidFill>
                <a:latin typeface="Open Sans"/>
                <a:ea typeface="Open Sans"/>
                <a:cs typeface="Open Sans"/>
                <a:sym typeface="Open Sans"/>
              </a:rPr>
              <a:t> con </a:t>
            </a:r>
            <a:r>
              <a:rPr lang="en-US" sz="3399" dirty="0" err="1">
                <a:solidFill>
                  <a:srgbClr val="000000"/>
                </a:solidFill>
                <a:latin typeface="Open Sans"/>
                <a:ea typeface="Open Sans"/>
                <a:cs typeface="Open Sans"/>
                <a:sym typeface="Open Sans"/>
              </a:rPr>
              <a:t>otros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elementos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internos</a:t>
            </a:r>
            <a:r>
              <a:rPr lang="en-US" sz="3399" dirty="0">
                <a:solidFill>
                  <a:srgbClr val="000000"/>
                </a:solidFill>
                <a:latin typeface="Open Sans"/>
                <a:ea typeface="Open Sans"/>
                <a:cs typeface="Open Sans"/>
                <a:sym typeface="Open Sans"/>
              </a:rPr>
              <a:t> del </a:t>
            </a:r>
            <a:r>
              <a:rPr lang="en-US" sz="3399" b="1" dirty="0" err="1">
                <a:solidFill>
                  <a:srgbClr val="000000"/>
                </a:solidFill>
                <a:latin typeface="Open Sans Bold"/>
                <a:ea typeface="Open Sans Bold"/>
                <a:cs typeface="Open Sans Bold"/>
                <a:sym typeface="Open Sans Bold"/>
              </a:rPr>
              <a:t>dispositivo</a:t>
            </a:r>
            <a:r>
              <a:rPr lang="en-US" sz="3399" b="1" dirty="0">
                <a:solidFill>
                  <a:srgbClr val="000000"/>
                </a:solidFill>
                <a:latin typeface="Open Sans Bold"/>
                <a:ea typeface="Open Sans Bold"/>
                <a:cs typeface="Open Sans Bold"/>
                <a:sym typeface="Open Sans Bold"/>
              </a:rPr>
              <a:t> </a:t>
            </a:r>
            <a:r>
              <a:rPr lang="en-US" sz="3399" b="1" dirty="0" err="1">
                <a:solidFill>
                  <a:srgbClr val="000000"/>
                </a:solidFill>
                <a:latin typeface="Open Sans Bold"/>
                <a:ea typeface="Open Sans Bold"/>
                <a:cs typeface="Open Sans Bold"/>
                <a:sym typeface="Open Sans Bold"/>
              </a:rPr>
              <a:t>móvil</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donde</a:t>
            </a:r>
            <a:r>
              <a:rPr lang="en-US" sz="3399" dirty="0">
                <a:solidFill>
                  <a:srgbClr val="000000"/>
                </a:solidFill>
                <a:latin typeface="Open Sans"/>
                <a:ea typeface="Open Sans"/>
                <a:cs typeface="Open Sans"/>
                <a:sym typeface="Open Sans"/>
              </a:rPr>
              <a:t> se </a:t>
            </a:r>
            <a:r>
              <a:rPr lang="en-US" sz="3399" dirty="0" err="1">
                <a:solidFill>
                  <a:srgbClr val="000000"/>
                </a:solidFill>
                <a:latin typeface="Open Sans"/>
                <a:ea typeface="Open Sans"/>
                <a:cs typeface="Open Sans"/>
                <a:sym typeface="Open Sans"/>
              </a:rPr>
              <a:t>encuentre</a:t>
            </a:r>
            <a:r>
              <a:rPr lang="en-US" sz="3399" dirty="0">
                <a:solidFill>
                  <a:srgbClr val="000000"/>
                </a:solidFill>
                <a:latin typeface="Open Sans"/>
                <a:ea typeface="Open Sans"/>
                <a:cs typeface="Open Sans"/>
                <a:sym typeface="Open Sans"/>
              </a:rPr>
              <a:t>. En </a:t>
            </a:r>
            <a:r>
              <a:rPr lang="en-US" sz="3399" dirty="0" err="1">
                <a:solidFill>
                  <a:srgbClr val="000000"/>
                </a:solidFill>
                <a:latin typeface="Open Sans"/>
                <a:ea typeface="Open Sans"/>
                <a:cs typeface="Open Sans"/>
                <a:sym typeface="Open Sans"/>
              </a:rPr>
              <a:t>este</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caso</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el</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ambiente</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donde</a:t>
            </a:r>
            <a:r>
              <a:rPr lang="en-US" sz="3399" dirty="0">
                <a:solidFill>
                  <a:srgbClr val="000000"/>
                </a:solidFill>
                <a:latin typeface="Open Sans"/>
                <a:ea typeface="Open Sans"/>
                <a:cs typeface="Open Sans"/>
                <a:sym typeface="Open Sans"/>
              </a:rPr>
              <a:t> se </a:t>
            </a:r>
            <a:r>
              <a:rPr lang="en-US" sz="3399" dirty="0" err="1">
                <a:solidFill>
                  <a:srgbClr val="000000"/>
                </a:solidFill>
                <a:latin typeface="Open Sans"/>
                <a:ea typeface="Open Sans"/>
                <a:cs typeface="Open Sans"/>
                <a:sym typeface="Open Sans"/>
              </a:rPr>
              <a:t>ejecuta</a:t>
            </a:r>
            <a:r>
              <a:rPr lang="en-US" sz="3399" dirty="0">
                <a:solidFill>
                  <a:srgbClr val="000000"/>
                </a:solidFill>
                <a:latin typeface="Open Sans"/>
                <a:ea typeface="Open Sans"/>
                <a:cs typeface="Open Sans"/>
                <a:sym typeface="Open Sans"/>
              </a:rPr>
              <a:t> (</a:t>
            </a:r>
            <a:r>
              <a:rPr lang="en-US" sz="3399" b="1" dirty="0">
                <a:solidFill>
                  <a:srgbClr val="000000"/>
                </a:solidFill>
                <a:latin typeface="Open Sans Bold"/>
                <a:ea typeface="Open Sans Bold"/>
                <a:cs typeface="Open Sans Bold"/>
                <a:sym typeface="Open Sans Bold"/>
              </a:rPr>
              <a:t>Sistema </a:t>
            </a:r>
            <a:r>
              <a:rPr lang="en-US" sz="3399" b="1" dirty="0" err="1">
                <a:solidFill>
                  <a:srgbClr val="000000"/>
                </a:solidFill>
                <a:latin typeface="Open Sans Bold"/>
                <a:ea typeface="Open Sans Bold"/>
                <a:cs typeface="Open Sans Bold"/>
                <a:sym typeface="Open Sans Bold"/>
              </a:rPr>
              <a:t>Operativo</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el</a:t>
            </a:r>
            <a:r>
              <a:rPr lang="en-US" sz="3399" dirty="0">
                <a:solidFill>
                  <a:srgbClr val="000000"/>
                </a:solidFill>
                <a:latin typeface="Open Sans"/>
                <a:ea typeface="Open Sans"/>
                <a:cs typeface="Open Sans"/>
                <a:sym typeface="Open Sans"/>
              </a:rPr>
              <a:t> </a:t>
            </a:r>
            <a:r>
              <a:rPr lang="en-US" sz="3399" b="1" dirty="0" err="1">
                <a:solidFill>
                  <a:srgbClr val="000000"/>
                </a:solidFill>
                <a:latin typeface="Open Sans Bold"/>
                <a:ea typeface="Open Sans Bold"/>
                <a:cs typeface="Open Sans Bold"/>
                <a:sym typeface="Open Sans Bold"/>
              </a:rPr>
              <a:t>almacenamiento</a:t>
            </a:r>
            <a:r>
              <a:rPr lang="en-US" sz="3399" b="1" dirty="0">
                <a:solidFill>
                  <a:srgbClr val="000000"/>
                </a:solidFill>
                <a:latin typeface="Open Sans Bold"/>
                <a:ea typeface="Open Sans Bold"/>
                <a:cs typeface="Open Sans Bold"/>
                <a:sym typeface="Open Sans Bold"/>
              </a:rPr>
              <a:t> </a:t>
            </a:r>
            <a:r>
              <a:rPr lang="en-US" sz="3399" dirty="0">
                <a:solidFill>
                  <a:srgbClr val="000000"/>
                </a:solidFill>
                <a:latin typeface="Open Sans"/>
                <a:ea typeface="Open Sans"/>
                <a:cs typeface="Open Sans"/>
                <a:sym typeface="Open Sans"/>
              </a:rPr>
              <a:t>con </a:t>
            </a:r>
            <a:r>
              <a:rPr lang="en-US" sz="3399" dirty="0" err="1">
                <a:solidFill>
                  <a:srgbClr val="000000"/>
                </a:solidFill>
                <a:latin typeface="Open Sans"/>
                <a:ea typeface="Open Sans"/>
                <a:cs typeface="Open Sans"/>
                <a:sym typeface="Open Sans"/>
              </a:rPr>
              <a:t>el</a:t>
            </a:r>
            <a:r>
              <a:rPr lang="en-US" sz="3399" dirty="0">
                <a:solidFill>
                  <a:srgbClr val="000000"/>
                </a:solidFill>
                <a:latin typeface="Open Sans"/>
                <a:ea typeface="Open Sans"/>
                <a:cs typeface="Open Sans"/>
                <a:sym typeface="Open Sans"/>
              </a:rPr>
              <a:t> que </a:t>
            </a:r>
            <a:r>
              <a:rPr lang="en-US" sz="3399" dirty="0" err="1">
                <a:solidFill>
                  <a:srgbClr val="000000"/>
                </a:solidFill>
                <a:latin typeface="Open Sans"/>
                <a:ea typeface="Open Sans"/>
                <a:cs typeface="Open Sans"/>
                <a:sym typeface="Open Sans"/>
              </a:rPr>
              <a:t>interactúa</a:t>
            </a:r>
            <a:r>
              <a:rPr lang="en-US" sz="3399" dirty="0">
                <a:solidFill>
                  <a:srgbClr val="000000"/>
                </a:solidFill>
                <a:latin typeface="Open Sans"/>
                <a:ea typeface="Open Sans"/>
                <a:cs typeface="Open Sans"/>
                <a:sym typeface="Open Sans"/>
              </a:rPr>
              <a:t> y </a:t>
            </a:r>
            <a:r>
              <a:rPr lang="en-US" sz="3399" dirty="0" err="1">
                <a:solidFill>
                  <a:srgbClr val="000000"/>
                </a:solidFill>
                <a:latin typeface="Open Sans"/>
                <a:ea typeface="Open Sans"/>
                <a:cs typeface="Open Sans"/>
                <a:sym typeface="Open Sans"/>
              </a:rPr>
              <a:t>los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archivos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internos</a:t>
            </a:r>
            <a:r>
              <a:rPr lang="en-US" sz="3399" dirty="0">
                <a:solidFill>
                  <a:srgbClr val="000000"/>
                </a:solidFill>
                <a:latin typeface="Open Sans"/>
                <a:ea typeface="Open Sans"/>
                <a:cs typeface="Open Sans"/>
                <a:sym typeface="Open Sans"/>
              </a:rPr>
              <a:t> que se </a:t>
            </a:r>
            <a:r>
              <a:rPr lang="en-US" sz="3399" dirty="0" err="1">
                <a:solidFill>
                  <a:srgbClr val="000000"/>
                </a:solidFill>
                <a:latin typeface="Open Sans"/>
                <a:ea typeface="Open Sans"/>
                <a:cs typeface="Open Sans"/>
                <a:sym typeface="Open Sans"/>
              </a:rPr>
              <a:t>espera</a:t>
            </a:r>
            <a:r>
              <a:rPr lang="en-US" sz="3399" dirty="0">
                <a:solidFill>
                  <a:srgbClr val="000000"/>
                </a:solidFill>
                <a:latin typeface="Open Sans"/>
                <a:ea typeface="Open Sans"/>
                <a:cs typeface="Open Sans"/>
                <a:sym typeface="Open Sans"/>
              </a:rPr>
              <a:t> que con la </a:t>
            </a:r>
            <a:r>
              <a:rPr lang="en-US" sz="3399" dirty="0" err="1">
                <a:solidFill>
                  <a:srgbClr val="000000"/>
                </a:solidFill>
                <a:latin typeface="Open Sans"/>
                <a:ea typeface="Open Sans"/>
                <a:cs typeface="Open Sans"/>
                <a:sym typeface="Open Sans"/>
              </a:rPr>
              <a:t>aplicación</a:t>
            </a:r>
            <a:r>
              <a:rPr lang="en-US" sz="3399" dirty="0">
                <a:solidFill>
                  <a:srgbClr val="000000"/>
                </a:solidFill>
                <a:latin typeface="Open Sans"/>
                <a:ea typeface="Open Sans"/>
                <a:cs typeface="Open Sans"/>
                <a:sym typeface="Open Sans"/>
              </a:rPr>
              <a:t> se </a:t>
            </a:r>
            <a:r>
              <a:rPr lang="en-US" sz="3399" dirty="0" err="1">
                <a:solidFill>
                  <a:srgbClr val="000000"/>
                </a:solidFill>
                <a:latin typeface="Open Sans"/>
                <a:ea typeface="Open Sans"/>
                <a:cs typeface="Open Sans"/>
                <a:sym typeface="Open Sans"/>
              </a:rPr>
              <a:t>espera</a:t>
            </a:r>
            <a:r>
              <a:rPr lang="en-US" sz="3399" dirty="0">
                <a:solidFill>
                  <a:srgbClr val="000000"/>
                </a:solidFill>
                <a:latin typeface="Open Sans"/>
                <a:ea typeface="Open Sans"/>
                <a:cs typeface="Open Sans"/>
                <a:sym typeface="Open Sans"/>
              </a:rPr>
              <a:t> que </a:t>
            </a:r>
            <a:r>
              <a:rPr lang="en-US" sz="3399" dirty="0" err="1">
                <a:solidFill>
                  <a:srgbClr val="000000"/>
                </a:solidFill>
                <a:latin typeface="Open Sans"/>
                <a:ea typeface="Open Sans"/>
                <a:cs typeface="Open Sans"/>
                <a:sym typeface="Open Sans"/>
              </a:rPr>
              <a:t>manipule</a:t>
            </a:r>
            <a:r>
              <a:rPr lang="en-US" sz="3399" dirty="0">
                <a:solidFill>
                  <a:srgbClr val="000000"/>
                </a:solidFill>
                <a:latin typeface="Open Sans"/>
                <a:ea typeface="Open Sans"/>
                <a:cs typeface="Open Sans"/>
                <a:sym typeface="Open Sans"/>
              </a:rPr>
              <a:t>. Al </a:t>
            </a:r>
            <a:r>
              <a:rPr lang="en-US" sz="3399" dirty="0" err="1">
                <a:solidFill>
                  <a:srgbClr val="000000"/>
                </a:solidFill>
                <a:latin typeface="Open Sans"/>
                <a:ea typeface="Open Sans"/>
                <a:cs typeface="Open Sans"/>
                <a:sym typeface="Open Sans"/>
              </a:rPr>
              <a:t>igual</a:t>
            </a:r>
            <a:r>
              <a:rPr lang="en-US" sz="3399" dirty="0">
                <a:solidFill>
                  <a:srgbClr val="000000"/>
                </a:solidFill>
                <a:latin typeface="Open Sans"/>
                <a:ea typeface="Open Sans"/>
                <a:cs typeface="Open Sans"/>
                <a:sym typeface="Open Sans"/>
              </a:rPr>
              <a:t>, se </a:t>
            </a:r>
            <a:r>
              <a:rPr lang="en-US" sz="3399" dirty="0" err="1">
                <a:solidFill>
                  <a:srgbClr val="000000"/>
                </a:solidFill>
                <a:latin typeface="Open Sans"/>
                <a:ea typeface="Open Sans"/>
                <a:cs typeface="Open Sans"/>
                <a:sym typeface="Open Sans"/>
              </a:rPr>
              <a:t>representa</a:t>
            </a:r>
            <a:r>
              <a:rPr lang="en-US" sz="3399" dirty="0">
                <a:solidFill>
                  <a:srgbClr val="000000"/>
                </a:solidFill>
                <a:latin typeface="Open Sans"/>
                <a:ea typeface="Open Sans"/>
                <a:cs typeface="Open Sans"/>
                <a:sym typeface="Open Sans"/>
              </a:rPr>
              <a:t> </a:t>
            </a:r>
            <a:r>
              <a:rPr lang="en-US" sz="3399" b="1" dirty="0">
                <a:solidFill>
                  <a:srgbClr val="000000"/>
                </a:solidFill>
                <a:latin typeface="Open Sans Bold"/>
                <a:ea typeface="Open Sans Bold"/>
                <a:cs typeface="Open Sans Bold"/>
                <a:sym typeface="Open Sans Bold"/>
              </a:rPr>
              <a:t>hardware </a:t>
            </a:r>
            <a:r>
              <a:rPr lang="en-US" sz="3399" dirty="0">
                <a:solidFill>
                  <a:srgbClr val="000000"/>
                </a:solidFill>
                <a:latin typeface="Open Sans"/>
                <a:ea typeface="Open Sans"/>
                <a:cs typeface="Open Sans"/>
                <a:sym typeface="Open Sans"/>
              </a:rPr>
              <a:t>que </a:t>
            </a:r>
            <a:r>
              <a:rPr lang="en-US" sz="3399" dirty="0" err="1">
                <a:solidFill>
                  <a:srgbClr val="000000"/>
                </a:solidFill>
                <a:latin typeface="Open Sans"/>
                <a:ea typeface="Open Sans"/>
                <a:cs typeface="Open Sans"/>
                <a:sym typeface="Open Sans"/>
              </a:rPr>
              <a:t>por</a:t>
            </a:r>
            <a:r>
              <a:rPr lang="en-US" sz="3399" dirty="0">
                <a:solidFill>
                  <a:srgbClr val="000000"/>
                </a:solidFill>
                <a:latin typeface="Open Sans"/>
                <a:ea typeface="Open Sans"/>
                <a:cs typeface="Open Sans"/>
                <a:sym typeface="Open Sans"/>
              </a:rPr>
              <a:t> medio de la API del </a:t>
            </a:r>
            <a:r>
              <a:rPr lang="en-US" sz="3399" dirty="0" err="1">
                <a:solidFill>
                  <a:srgbClr val="000000"/>
                </a:solidFill>
                <a:latin typeface="Open Sans"/>
                <a:ea typeface="Open Sans"/>
                <a:cs typeface="Open Sans"/>
                <a:sym typeface="Open Sans"/>
              </a:rPr>
              <a:t>sistema</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operativo</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podrán</a:t>
            </a:r>
            <a:r>
              <a:rPr lang="en-US" sz="3399" dirty="0">
                <a:solidFill>
                  <a:srgbClr val="000000"/>
                </a:solidFill>
                <a:latin typeface="Open Sans"/>
                <a:ea typeface="Open Sans"/>
                <a:cs typeface="Open Sans"/>
                <a:sym typeface="Open Sans"/>
              </a:rPr>
              <a:t> ser </a:t>
            </a:r>
            <a:r>
              <a:rPr lang="en-US" sz="3399" dirty="0" err="1">
                <a:solidFill>
                  <a:srgbClr val="000000"/>
                </a:solidFill>
                <a:latin typeface="Open Sans"/>
                <a:ea typeface="Open Sans"/>
                <a:cs typeface="Open Sans"/>
                <a:sym typeface="Open Sans"/>
              </a:rPr>
              <a:t>usados</a:t>
            </a:r>
            <a:r>
              <a:rPr lang="en-US" sz="3399" dirty="0">
                <a:solidFill>
                  <a:srgbClr val="000000"/>
                </a:solidFill>
                <a:latin typeface="Open Sans"/>
                <a:ea typeface="Open Sans"/>
                <a:cs typeface="Open Sans"/>
                <a:sym typeface="Open Sans"/>
              </a:rPr>
              <a:t> con </a:t>
            </a:r>
            <a:r>
              <a:rPr lang="en-US" sz="3399" dirty="0" err="1">
                <a:solidFill>
                  <a:srgbClr val="000000"/>
                </a:solidFill>
                <a:latin typeface="Open Sans"/>
                <a:ea typeface="Open Sans"/>
                <a:cs typeface="Open Sans"/>
                <a:sym typeface="Open Sans"/>
              </a:rPr>
              <a:t>los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permisos</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adecuados</a:t>
            </a:r>
            <a:r>
              <a:rPr lang="en-US" sz="3399" dirty="0">
                <a:solidFill>
                  <a:srgbClr val="000000"/>
                </a:solidFill>
                <a:latin typeface="Open Sans"/>
                <a:ea typeface="Open Sans"/>
                <a:cs typeface="Open Sans"/>
                <a:sym typeface="Open Sans"/>
              </a:rPr>
              <a:t>. Se </a:t>
            </a:r>
            <a:r>
              <a:rPr lang="en-US" sz="3399" dirty="0" err="1">
                <a:solidFill>
                  <a:srgbClr val="000000"/>
                </a:solidFill>
                <a:latin typeface="Open Sans"/>
                <a:ea typeface="Open Sans"/>
                <a:cs typeface="Open Sans"/>
                <a:sym typeface="Open Sans"/>
              </a:rPr>
              <a:t>hace</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enfásis</a:t>
            </a:r>
            <a:r>
              <a:rPr lang="en-US" sz="3399" dirty="0">
                <a:solidFill>
                  <a:srgbClr val="000000"/>
                </a:solidFill>
                <a:latin typeface="Open Sans"/>
                <a:ea typeface="Open Sans"/>
                <a:cs typeface="Open Sans"/>
                <a:sym typeface="Open Sans"/>
              </a:rPr>
              <a:t> de la </a:t>
            </a:r>
            <a:r>
              <a:rPr lang="en-US" sz="3399" dirty="0" err="1">
                <a:solidFill>
                  <a:srgbClr val="000000"/>
                </a:solidFill>
                <a:latin typeface="Open Sans"/>
                <a:ea typeface="Open Sans"/>
                <a:cs typeface="Open Sans"/>
                <a:sym typeface="Open Sans"/>
              </a:rPr>
              <a:t>unidad</a:t>
            </a:r>
            <a:r>
              <a:rPr lang="en-US" sz="3399" dirty="0">
                <a:solidFill>
                  <a:srgbClr val="000000"/>
                </a:solidFill>
                <a:latin typeface="Open Sans"/>
                <a:ea typeface="Open Sans"/>
                <a:cs typeface="Open Sans"/>
                <a:sym typeface="Open Sans"/>
              </a:rPr>
              <a:t> de </a:t>
            </a:r>
            <a:r>
              <a:rPr lang="en-US" sz="3399" dirty="0" err="1">
                <a:solidFill>
                  <a:srgbClr val="000000"/>
                </a:solidFill>
                <a:latin typeface="Open Sans"/>
                <a:ea typeface="Open Sans"/>
                <a:cs typeface="Open Sans"/>
                <a:sym typeface="Open Sans"/>
              </a:rPr>
              <a:t>procesamiento</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por</a:t>
            </a:r>
            <a:r>
              <a:rPr lang="en-US" sz="3399" dirty="0">
                <a:solidFill>
                  <a:srgbClr val="000000"/>
                </a:solidFill>
                <a:latin typeface="Open Sans"/>
                <a:ea typeface="Open Sans"/>
                <a:cs typeface="Open Sans"/>
                <a:sym typeface="Open Sans"/>
              </a:rPr>
              <a:t> la </a:t>
            </a:r>
            <a:r>
              <a:rPr lang="en-US" sz="3399" dirty="0" err="1">
                <a:solidFill>
                  <a:srgbClr val="000000"/>
                </a:solidFill>
                <a:latin typeface="Open Sans"/>
                <a:ea typeface="Open Sans"/>
                <a:cs typeface="Open Sans"/>
                <a:sym typeface="Open Sans"/>
              </a:rPr>
              <a:t>importancia</a:t>
            </a:r>
            <a:r>
              <a:rPr lang="en-US" sz="3399" dirty="0">
                <a:solidFill>
                  <a:srgbClr val="000000"/>
                </a:solidFill>
                <a:latin typeface="Open Sans"/>
                <a:ea typeface="Open Sans"/>
                <a:cs typeface="Open Sans"/>
                <a:sym typeface="Open Sans"/>
              </a:rPr>
              <a:t> que </a:t>
            </a:r>
            <a:r>
              <a:rPr lang="en-US" sz="3399" dirty="0" err="1">
                <a:solidFill>
                  <a:srgbClr val="000000"/>
                </a:solidFill>
                <a:latin typeface="Open Sans"/>
                <a:ea typeface="Open Sans"/>
                <a:cs typeface="Open Sans"/>
                <a:sym typeface="Open Sans"/>
              </a:rPr>
              <a:t>tendrá</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en</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el</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modelo</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contenido</a:t>
            </a:r>
            <a:r>
              <a:rPr lang="en-US" sz="3399" dirty="0">
                <a:solidFill>
                  <a:srgbClr val="000000"/>
                </a:solidFill>
                <a:latin typeface="Open Sans"/>
                <a:ea typeface="Open Sans"/>
                <a:cs typeface="Open Sans"/>
                <a:sym typeface="Open Sans"/>
              </a:rPr>
              <a:t> </a:t>
            </a:r>
            <a:r>
              <a:rPr lang="en-US" sz="3399" dirty="0" err="1">
                <a:solidFill>
                  <a:srgbClr val="000000"/>
                </a:solidFill>
                <a:latin typeface="Open Sans"/>
                <a:ea typeface="Open Sans"/>
                <a:cs typeface="Open Sans"/>
                <a:sym typeface="Open Sans"/>
              </a:rPr>
              <a:t>en</a:t>
            </a:r>
            <a:r>
              <a:rPr lang="en-US" sz="3399" dirty="0">
                <a:solidFill>
                  <a:srgbClr val="000000"/>
                </a:solidFill>
                <a:latin typeface="Open Sans"/>
                <a:ea typeface="Open Sans"/>
                <a:cs typeface="Open Sans"/>
                <a:sym typeface="Open Sans"/>
              </a:rPr>
              <a:t> la </a:t>
            </a:r>
            <a:r>
              <a:rPr lang="en-US" sz="3399" dirty="0" err="1">
                <a:solidFill>
                  <a:srgbClr val="000000"/>
                </a:solidFill>
                <a:latin typeface="Open Sans"/>
                <a:ea typeface="Open Sans"/>
                <a:cs typeface="Open Sans"/>
                <a:sym typeface="Open Sans"/>
              </a:rPr>
              <a:t>aplicación</a:t>
            </a:r>
            <a:r>
              <a:rPr lang="en-US" sz="3399" dirty="0">
                <a:solidFill>
                  <a:srgbClr val="000000"/>
                </a:solidFill>
                <a:latin typeface="Open Sans"/>
                <a:ea typeface="Open Sans"/>
                <a:cs typeface="Open Sans"/>
                <a:sym typeface="Open Sans"/>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86089" y="1528393"/>
            <a:ext cx="12315821" cy="8758607"/>
          </a:xfrm>
          <a:custGeom>
            <a:avLst/>
            <a:gdLst/>
            <a:ahLst/>
            <a:cxnLst/>
            <a:rect l="l" t="t" r="r" b="b"/>
            <a:pathLst>
              <a:path w="12315821" h="8758607">
                <a:moveTo>
                  <a:pt x="0" y="0"/>
                </a:moveTo>
                <a:lnTo>
                  <a:pt x="12315822" y="0"/>
                </a:lnTo>
                <a:lnTo>
                  <a:pt x="12315822" y="8758607"/>
                </a:lnTo>
                <a:lnTo>
                  <a:pt x="0" y="8758607"/>
                </a:lnTo>
                <a:lnTo>
                  <a:pt x="0" y="0"/>
                </a:lnTo>
                <a:close/>
              </a:path>
            </a:pathLst>
          </a:custGeom>
          <a:blipFill>
            <a:blip r:embed="rId2"/>
            <a:stretch>
              <a:fillRect r="-110716"/>
            </a:stretch>
          </a:blipFill>
        </p:spPr>
      </p:sp>
      <p:sp>
        <p:nvSpPr>
          <p:cNvPr id="3" name="TextBox 3"/>
          <p:cNvSpPr txBox="1"/>
          <p:nvPr/>
        </p:nvSpPr>
        <p:spPr>
          <a:xfrm>
            <a:off x="7240517" y="495300"/>
            <a:ext cx="3806964"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Escenarios</a:t>
            </a:r>
            <a:endParaRPr lang="en-US" sz="5199" b="1" dirty="0">
              <a:solidFill>
                <a:srgbClr val="000000"/>
              </a:solidFill>
              <a:latin typeface="Open Sans Bold"/>
              <a:ea typeface="Open Sans Bold"/>
              <a:cs typeface="Open Sans Bold"/>
              <a:sym typeface="Open Sans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319780"/>
            <a:ext cx="16230600" cy="3580765"/>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Este escenario representa al usuario y la posibilidad de iniciar una nueva separación mediante la carga o grabación de audio con validación automática del formato. Posteriormente, se selecciona el tipo de separación y se procesa el archivo con inteligencia artificial. Las pistas generadas pueden exportarse y almacenarse localmente, el usuario puede consultar un historial detallado de separaciones anteriores.</a:t>
            </a:r>
          </a:p>
        </p:txBody>
      </p:sp>
      <p:sp>
        <p:nvSpPr>
          <p:cNvPr id="3" name="TextBox 3"/>
          <p:cNvSpPr txBox="1"/>
          <p:nvPr/>
        </p:nvSpPr>
        <p:spPr>
          <a:xfrm>
            <a:off x="7284303" y="537527"/>
            <a:ext cx="3719394" cy="887095"/>
          </a:xfrm>
          <a:prstGeom prst="rect">
            <a:avLst/>
          </a:prstGeom>
        </p:spPr>
        <p:txBody>
          <a:bodyPr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Escenario</a:t>
            </a:r>
            <a:r>
              <a:rPr lang="en-US" sz="5199" b="1" dirty="0">
                <a:solidFill>
                  <a:srgbClr val="000000"/>
                </a:solidFill>
                <a:latin typeface="Open Sans Bold"/>
                <a:ea typeface="Open Sans Bold"/>
                <a:cs typeface="Open Sans Bold"/>
                <a:sym typeface="Open Sans Bold"/>
              </a:rPr>
              <a:t> 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5819" y="1424623"/>
            <a:ext cx="15016363" cy="8862377"/>
          </a:xfrm>
          <a:custGeom>
            <a:avLst/>
            <a:gdLst/>
            <a:ahLst/>
            <a:cxnLst/>
            <a:rect l="l" t="t" r="r" b="b"/>
            <a:pathLst>
              <a:path w="15016363" h="8862377">
                <a:moveTo>
                  <a:pt x="0" y="0"/>
                </a:moveTo>
                <a:lnTo>
                  <a:pt x="15016362" y="0"/>
                </a:lnTo>
                <a:lnTo>
                  <a:pt x="15016362" y="8862377"/>
                </a:lnTo>
                <a:lnTo>
                  <a:pt x="0" y="8862377"/>
                </a:lnTo>
                <a:lnTo>
                  <a:pt x="0" y="0"/>
                </a:lnTo>
                <a:close/>
              </a:path>
            </a:pathLst>
          </a:custGeom>
          <a:blipFill>
            <a:blip r:embed="rId2"/>
            <a:stretch>
              <a:fillRect l="-98629" t="-13587"/>
            </a:stretch>
          </a:blipFill>
        </p:spPr>
      </p:sp>
      <p:sp>
        <p:nvSpPr>
          <p:cNvPr id="3" name="TextBox 3"/>
          <p:cNvSpPr txBox="1"/>
          <p:nvPr/>
        </p:nvSpPr>
        <p:spPr>
          <a:xfrm>
            <a:off x="7316717" y="537528"/>
            <a:ext cx="3654564"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Escenarios</a:t>
            </a:r>
            <a:endParaRPr lang="en-US" sz="5199" b="1" dirty="0">
              <a:solidFill>
                <a:srgbClr val="000000"/>
              </a:solidFill>
              <a:latin typeface="Open Sans Bold"/>
              <a:ea typeface="Open Sans Bold"/>
              <a:cs typeface="Open Sans Bold"/>
              <a:sym typeface="Open Sans Bold"/>
            </a:endParaRPr>
          </a:p>
        </p:txBody>
      </p:sp>
      <p:sp>
        <p:nvSpPr>
          <p:cNvPr id="4" name="TextBox 4"/>
          <p:cNvSpPr txBox="1"/>
          <p:nvPr/>
        </p:nvSpPr>
        <p:spPr>
          <a:xfrm>
            <a:off x="4424429" y="2863823"/>
            <a:ext cx="9439141" cy="580390"/>
          </a:xfrm>
          <a:prstGeom prst="rect">
            <a:avLst/>
          </a:prstGeom>
        </p:spPr>
        <p:txBody>
          <a:bodyPr lIns="0" tIns="0" rIns="0" bIns="0" rtlCol="0" anchor="t">
            <a:spAutoFit/>
          </a:bodyPr>
          <a:lstStyle/>
          <a:p>
            <a:pPr algn="ctr">
              <a:lnSpc>
                <a:spcPts val="4759"/>
              </a:lnSpc>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3619817"/>
            <a:ext cx="16230600" cy="2980690"/>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Este segundo escenario se centra en representar la edición de pistas de audio por parte del usuario una vez se ha realizado la separación respectiva. Tras seleccionar una pista, el usuario puede editarla aplicando diferentes modificaciones como ajuste de volumen y diversos efectos: estos efectos incluyen la aplicación de reverb, cambio de tempo y modificación del pitch.</a:t>
            </a:r>
          </a:p>
        </p:txBody>
      </p:sp>
      <p:sp>
        <p:nvSpPr>
          <p:cNvPr id="3" name="TextBox 3"/>
          <p:cNvSpPr txBox="1"/>
          <p:nvPr/>
        </p:nvSpPr>
        <p:spPr>
          <a:xfrm>
            <a:off x="7284303" y="537527"/>
            <a:ext cx="371939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Escenario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756588" y="585152"/>
            <a:ext cx="4774823" cy="887095"/>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Open Sans Bold"/>
                <a:ea typeface="Open Sans Bold"/>
                <a:cs typeface="Open Sans Bold"/>
                <a:sym typeface="Open Sans Bold"/>
              </a:rPr>
              <a:t>Vista </a:t>
            </a:r>
            <a:r>
              <a:rPr lang="en-US" sz="5199" b="1" dirty="0" err="1">
                <a:solidFill>
                  <a:srgbClr val="000000"/>
                </a:solidFill>
                <a:latin typeface="Open Sans Bold"/>
                <a:ea typeface="Open Sans Bold"/>
                <a:cs typeface="Open Sans Bold"/>
                <a:sym typeface="Open Sans Bold"/>
              </a:rPr>
              <a:t>Lógica</a:t>
            </a:r>
            <a:endParaRPr lang="en-US" sz="5199" b="1" dirty="0">
              <a:solidFill>
                <a:srgbClr val="000000"/>
              </a:solidFill>
              <a:latin typeface="Open Sans Bold"/>
              <a:ea typeface="Open Sans Bold"/>
              <a:cs typeface="Open Sans Bold"/>
              <a:sym typeface="Open Sans Bold"/>
            </a:endParaRPr>
          </a:p>
        </p:txBody>
      </p:sp>
      <p:sp>
        <p:nvSpPr>
          <p:cNvPr id="3" name="Freeform 3"/>
          <p:cNvSpPr/>
          <p:nvPr/>
        </p:nvSpPr>
        <p:spPr>
          <a:xfrm>
            <a:off x="0" y="1805940"/>
            <a:ext cx="18288000" cy="7452360"/>
          </a:xfrm>
          <a:custGeom>
            <a:avLst/>
            <a:gdLst/>
            <a:ahLst/>
            <a:cxnLst/>
            <a:rect l="l" t="t" r="r" b="b"/>
            <a:pathLst>
              <a:path w="18288000" h="7452360">
                <a:moveTo>
                  <a:pt x="0" y="0"/>
                </a:moveTo>
                <a:lnTo>
                  <a:pt x="18288000" y="0"/>
                </a:lnTo>
                <a:lnTo>
                  <a:pt x="18288000" y="7452360"/>
                </a:lnTo>
                <a:lnTo>
                  <a:pt x="0" y="7452360"/>
                </a:lnTo>
                <a:lnTo>
                  <a:pt x="0" y="0"/>
                </a:lnTo>
                <a:close/>
              </a:path>
            </a:pathLst>
          </a:custGeom>
          <a:blipFill>
            <a:blip r:embed="rId2"/>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038498" y="571500"/>
            <a:ext cx="4211003" cy="887095"/>
          </a:xfrm>
          <a:prstGeom prst="rect">
            <a:avLst/>
          </a:prstGeom>
        </p:spPr>
        <p:txBody>
          <a:bodyPr wrap="square" lIns="0" tIns="0" rIns="0" bIns="0" rtlCol="0" anchor="t">
            <a:spAutoFit/>
          </a:bodyPr>
          <a:lstStyle/>
          <a:p>
            <a:pPr algn="ctr">
              <a:lnSpc>
                <a:spcPts val="7279"/>
              </a:lnSpc>
            </a:pPr>
            <a:r>
              <a:rPr lang="en-US" sz="5199" b="1" dirty="0" err="1">
                <a:solidFill>
                  <a:srgbClr val="000000"/>
                </a:solidFill>
                <a:latin typeface="Open Sans Bold"/>
                <a:ea typeface="Open Sans Bold"/>
                <a:cs typeface="Open Sans Bold"/>
                <a:sym typeface="Open Sans Bold"/>
              </a:rPr>
              <a:t>Descripción</a:t>
            </a:r>
            <a:endParaRPr lang="en-US" sz="5199" b="1" dirty="0">
              <a:solidFill>
                <a:srgbClr val="000000"/>
              </a:solidFill>
              <a:latin typeface="Open Sans Bold"/>
              <a:ea typeface="Open Sans Bold"/>
              <a:cs typeface="Open Sans Bold"/>
              <a:sym typeface="Open Sans Bold"/>
            </a:endParaRPr>
          </a:p>
        </p:txBody>
      </p:sp>
      <p:sp>
        <p:nvSpPr>
          <p:cNvPr id="3" name="TextBox 3"/>
          <p:cNvSpPr txBox="1"/>
          <p:nvPr/>
        </p:nvSpPr>
        <p:spPr>
          <a:xfrm>
            <a:off x="1028700" y="3319780"/>
            <a:ext cx="16230600" cy="3580765"/>
          </a:xfrm>
          <a:prstGeom prst="rect">
            <a:avLst/>
          </a:prstGeom>
        </p:spPr>
        <p:txBody>
          <a:bodyPr lIns="0" tIns="0" rIns="0" bIns="0" rtlCol="0" anchor="t">
            <a:spAutoFit/>
          </a:bodyPr>
          <a:lstStyle/>
          <a:p>
            <a:pPr algn="just">
              <a:lnSpc>
                <a:spcPts val="4759"/>
              </a:lnSpc>
            </a:pPr>
            <a:r>
              <a:rPr lang="en-US" sz="3399">
                <a:solidFill>
                  <a:srgbClr val="000000"/>
                </a:solidFill>
                <a:latin typeface="Open Sans"/>
                <a:ea typeface="Open Sans"/>
                <a:cs typeface="Open Sans"/>
                <a:sym typeface="Open Sans"/>
              </a:rPr>
              <a:t>Por medio de un </a:t>
            </a:r>
            <a:r>
              <a:rPr lang="en-US" sz="3399" b="1">
                <a:solidFill>
                  <a:srgbClr val="000000"/>
                </a:solidFill>
                <a:latin typeface="Open Sans Bold"/>
                <a:ea typeface="Open Sans Bold"/>
                <a:cs typeface="Open Sans Bold"/>
                <a:sym typeface="Open Sans Bold"/>
              </a:rPr>
              <a:t>diagrama de actividad</a:t>
            </a:r>
            <a:r>
              <a:rPr lang="en-US" sz="3399">
                <a:solidFill>
                  <a:srgbClr val="000000"/>
                </a:solidFill>
                <a:latin typeface="Open Sans"/>
                <a:ea typeface="Open Sans"/>
                <a:cs typeface="Open Sans"/>
                <a:sym typeface="Open Sans"/>
              </a:rPr>
              <a:t> se representa la lógica general de la aplicación para cumplir con la separación de audio, incluyendo la carga del archivo a procesar, la edición de las pistas separadas por el modelo y los estados del almacenamiento en el momento que sucede cada acción. Esta tiene en cuenta las decisiones comunes disponibles para el usuario y qué acciones se espera del sistema en base a ellas.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535448" y="537527"/>
            <a:ext cx="3217103"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a:t>
            </a:r>
          </a:p>
        </p:txBody>
      </p:sp>
      <p:sp>
        <p:nvSpPr>
          <p:cNvPr id="3" name="TextBox 3"/>
          <p:cNvSpPr txBox="1"/>
          <p:nvPr/>
        </p:nvSpPr>
        <p:spPr>
          <a:xfrm>
            <a:off x="1028700" y="1357948"/>
            <a:ext cx="16230600" cy="4780915"/>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Nodos de decisiones (◇):</a:t>
            </a:r>
          </a:p>
          <a:p>
            <a:pPr algn="just">
              <a:lnSpc>
                <a:spcPts val="4759"/>
              </a:lnSpc>
            </a:pPr>
            <a:endParaRPr lang="en-US" sz="3399" b="1">
              <a:solidFill>
                <a:srgbClr val="000000"/>
              </a:solidFill>
              <a:latin typeface="Open Sans Bold"/>
              <a:ea typeface="Open Sans Bold"/>
              <a:cs typeface="Open Sans Bold"/>
              <a:sym typeface="Open Sans Bold"/>
            </a:endParaRPr>
          </a:p>
          <a:p>
            <a:pPr marL="734059" lvl="1" indent="-367030" algn="just">
              <a:lnSpc>
                <a:spcPts val="4759"/>
              </a:lnSpc>
              <a:buAutoNum type="arabicPeriod"/>
            </a:pPr>
            <a:r>
              <a:rPr lang="en-US" sz="3399" b="1">
                <a:solidFill>
                  <a:srgbClr val="000000"/>
                </a:solidFill>
                <a:latin typeface="Open Sans Bold"/>
                <a:ea typeface="Open Sans Bold"/>
                <a:cs typeface="Open Sans Bold"/>
                <a:sym typeface="Open Sans Bold"/>
              </a:rPr>
              <a:t> </a:t>
            </a:r>
            <a:r>
              <a:rPr lang="en-US" sz="3399">
                <a:solidFill>
                  <a:srgbClr val="000000"/>
                </a:solidFill>
                <a:latin typeface="Open Sans"/>
                <a:ea typeface="Open Sans"/>
                <a:cs typeface="Open Sans"/>
                <a:sym typeface="Open Sans"/>
              </a:rPr>
              <a:t>¿Se subirá un archivo de audio o se usará el micrófono?</a:t>
            </a:r>
          </a:p>
          <a:p>
            <a:pPr marL="734059" lvl="1" indent="-367030" algn="just">
              <a:lnSpc>
                <a:spcPts val="4759"/>
              </a:lnSpc>
              <a:buAutoNum type="arabicPeriod"/>
            </a:pPr>
            <a:r>
              <a:rPr lang="en-US" sz="3399">
                <a:solidFill>
                  <a:srgbClr val="000000"/>
                </a:solidFill>
                <a:latin typeface="Open Sans"/>
                <a:ea typeface="Open Sans"/>
                <a:cs typeface="Open Sans"/>
                <a:sym typeface="Open Sans"/>
              </a:rPr>
              <a:t> ¿Es el formato del archivo que se carga válido (dentro de los permitidos)?</a:t>
            </a:r>
          </a:p>
          <a:p>
            <a:pPr marL="734059" lvl="1" indent="-367030" algn="just">
              <a:lnSpc>
                <a:spcPts val="4759"/>
              </a:lnSpc>
              <a:buAutoNum type="arabicPeriod"/>
            </a:pPr>
            <a:r>
              <a:rPr lang="en-US" sz="3399">
                <a:solidFill>
                  <a:srgbClr val="000000"/>
                </a:solidFill>
                <a:latin typeface="Open Sans"/>
                <a:ea typeface="Open Sans"/>
                <a:cs typeface="Open Sans"/>
                <a:sym typeface="Open Sans"/>
              </a:rPr>
              <a:t> </a:t>
            </a:r>
            <a:r>
              <a:rPr lang="en-US" sz="3399" b="1">
                <a:solidFill>
                  <a:srgbClr val="000000"/>
                </a:solidFill>
                <a:latin typeface="Open Sans Bold"/>
                <a:ea typeface="Open Sans Bold"/>
                <a:cs typeface="Open Sans Bold"/>
                <a:sym typeface="Open Sans Bold"/>
              </a:rPr>
              <a:t>Nodos de decisión paralelos:</a:t>
            </a:r>
          </a:p>
          <a:p>
            <a:pPr marL="1468119" lvl="2" indent="-489373" algn="just">
              <a:lnSpc>
                <a:spcPts val="4759"/>
              </a:lnSpc>
              <a:buAutoNum type="alphaLcPeriod"/>
            </a:pPr>
            <a:r>
              <a:rPr lang="en-US" sz="3399">
                <a:solidFill>
                  <a:srgbClr val="000000"/>
                </a:solidFill>
                <a:latin typeface="Open Sans"/>
                <a:ea typeface="Open Sans"/>
                <a:cs typeface="Open Sans"/>
                <a:sym typeface="Open Sans"/>
              </a:rPr>
              <a:t>  ¿Se saldrá sin guardar, guardará cambios o exportará?</a:t>
            </a:r>
          </a:p>
          <a:p>
            <a:pPr marL="1468119" lvl="2" indent="-489373" algn="just">
              <a:lnSpc>
                <a:spcPts val="4759"/>
              </a:lnSpc>
              <a:buAutoNum type="alphaLcPeriod"/>
            </a:pPr>
            <a:r>
              <a:rPr lang="en-US" sz="3399">
                <a:solidFill>
                  <a:srgbClr val="000000"/>
                </a:solidFill>
                <a:latin typeface="Open Sans"/>
                <a:ea typeface="Open Sans"/>
                <a:cs typeface="Open Sans"/>
                <a:sym typeface="Open Sans"/>
              </a:rPr>
              <a:t> ¿Se acaba de inicializar la edición, se hicieron cambios nuevos para continuar editando o guardará y saldrá?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485511" y="537527"/>
            <a:ext cx="3316978"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a:t>
            </a:r>
          </a:p>
        </p:txBody>
      </p:sp>
      <p:sp>
        <p:nvSpPr>
          <p:cNvPr id="3" name="TextBox 3"/>
          <p:cNvSpPr txBox="1"/>
          <p:nvPr/>
        </p:nvSpPr>
        <p:spPr>
          <a:xfrm>
            <a:off x="1028700" y="1357948"/>
            <a:ext cx="16230600" cy="8381365"/>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Acciones:</a:t>
            </a:r>
          </a:p>
          <a:p>
            <a:pPr algn="just">
              <a:lnSpc>
                <a:spcPts val="4759"/>
              </a:lnSpc>
            </a:pPr>
            <a:endParaRPr lang="en-US" sz="3399" b="1">
              <a:solidFill>
                <a:srgbClr val="000000"/>
              </a:solidFill>
              <a:latin typeface="Open Sans Bold"/>
              <a:ea typeface="Open Sans Bold"/>
              <a:cs typeface="Open Sans Bold"/>
              <a:sym typeface="Open Sans Bold"/>
            </a:endParaRPr>
          </a:p>
          <a:p>
            <a:pPr marL="734059" lvl="1" indent="-367030" algn="just">
              <a:lnSpc>
                <a:spcPts val="4759"/>
              </a:lnSpc>
              <a:buAutoNum type="arabicPeriod"/>
            </a:pPr>
            <a:r>
              <a:rPr lang="en-US" sz="3399">
                <a:solidFill>
                  <a:srgbClr val="000000"/>
                </a:solidFill>
                <a:latin typeface="Open Sans"/>
                <a:ea typeface="Open Sans"/>
                <a:cs typeface="Open Sans"/>
                <a:sym typeface="Open Sans"/>
              </a:rPr>
              <a:t> Formas de carga inicial:</a:t>
            </a:r>
          </a:p>
          <a:p>
            <a:pPr marL="1468119" lvl="2" indent="-489373" algn="just">
              <a:lnSpc>
                <a:spcPts val="4759"/>
              </a:lnSpc>
              <a:buAutoNum type="alphaLcPeriod"/>
            </a:pPr>
            <a:r>
              <a:rPr lang="en-US" sz="3399" b="1">
                <a:solidFill>
                  <a:srgbClr val="000000"/>
                </a:solidFill>
                <a:latin typeface="Open Sans Bold"/>
                <a:ea typeface="Open Sans Bold"/>
                <a:cs typeface="Open Sans Bold"/>
                <a:sym typeface="Open Sans Bold"/>
              </a:rPr>
              <a:t> Seleccionar archivo de audio: </a:t>
            </a:r>
            <a:r>
              <a:rPr lang="en-US" sz="3399">
                <a:solidFill>
                  <a:srgbClr val="000000"/>
                </a:solidFill>
                <a:latin typeface="Open Sans"/>
                <a:ea typeface="Open Sans"/>
                <a:cs typeface="Open Sans"/>
                <a:sym typeface="Open Sans"/>
              </a:rPr>
              <a:t>Involucra el proceso de subir un archivo de audio desde el almacenamiento local.</a:t>
            </a:r>
          </a:p>
          <a:p>
            <a:pPr marL="1468119" lvl="2" indent="-489373" algn="just">
              <a:lnSpc>
                <a:spcPts val="4759"/>
              </a:lnSpc>
              <a:buAutoNum type="alphaLcPeriod"/>
            </a:pPr>
            <a:r>
              <a:rPr lang="en-US" sz="3399">
                <a:solidFill>
                  <a:srgbClr val="000000"/>
                </a:solidFill>
                <a:latin typeface="Open Sans"/>
                <a:ea typeface="Open Sans"/>
                <a:cs typeface="Open Sans"/>
                <a:sym typeface="Open Sans"/>
              </a:rPr>
              <a:t> </a:t>
            </a:r>
            <a:r>
              <a:rPr lang="en-US" sz="3399" b="1">
                <a:solidFill>
                  <a:srgbClr val="000000"/>
                </a:solidFill>
                <a:latin typeface="Open Sans Bold"/>
                <a:ea typeface="Open Sans Bold"/>
                <a:cs typeface="Open Sans Bold"/>
                <a:sym typeface="Open Sans Bold"/>
              </a:rPr>
              <a:t>Capturar audio con micrófono: </a:t>
            </a:r>
            <a:r>
              <a:rPr lang="en-US" sz="3399">
                <a:solidFill>
                  <a:srgbClr val="000000"/>
                </a:solidFill>
                <a:latin typeface="Open Sans"/>
                <a:ea typeface="Open Sans"/>
                <a:cs typeface="Open Sans"/>
                <a:sym typeface="Open Sans"/>
              </a:rPr>
              <a:t>Se usará un micrófono para grabar el audio y subir el archivo resultante de este a procesamiento.</a:t>
            </a:r>
          </a:p>
          <a:p>
            <a:pPr marL="2202178" lvl="3" indent="-550545" algn="just">
              <a:lnSpc>
                <a:spcPts val="4759"/>
              </a:lnSpc>
              <a:buAutoNum type="romanLcPeriod"/>
            </a:pPr>
            <a:r>
              <a:rPr lang="en-US" sz="3399">
                <a:solidFill>
                  <a:srgbClr val="000000"/>
                </a:solidFill>
                <a:latin typeface="Open Sans"/>
                <a:ea typeface="Open Sans"/>
                <a:cs typeface="Open Sans"/>
                <a:sym typeface="Open Sans"/>
              </a:rPr>
              <a:t> </a:t>
            </a:r>
            <a:r>
              <a:rPr lang="en-US" sz="3399" b="1">
                <a:solidFill>
                  <a:srgbClr val="000000"/>
                </a:solidFill>
                <a:latin typeface="Open Sans Bold"/>
                <a:ea typeface="Open Sans Bold"/>
                <a:cs typeface="Open Sans Bold"/>
                <a:sym typeface="Open Sans Bold"/>
              </a:rPr>
              <a:t>Convertir formato de audio: </a:t>
            </a:r>
            <a:r>
              <a:rPr lang="en-US" sz="3399">
                <a:solidFill>
                  <a:srgbClr val="000000"/>
                </a:solidFill>
                <a:latin typeface="Open Sans"/>
                <a:ea typeface="Open Sans"/>
                <a:cs typeface="Open Sans"/>
                <a:sym typeface="Open Sans"/>
              </a:rPr>
              <a:t>Se convertirá automáticamente el archivo grabado por el micrófono para la carga del resultado.</a:t>
            </a:r>
          </a:p>
          <a:p>
            <a:pPr marL="1468119" lvl="2" indent="-489373" algn="just">
              <a:lnSpc>
                <a:spcPts val="4759"/>
              </a:lnSpc>
              <a:buAutoNum type="alphaLcPeriod"/>
            </a:pPr>
            <a:r>
              <a:rPr lang="en-US" sz="3399" b="1">
                <a:solidFill>
                  <a:srgbClr val="000000"/>
                </a:solidFill>
                <a:latin typeface="Open Sans Bold"/>
                <a:ea typeface="Open Sans Bold"/>
                <a:cs typeface="Open Sans Bold"/>
                <a:sym typeface="Open Sans Bold"/>
              </a:rPr>
              <a:t> Mostar Mensaje de Error: </a:t>
            </a:r>
            <a:r>
              <a:rPr lang="en-US" sz="3399">
                <a:solidFill>
                  <a:srgbClr val="000000"/>
                </a:solidFill>
                <a:latin typeface="Open Sans"/>
                <a:ea typeface="Open Sans"/>
                <a:cs typeface="Open Sans"/>
                <a:sym typeface="Open Sans"/>
              </a:rPr>
              <a:t>En caso de haber un problema con el formato del archivo cargado, se notificará al usuario.</a:t>
            </a:r>
          </a:p>
          <a:p>
            <a:pPr algn="just">
              <a:lnSpc>
                <a:spcPts val="4759"/>
              </a:lnSpc>
            </a:pPr>
            <a:r>
              <a:rPr lang="en-US" sz="3399">
                <a:solidFill>
                  <a:srgbClr val="000000"/>
                </a:solidFill>
                <a:latin typeface="Open Sans"/>
                <a:ea typeface="Open Sans"/>
                <a:cs typeface="Open Sans"/>
                <a:sym typeface="Open Sans"/>
              </a:rPr>
              <a:t>2. </a:t>
            </a:r>
            <a:r>
              <a:rPr lang="en-US" sz="3399" b="1">
                <a:solidFill>
                  <a:srgbClr val="000000"/>
                </a:solidFill>
                <a:latin typeface="Open Sans Bold"/>
                <a:ea typeface="Open Sans Bold"/>
                <a:cs typeface="Open Sans Bold"/>
                <a:sym typeface="Open Sans Bold"/>
              </a:rPr>
              <a:t>Configurar tipo de separación de pistas: </a:t>
            </a:r>
            <a:r>
              <a:rPr lang="en-US" sz="3399">
                <a:solidFill>
                  <a:srgbClr val="000000"/>
                </a:solidFill>
                <a:latin typeface="Open Sans"/>
                <a:ea typeface="Open Sans"/>
                <a:cs typeface="Open Sans"/>
                <a:sym typeface="Open Sans"/>
              </a:rPr>
              <a:t>El usuario deberá escoger el tipo de separación de pistas que desea realizar.</a:t>
            </a:r>
          </a:p>
          <a:p>
            <a:pPr algn="just">
              <a:lnSpc>
                <a:spcPts val="4759"/>
              </a:lnSpc>
            </a:pPr>
            <a:endParaRPr lang="en-US" sz="3399">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55675" y="537527"/>
            <a:ext cx="3576651"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a:t>
            </a:r>
          </a:p>
        </p:txBody>
      </p:sp>
      <p:sp>
        <p:nvSpPr>
          <p:cNvPr id="3" name="TextBox 3"/>
          <p:cNvSpPr txBox="1"/>
          <p:nvPr/>
        </p:nvSpPr>
        <p:spPr>
          <a:xfrm>
            <a:off x="1028700" y="1357948"/>
            <a:ext cx="16230600" cy="7181215"/>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Acciones:</a:t>
            </a:r>
          </a:p>
          <a:p>
            <a:pPr algn="just">
              <a:lnSpc>
                <a:spcPts val="4759"/>
              </a:lnSpc>
            </a:pPr>
            <a:endParaRPr lang="en-US" sz="3399" b="1">
              <a:solidFill>
                <a:srgbClr val="000000"/>
              </a:solidFill>
              <a:latin typeface="Open Sans Bold"/>
              <a:ea typeface="Open Sans Bold"/>
              <a:cs typeface="Open Sans Bold"/>
              <a:sym typeface="Open Sans Bold"/>
            </a:endParaRPr>
          </a:p>
          <a:p>
            <a:pPr algn="just">
              <a:lnSpc>
                <a:spcPts val="4759"/>
              </a:lnSpc>
            </a:pPr>
            <a:r>
              <a:rPr lang="en-US" sz="3399">
                <a:solidFill>
                  <a:srgbClr val="000000"/>
                </a:solidFill>
                <a:latin typeface="Open Sans"/>
                <a:ea typeface="Open Sans"/>
                <a:cs typeface="Open Sans"/>
                <a:sym typeface="Open Sans"/>
              </a:rPr>
              <a:t>3. </a:t>
            </a:r>
            <a:r>
              <a:rPr lang="en-US" sz="3399" b="1">
                <a:solidFill>
                  <a:srgbClr val="000000"/>
                </a:solidFill>
                <a:latin typeface="Open Sans Bold"/>
                <a:ea typeface="Open Sans Bold"/>
                <a:cs typeface="Open Sans Bold"/>
                <a:sym typeface="Open Sans Bold"/>
              </a:rPr>
              <a:t>Subir archivo a modelo local: </a:t>
            </a:r>
            <a:r>
              <a:rPr lang="en-US" sz="3399">
                <a:solidFill>
                  <a:srgbClr val="000000"/>
                </a:solidFill>
                <a:latin typeface="Open Sans"/>
                <a:ea typeface="Open Sans"/>
                <a:cs typeface="Open Sans"/>
                <a:sym typeface="Open Sans"/>
              </a:rPr>
              <a:t>A través de un servicio que comunique con el modelo de IA dentro de la aplicación, se subirán los parámetros del archivo de audio cargado y el tipo de separación que se realizará sobre este.</a:t>
            </a:r>
          </a:p>
          <a:p>
            <a:pPr algn="just">
              <a:lnSpc>
                <a:spcPts val="4759"/>
              </a:lnSpc>
            </a:pPr>
            <a:r>
              <a:rPr lang="en-US" sz="3399">
                <a:solidFill>
                  <a:srgbClr val="000000"/>
                </a:solidFill>
                <a:latin typeface="Open Sans"/>
                <a:ea typeface="Open Sans"/>
                <a:cs typeface="Open Sans"/>
                <a:sym typeface="Open Sans"/>
              </a:rPr>
              <a:t>4. </a:t>
            </a:r>
            <a:r>
              <a:rPr lang="en-US" sz="3399" b="1">
                <a:solidFill>
                  <a:srgbClr val="000000"/>
                </a:solidFill>
                <a:latin typeface="Open Sans Bold"/>
                <a:ea typeface="Open Sans Bold"/>
                <a:cs typeface="Open Sans Bold"/>
                <a:sym typeface="Open Sans Bold"/>
              </a:rPr>
              <a:t>Procesar archivo de audio: </a:t>
            </a:r>
            <a:r>
              <a:rPr lang="en-US" sz="3399">
                <a:solidFill>
                  <a:srgbClr val="000000"/>
                </a:solidFill>
                <a:latin typeface="Open Sans"/>
                <a:ea typeface="Open Sans"/>
                <a:cs typeface="Open Sans"/>
                <a:sym typeface="Open Sans"/>
              </a:rPr>
              <a:t>El modelo de IA local identificará las fuentes de audio del archivo objetivo según el tipo seleccionado y devolverá las pistas singulares que lo componen.</a:t>
            </a:r>
          </a:p>
          <a:p>
            <a:pPr algn="just">
              <a:lnSpc>
                <a:spcPts val="4759"/>
              </a:lnSpc>
            </a:pPr>
            <a:r>
              <a:rPr lang="en-US" sz="3399">
                <a:solidFill>
                  <a:srgbClr val="000000"/>
                </a:solidFill>
                <a:latin typeface="Open Sans"/>
                <a:ea typeface="Open Sans"/>
                <a:cs typeface="Open Sans"/>
                <a:sym typeface="Open Sans"/>
              </a:rPr>
              <a:t>5.1. </a:t>
            </a:r>
            <a:r>
              <a:rPr lang="en-US" sz="3399" b="1">
                <a:solidFill>
                  <a:srgbClr val="000000"/>
                </a:solidFill>
                <a:latin typeface="Open Sans Bold"/>
                <a:ea typeface="Open Sans Bold"/>
                <a:cs typeface="Open Sans Bold"/>
                <a:sym typeface="Open Sans Bold"/>
              </a:rPr>
              <a:t>Editar pistas: </a:t>
            </a:r>
            <a:r>
              <a:rPr lang="en-US" sz="3399">
                <a:solidFill>
                  <a:srgbClr val="000000"/>
                </a:solidFill>
                <a:latin typeface="Open Sans"/>
                <a:ea typeface="Open Sans"/>
                <a:cs typeface="Open Sans"/>
                <a:sym typeface="Open Sans"/>
              </a:rPr>
              <a:t>El usuario recibirá las pistas en una vista de editor donde cada acción de añadir efectos, cambiar volumen de una pista, hace parte de la edición. En esta podrá elegir salir (sin guardar), guardar los cambios (o salir y guardar) y exportar las pistas seleccionadas.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95750" y="537527"/>
            <a:ext cx="3696500"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Catálogo</a:t>
            </a:r>
          </a:p>
        </p:txBody>
      </p:sp>
      <p:sp>
        <p:nvSpPr>
          <p:cNvPr id="3" name="TextBox 3"/>
          <p:cNvSpPr txBox="1"/>
          <p:nvPr/>
        </p:nvSpPr>
        <p:spPr>
          <a:xfrm>
            <a:off x="1028700" y="1357948"/>
            <a:ext cx="16230600" cy="6581140"/>
          </a:xfrm>
          <a:prstGeom prst="rect">
            <a:avLst/>
          </a:prstGeom>
        </p:spPr>
        <p:txBody>
          <a:bodyPr lIns="0" tIns="0" rIns="0" bIns="0" rtlCol="0" anchor="t">
            <a:spAutoFit/>
          </a:bodyPr>
          <a:lstStyle/>
          <a:p>
            <a:pPr algn="just">
              <a:lnSpc>
                <a:spcPts val="4759"/>
              </a:lnSpc>
            </a:pPr>
            <a:r>
              <a:rPr lang="en-US" sz="3399" b="1">
                <a:solidFill>
                  <a:srgbClr val="000000"/>
                </a:solidFill>
                <a:latin typeface="Open Sans Bold"/>
                <a:ea typeface="Open Sans Bold"/>
                <a:cs typeface="Open Sans Bold"/>
                <a:sym typeface="Open Sans Bold"/>
              </a:rPr>
              <a:t>Acciones:</a:t>
            </a:r>
          </a:p>
          <a:p>
            <a:pPr algn="just">
              <a:lnSpc>
                <a:spcPts val="4759"/>
              </a:lnSpc>
            </a:pPr>
            <a:endParaRPr lang="en-US" sz="3399" b="1">
              <a:solidFill>
                <a:srgbClr val="000000"/>
              </a:solidFill>
              <a:latin typeface="Open Sans Bold"/>
              <a:ea typeface="Open Sans Bold"/>
              <a:cs typeface="Open Sans Bold"/>
              <a:sym typeface="Open Sans Bold"/>
            </a:endParaRPr>
          </a:p>
          <a:p>
            <a:pPr algn="just">
              <a:lnSpc>
                <a:spcPts val="4759"/>
              </a:lnSpc>
            </a:pPr>
            <a:r>
              <a:rPr lang="en-US" sz="3399">
                <a:solidFill>
                  <a:srgbClr val="000000"/>
                </a:solidFill>
                <a:latin typeface="Open Sans"/>
                <a:ea typeface="Open Sans"/>
                <a:cs typeface="Open Sans"/>
                <a:sym typeface="Open Sans"/>
              </a:rPr>
              <a:t>5.2. </a:t>
            </a:r>
            <a:r>
              <a:rPr lang="en-US" sz="3399" b="1">
                <a:solidFill>
                  <a:srgbClr val="000000"/>
                </a:solidFill>
                <a:latin typeface="Open Sans Bold"/>
                <a:ea typeface="Open Sans Bold"/>
                <a:cs typeface="Open Sans Bold"/>
                <a:sym typeface="Open Sans Bold"/>
              </a:rPr>
              <a:t>Guardar pistas temporales: </a:t>
            </a:r>
            <a:r>
              <a:rPr lang="en-US" sz="3399">
                <a:solidFill>
                  <a:srgbClr val="000000"/>
                </a:solidFill>
                <a:latin typeface="Open Sans"/>
                <a:ea typeface="Open Sans"/>
                <a:cs typeface="Open Sans"/>
                <a:sym typeface="Open Sans"/>
              </a:rPr>
              <a:t>Al generarse las pistas, estas se guardarán para ser accedidas por el editor, también se aplicarán los cambios, y se matendrán si el usuario guarda y sale.</a:t>
            </a:r>
          </a:p>
          <a:p>
            <a:pPr algn="just">
              <a:lnSpc>
                <a:spcPts val="4759"/>
              </a:lnSpc>
            </a:pPr>
            <a:r>
              <a:rPr lang="en-US" sz="3399">
                <a:solidFill>
                  <a:srgbClr val="000000"/>
                </a:solidFill>
                <a:latin typeface="Open Sans"/>
                <a:ea typeface="Open Sans"/>
                <a:cs typeface="Open Sans"/>
                <a:sym typeface="Open Sans"/>
              </a:rPr>
              <a:t>6.</a:t>
            </a:r>
            <a:r>
              <a:rPr lang="en-US" sz="3399" b="1">
                <a:solidFill>
                  <a:srgbClr val="000000"/>
                </a:solidFill>
                <a:latin typeface="Open Sans Bold"/>
                <a:ea typeface="Open Sans Bold"/>
                <a:cs typeface="Open Sans Bold"/>
                <a:sym typeface="Open Sans Bold"/>
              </a:rPr>
              <a:t> Exportar pistas: </a:t>
            </a:r>
            <a:r>
              <a:rPr lang="en-US" sz="3399">
                <a:solidFill>
                  <a:srgbClr val="000000"/>
                </a:solidFill>
                <a:latin typeface="Open Sans"/>
                <a:ea typeface="Open Sans"/>
                <a:cs typeface="Open Sans"/>
                <a:sym typeface="Open Sans"/>
              </a:rPr>
              <a:t>Las pistas seleccionadas serán convertidas en el formato de exportación y preparadas para ser almacenadas como resultado final con las ediciones respectivas que realizó el usuario.</a:t>
            </a:r>
          </a:p>
          <a:p>
            <a:pPr algn="just">
              <a:lnSpc>
                <a:spcPts val="4759"/>
              </a:lnSpc>
            </a:pPr>
            <a:r>
              <a:rPr lang="en-US" sz="3399">
                <a:solidFill>
                  <a:srgbClr val="000000"/>
                </a:solidFill>
                <a:latin typeface="Open Sans"/>
                <a:ea typeface="Open Sans"/>
                <a:cs typeface="Open Sans"/>
                <a:sym typeface="Open Sans"/>
              </a:rPr>
              <a:t>7. </a:t>
            </a:r>
            <a:r>
              <a:rPr lang="en-US" sz="3399" b="1">
                <a:solidFill>
                  <a:srgbClr val="000000"/>
                </a:solidFill>
                <a:latin typeface="Open Sans Bold"/>
                <a:ea typeface="Open Sans Bold"/>
                <a:cs typeface="Open Sans Bold"/>
                <a:sym typeface="Open Sans Bold"/>
              </a:rPr>
              <a:t>Guardar pistas en almacenamiento local: </a:t>
            </a:r>
            <a:r>
              <a:rPr lang="en-US" sz="3399">
                <a:solidFill>
                  <a:srgbClr val="000000"/>
                </a:solidFill>
                <a:latin typeface="Open Sans"/>
                <a:ea typeface="Open Sans"/>
                <a:cs typeface="Open Sans"/>
                <a:sym typeface="Open Sans"/>
              </a:rPr>
              <a:t>Las pistas exportadas serán guardadas en una carpeta de salida específica.</a:t>
            </a:r>
          </a:p>
          <a:p>
            <a:pPr algn="just">
              <a:lnSpc>
                <a:spcPts val="4759"/>
              </a:lnSpc>
            </a:pPr>
            <a:r>
              <a:rPr lang="en-US" sz="3399">
                <a:solidFill>
                  <a:srgbClr val="000000"/>
                </a:solidFill>
                <a:latin typeface="Open Sans"/>
                <a:ea typeface="Open Sans"/>
                <a:cs typeface="Open Sans"/>
                <a:sym typeface="Open Sans"/>
              </a:rPr>
              <a:t>8. </a:t>
            </a:r>
            <a:r>
              <a:rPr lang="en-US" sz="3399" b="1">
                <a:solidFill>
                  <a:srgbClr val="000000"/>
                </a:solidFill>
                <a:latin typeface="Open Sans Bold"/>
                <a:ea typeface="Open Sans Bold"/>
                <a:cs typeface="Open Sans Bold"/>
                <a:sym typeface="Open Sans Bold"/>
              </a:rPr>
              <a:t> Guardar en historial de pistas: </a:t>
            </a:r>
            <a:r>
              <a:rPr lang="en-US" sz="3399">
                <a:solidFill>
                  <a:srgbClr val="000000"/>
                </a:solidFill>
                <a:latin typeface="Open Sans"/>
                <a:ea typeface="Open Sans"/>
                <a:cs typeface="Open Sans"/>
                <a:sym typeface="Open Sans"/>
              </a:rPr>
              <a:t>Se añade al historial la separación realizada.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13247" y="1424623"/>
            <a:ext cx="10661507" cy="8862377"/>
          </a:xfrm>
          <a:custGeom>
            <a:avLst/>
            <a:gdLst/>
            <a:ahLst/>
            <a:cxnLst/>
            <a:rect l="l" t="t" r="r" b="b"/>
            <a:pathLst>
              <a:path w="10661507" h="8862377">
                <a:moveTo>
                  <a:pt x="0" y="0"/>
                </a:moveTo>
                <a:lnTo>
                  <a:pt x="10661506" y="0"/>
                </a:lnTo>
                <a:lnTo>
                  <a:pt x="10661506" y="8862377"/>
                </a:lnTo>
                <a:lnTo>
                  <a:pt x="0" y="8862377"/>
                </a:lnTo>
                <a:lnTo>
                  <a:pt x="0" y="0"/>
                </a:lnTo>
                <a:close/>
              </a:path>
            </a:pathLst>
          </a:custGeom>
          <a:blipFill>
            <a:blip r:embed="rId2"/>
            <a:stretch>
              <a:fillRect/>
            </a:stretch>
          </a:blipFill>
        </p:spPr>
      </p:sp>
      <p:sp>
        <p:nvSpPr>
          <p:cNvPr id="3" name="TextBox 3"/>
          <p:cNvSpPr txBox="1"/>
          <p:nvPr/>
        </p:nvSpPr>
        <p:spPr>
          <a:xfrm>
            <a:off x="4593323" y="537527"/>
            <a:ext cx="9101354" cy="887095"/>
          </a:xfrm>
          <a:prstGeom prst="rect">
            <a:avLst/>
          </a:prstGeom>
        </p:spPr>
        <p:txBody>
          <a:bodyPr lIns="0" tIns="0" rIns="0" bIns="0" rtlCol="0" anchor="t">
            <a:spAutoFit/>
          </a:bodyPr>
          <a:lstStyle/>
          <a:p>
            <a:pPr algn="ctr">
              <a:lnSpc>
                <a:spcPts val="7279"/>
              </a:lnSpc>
            </a:pPr>
            <a:r>
              <a:rPr lang="en-US" sz="5199" b="1">
                <a:solidFill>
                  <a:srgbClr val="000000"/>
                </a:solidFill>
                <a:latin typeface="Open Sans Bold"/>
                <a:ea typeface="Open Sans Bold"/>
                <a:cs typeface="Open Sans Bold"/>
                <a:sym typeface="Open Sans Bold"/>
              </a:rPr>
              <a:t>Vista de Componentes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1722</Words>
  <Application>Microsoft Office PowerPoint</Application>
  <PresentationFormat>Custom</PresentationFormat>
  <Paragraphs>84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Open Sans Bold</vt:lpstr>
      <vt:lpstr>Arial</vt:lpstr>
      <vt:lpstr>Open Sans</vt:lpstr>
      <vt:lpstr>Calibri</vt:lpstr>
      <vt:lpstr>Open Sans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Reweave</dc:title>
  <cp:lastModifiedBy>Sam ‎</cp:lastModifiedBy>
  <cp:revision>2</cp:revision>
  <dcterms:created xsi:type="dcterms:W3CDTF">2006-08-16T00:00:00Z</dcterms:created>
  <dcterms:modified xsi:type="dcterms:W3CDTF">2025-04-30T17:34:56Z</dcterms:modified>
  <dc:identifier>DAGlTHiGV6M</dc:identifier>
</cp:coreProperties>
</file>