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ns" charset="1" panose="020B0606030504020204"/>
      <p:regular r:id="rId18"/>
    </p:embeddedFont>
    <p:embeddedFont>
      <p:font typeface="Open Sans Bold" charset="1" panose="020B08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34452" y="1695328"/>
            <a:ext cx="6219097" cy="6219097"/>
          </a:xfrm>
          <a:custGeom>
            <a:avLst/>
            <a:gdLst/>
            <a:ahLst/>
            <a:cxnLst/>
            <a:rect r="r" b="b" t="t" l="l"/>
            <a:pathLst>
              <a:path h="6219097" w="6219097">
                <a:moveTo>
                  <a:pt x="0" y="0"/>
                </a:moveTo>
                <a:lnTo>
                  <a:pt x="6219096" y="0"/>
                </a:lnTo>
                <a:lnTo>
                  <a:pt x="6219096" y="6219097"/>
                </a:lnTo>
                <a:lnTo>
                  <a:pt x="0" y="6219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47307" y="8761386"/>
            <a:ext cx="14219618" cy="496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11"/>
              </a:lnSpc>
              <a:spcBef>
                <a:spcPct val="0"/>
              </a:spcBef>
            </a:pPr>
            <a:r>
              <a:rPr lang="en-US" sz="29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Dillan Alexander Asprilla Sanchez 93009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136138" y="2548397"/>
          <a:ext cx="13669622" cy="6869048"/>
        </p:xfrm>
        <a:graphic>
          <a:graphicData uri="http://schemas.openxmlformats.org/drawingml/2006/table">
            <a:tbl>
              <a:tblPr/>
              <a:tblGrid>
                <a:gridCol w="1150145"/>
                <a:gridCol w="3159491"/>
                <a:gridCol w="2660060"/>
                <a:gridCol w="6699926"/>
              </a:tblGrid>
              <a:tr h="41128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Nº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Elemento (tipo UML)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 / Responsable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Relación de precedencia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Node: Client Browser (React SPA)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Navegador del usuario final / Frontend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 → CDN (HTTPS 443)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1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CDN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Node: CDN (CloudFront)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Cache/entrega de assets estáticos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CDN → API (HTTPS 443)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4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API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Node: API Gateway (Kong / ALB)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Punto de entrada, TLS, auth, routing / DevOps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API → Auth (REST /auth)API → Clust (gRPC /cluster)API → Rec (gRPC /recommend)API → Rep (REST /report)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Auth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Component: Auth Service (REST /auth)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Gestión de JWT y roles / Backend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Auth → API (200 OK /auth)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2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Clust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Component: Clustering Service (gRPC /cluster)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Algoritmos espaciales (scikit-learn + custom) / Data Science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Clust → API (gRPC /cluster)Clust → DB (SQL 5432)Clust – –&gt; Q (subscribe cluster.jobs)Clust → MR (HTTP 5000 /model)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2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Component: Recommendation Service (gRPC /recommend)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Motor ML (PyTorch) / ML Team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 → API (gRPC /recommend)Rec → DB (SQL 5432)Rec → MR (HTTP 5000 /model)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51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Rep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Component: Reporting Service (REST /report)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Generación de mapas, PDFs / Backend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Rep → API (REST /report)Rep → DB (SQL 5432)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2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ETL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Component: Data-Collector Worker (ETL)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Ingesta y preprocesamiento de datos / Data Engineering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ETL → API (REST pull)ETL → DB (SQL 5432)ETL – –&gt; Q (publish etl.jobs)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2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DB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Database: GeoDB (PostGIS)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Almacén principal de datos geoespaciales y resultados / DBA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DB → Clust, Rec, Rep, ETL (consultas SQL 5432)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2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Queue: Kafka (etl.jobs / cluster.jobs)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Cola de mensajes pub/sub para trabajos intensivos / SRE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 → Clust (subscribe cluster.jobs)Q ← ETL (publish etl.jobs)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4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MR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Artifact: Model Registry (MLflow)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Almacén y versión de artefactos ML / MLOps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MR → Clust, Rec (descarga HTTP 5000 /model)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38510" y="733540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Catalogo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92303" y="3915308"/>
            <a:ext cx="6538413" cy="4911983"/>
          </a:xfrm>
          <a:custGeom>
            <a:avLst/>
            <a:gdLst/>
            <a:ahLst/>
            <a:cxnLst/>
            <a:rect r="r" b="b" t="t" l="l"/>
            <a:pathLst>
              <a:path h="4911983" w="6538413">
                <a:moveTo>
                  <a:pt x="0" y="0"/>
                </a:moveTo>
                <a:lnTo>
                  <a:pt x="6538413" y="0"/>
                </a:lnTo>
                <a:lnTo>
                  <a:pt x="6538413" y="4911983"/>
                </a:lnTo>
                <a:lnTo>
                  <a:pt x="0" y="4911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61613" y="3192820"/>
            <a:ext cx="5363683" cy="6356958"/>
          </a:xfrm>
          <a:custGeom>
            <a:avLst/>
            <a:gdLst/>
            <a:ahLst/>
            <a:cxnLst/>
            <a:rect r="r" b="b" t="t" l="l"/>
            <a:pathLst>
              <a:path h="6356958" w="5363683">
                <a:moveTo>
                  <a:pt x="0" y="0"/>
                </a:moveTo>
                <a:lnTo>
                  <a:pt x="5363684" y="0"/>
                </a:lnTo>
                <a:lnTo>
                  <a:pt x="5363684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92021" y="885825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de Escenarios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87460" y="2393461"/>
            <a:ext cx="12886513" cy="1057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Descripción general de la vista</a:t>
            </a:r>
          </a:p>
          <a:p>
            <a:pPr algn="just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 vista ilustra, a muy alto nivel, quién interactúa con la plataforma y qué objetivos funcionales persigue en dos escenarios típicos:</a:t>
            </a:r>
          </a:p>
          <a:p>
            <a:pPr algn="just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Escenario A – “Búsqueda y recomendación” (caro al usuario final)</a:t>
            </a:r>
          </a:p>
          <a:p>
            <a:pPr algn="just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Escenario B – “Ingesta / ETL &amp; MLOps” (back-office de datos y modelos)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856029" y="2590800"/>
          <a:ext cx="12686694" cy="6840950"/>
        </p:xfrm>
        <a:graphic>
          <a:graphicData uri="http://schemas.openxmlformats.org/drawingml/2006/table">
            <a:tbl>
              <a:tblPr/>
              <a:tblGrid>
                <a:gridCol w="1565606"/>
                <a:gridCol w="3827282"/>
                <a:gridCol w="4049287"/>
                <a:gridCol w="3244519"/>
              </a:tblGrid>
              <a:tr h="411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Nº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Elemento (tipo UML)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 / Responsable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Relación de precedencia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72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Actor: Job Scheduler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Dispara la extracción periódica de datos / Data-Collector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N1 → UC1: Extraer datos crudos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Actor: External Data Source (Google Maps API)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Provee datos geoespaciales crudos / Terceros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N2 → UC1: Extraer datos crudos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UC1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Caso de Uso: Extraer datos crudos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Obtener datos de APIs externas / ETL Worker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UC2 «extends» UC1 N1, N2 → UC1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0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UC2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Caso de Uso: Transformar &amp; limpiar datos crudos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Normalizar y enriquecer datos crudos / ETL Engine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UC2 «extends» UC1 UC2 «include» UC3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UC3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Caso de Uso: Cargar datos en GeoDB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Persistir datos en PostGIS / DBA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UC2 «include» UC3 A3 → UC3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Actor: Analista de datos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Diseña pipelines ETL y valida calidad de datos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 → UC2, A3 → UC3, A3 → UC4, A3 → UC5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UC4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Caso de Uso: Entrenar / re-entrenar modelo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Ajustar y entrenar modelos de IA / ML Team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UC4 «use» UC3 A4 → UC4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0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UC5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Caso de Uso: Desplegar modelo a producción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Registrar artefactos y actualizar servicio / MLOps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UC5 precede UC4 A4 → UC5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72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Actor: Servicio MLOps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Automatiza despliegue continuo y monitorización de modelos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A4 → UC4, A4 → UC5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0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A5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Actor: Empresario / Cliente final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Define criterios, solicita y evalúa recomendaciones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A5 → UC6, A5 → UC7, A5 → UC8, A5 → UC9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72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UC6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Caso de Uso: Definir criterios de búsqueda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Especificar perfil, radio y parámetros de búsqueda / Usuario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UC6 «extends» UC7 A5 → UC6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0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UC7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Caso de Uso: Solicitar recomendación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Iniciar análisis de clustering y ranking / Frontend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A5 → UC7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0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UC8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Caso de Uso: Ver reporte interactivo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Mostrar mapas, métricas y ranking final / Frontend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UC8 «depends on» UC7 A5 → UC8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0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UC9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Caso de Uso: Refinar criterios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Ajustar parámetros y relanzar búsqueda / Frontend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A5 → UC9 UC9 «includes» UC6 &amp; UC7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38510" y="733540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Catalogo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34191" y="3286579"/>
            <a:ext cx="14219618" cy="3452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9878" indent="-424939" lvl="1">
              <a:lnSpc>
                <a:spcPts val="5511"/>
              </a:lnSpc>
              <a:buAutoNum type="arabicPeriod" startAt="1"/>
            </a:pPr>
            <a:r>
              <a:rPr lang="en-US" b="true" sz="393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Logica</a:t>
            </a:r>
          </a:p>
          <a:p>
            <a:pPr algn="just" marL="849878" indent="-424939" lvl="1">
              <a:lnSpc>
                <a:spcPts val="5511"/>
              </a:lnSpc>
              <a:buAutoNum type="arabicPeriod" startAt="1"/>
            </a:pPr>
            <a:r>
              <a:rPr lang="en-US" b="true" sz="393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de Componentes</a:t>
            </a:r>
          </a:p>
          <a:p>
            <a:pPr algn="just" marL="849878" indent="-424939" lvl="1">
              <a:lnSpc>
                <a:spcPts val="5511"/>
              </a:lnSpc>
              <a:buAutoNum type="arabicPeriod" startAt="1"/>
            </a:pPr>
            <a:r>
              <a:rPr lang="en-US" b="true" sz="393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de Procesos</a:t>
            </a:r>
          </a:p>
          <a:p>
            <a:pPr algn="just" marL="849878" indent="-424939" lvl="1">
              <a:lnSpc>
                <a:spcPts val="5511"/>
              </a:lnSpc>
              <a:buAutoNum type="arabicPeriod" startAt="1"/>
            </a:pPr>
            <a:r>
              <a:rPr lang="en-US" b="true" sz="393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Fisica</a:t>
            </a:r>
          </a:p>
          <a:p>
            <a:pPr algn="just" marL="849878" indent="-424939" lvl="1">
              <a:lnSpc>
                <a:spcPts val="5511"/>
              </a:lnSpc>
              <a:spcBef>
                <a:spcPct val="0"/>
              </a:spcBef>
              <a:buAutoNum type="arabicPeriod" startAt="1"/>
            </a:pPr>
            <a:r>
              <a:rPr lang="en-US" b="true" sz="393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Casos de uso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48320" y="885825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89529" y="3638008"/>
            <a:ext cx="11708942" cy="5620292"/>
          </a:xfrm>
          <a:custGeom>
            <a:avLst/>
            <a:gdLst/>
            <a:ahLst/>
            <a:cxnLst/>
            <a:rect r="r" b="b" t="t" l="l"/>
            <a:pathLst>
              <a:path h="5620292" w="11708942">
                <a:moveTo>
                  <a:pt x="0" y="0"/>
                </a:moveTo>
                <a:lnTo>
                  <a:pt x="11708942" y="0"/>
                </a:lnTo>
                <a:lnTo>
                  <a:pt x="11708942" y="5620292"/>
                </a:lnTo>
                <a:lnTo>
                  <a:pt x="0" y="5620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34191" y="2314960"/>
            <a:ext cx="14219618" cy="1323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51"/>
              </a:lnSpc>
              <a:spcBef>
                <a:spcPct val="0"/>
              </a:spcBef>
            </a:pPr>
          </a:p>
          <a:p>
            <a:pPr algn="just">
              <a:lnSpc>
                <a:spcPts val="2151"/>
              </a:lnSpc>
              <a:spcBef>
                <a:spcPct val="0"/>
              </a:spcBef>
            </a:pPr>
            <a:r>
              <a:rPr lang="en-US" sz="15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diagrama de actividades representa la secuenci</a:t>
            </a:r>
            <a:r>
              <a:rPr lang="en-US" sz="15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15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lang="en-US" sz="15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5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procesos que ocurren desde que un usuario (empresario/cliente final) plantea una búsqueda hasta que recibe un reporte con recomendaciones de ubicaciones. La vista ilustra cómo se orquestan los módulos de recolección de datos, análisis geoespacial y generación de reportes bajo una lógica data-driven, evidenciando bifurcaciones, concurrencia y ciclos de </a:t>
            </a:r>
            <a:r>
              <a:rPr lang="en-US" sz="15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15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5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alim</a:t>
            </a:r>
            <a:r>
              <a:rPr lang="en-US" sz="15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entación.</a:t>
            </a:r>
          </a:p>
          <a:p>
            <a:pPr algn="just">
              <a:lnSpc>
                <a:spcPts val="2151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448320" y="885825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Logica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171438" y="2020559"/>
          <a:ext cx="13391361" cy="7705725"/>
        </p:xfrm>
        <a:graphic>
          <a:graphicData uri="http://schemas.openxmlformats.org/drawingml/2006/table">
            <a:tbl>
              <a:tblPr/>
              <a:tblGrid>
                <a:gridCol w="3347840"/>
                <a:gridCol w="3347840"/>
                <a:gridCol w="3347840"/>
                <a:gridCol w="3347840"/>
              </a:tblGrid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Nº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Elemento (tipo UML)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 / Responsable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Relación de precedencia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Initial Node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Inicio del proceso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—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Acción: “Ingresar criterios de búsqueda”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Empresario/Cliente final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N1 → A1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Acción: “Validar criterios y disponibilidad de datos”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Servicio de Validación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A1 → A2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Decisión: “¿Datos suficientes?”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Sistema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A2 → D1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7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Acción: “Mostrar mensaje de falta de datos / Solicitar cambios”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Sistema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D1 (NO) → A3 → Exit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Fork F1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Fork Node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 en tres hilos concurrentes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D1 (SÍ) → F1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A4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Acción: “Recolectar datos geoespaciales (API Maps)”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Collector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F1 → A4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A5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Acción: “Extraer POI &amp; competencia”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Collector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F1 → A5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A6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Acción: “Cargar histórico de movilidad”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Warehouse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F1 → A6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Join J1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Join Node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Sincroniza hilos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A4 + A5 + A6 → J1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A7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Acción: “Preprocesar &amp; fusionar datasets”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ETL Engine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J1 → A7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A8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Acción: “Ejecutar clustering espacial”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ML Engine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A7 → A8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Decisión: “¿Clusters válidos?”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ML Engine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A8 → D2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A9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Acción: “Ajustar parámetros / Re-entrenar”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Analista de datos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D2 (NO) → A9 → A8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A10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Acción: “Caracterizar ubicaciones por zona”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Characterization Module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D2 (SÍ) → A10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7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A11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Acción: “Generar ranking con motor de recomendación”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Recommendation Engine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A10 → A11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A12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Acción: “Crear reportes analíticos &amp; visuales”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Report Generator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A11 → A12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A13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Acción: “Presentar reportes al usuario”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Frontend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A12 → A13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D3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Decisión: “¿Usuario requiere refinamiento?”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Empresario/Cliente final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A13 → D3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A14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Acción: “Modificar criterios y relanzar flujo”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Usuario / Sistema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D3 (SÍ) → A14 → A2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Final Node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 del proceso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D3 (NO) → N2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448320" y="286065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Catalogo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88595" y="2426599"/>
            <a:ext cx="7361765" cy="6505960"/>
          </a:xfrm>
          <a:custGeom>
            <a:avLst/>
            <a:gdLst/>
            <a:ahLst/>
            <a:cxnLst/>
            <a:rect r="r" b="b" t="t" l="l"/>
            <a:pathLst>
              <a:path h="6505960" w="7361765">
                <a:moveTo>
                  <a:pt x="0" y="0"/>
                </a:moveTo>
                <a:lnTo>
                  <a:pt x="7361765" y="0"/>
                </a:lnTo>
                <a:lnTo>
                  <a:pt x="7361765" y="6505960"/>
                </a:lnTo>
                <a:lnTo>
                  <a:pt x="0" y="6505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2021" y="2748445"/>
            <a:ext cx="3950604" cy="492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  <a:spcBef>
                <a:spcPct val="0"/>
              </a:spcBef>
            </a:pPr>
            <a:r>
              <a:rPr lang="en-US" sz="19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</a:t>
            </a:r>
            <a:r>
              <a:rPr lang="en-US" sz="19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vista de componentes muestra qué bloques de software conforman la plataforma, qué responsabilidades asume cada bloque y cómo se comunican mediante interfaces (REST, mensajería o drivers de base de datos). El énfasis está en separar presentación, orquestación, análisis de datos, persistencia y operaciones MLOps para facilitar la escalabilidad y el mantenim</a:t>
            </a:r>
            <a:r>
              <a:rPr lang="en-US" sz="19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9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92021" y="885825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de Componentes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808265" y="2447269"/>
          <a:ext cx="12119088" cy="6791325"/>
        </p:xfrm>
        <a:graphic>
          <a:graphicData uri="http://schemas.openxmlformats.org/drawingml/2006/table">
            <a:tbl>
              <a:tblPr/>
              <a:tblGrid>
                <a:gridCol w="2769787"/>
                <a:gridCol w="2769787"/>
                <a:gridCol w="2769787"/>
                <a:gridCol w="3809726"/>
              </a:tblGrid>
              <a:tr h="4686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Nº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Elemento (tipo UML)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 / Responsable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Relación de precedencia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1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Web UI (Component)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React SPA que recoge criterios y muestra reportes / Frontend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Web UI → API Gateway (HTTPS)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00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API Gateway (Component)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NGINX/Kong: termina TLS, valida JWT, enruta peticiones / DevOps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API Gateway → Auth Service (REST /auth)  → Reporting Service (REST /report)  → Clustering Service (gRPC /cluster)  → Recommendation Service (gRPC /recommend)  → Data Collector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1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Auth Service (Component)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Gestión de usuarios y tokens JWT / Backend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Auth Service → API Gateway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1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Reporting Service (Component)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Node.js: genera PDF, mapas interactivos / Backend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Reporting Service → API Gateway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1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Clustering Service (Component)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Algoritmos espaciales (scikit-learn + custom) / Data Science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Clustering Service → API Gateway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1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Recommendation Service (Component)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Motor ML (PyTorch) / ML Team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Recommendation Service → API Gateway 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1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Collector &amp; ETL Worker (Component)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Ingesta y limpieza de datos, ETL / Data Engineering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35"/>
                        </a:lnSpc>
                        <a:defRPr/>
                      </a:pPr>
                      <a:r>
                        <a:rPr lang="en-US" sz="13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DataCollector → API Gateway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6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External Data Source (Node)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Google Maps API (terceros) / —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ExternalData Source → DataCollector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1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GeoDB (Database)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PostgreSQL + PostGIS: almacena POI, movilidad y resultados / DBA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5"/>
                        </a:lnSpc>
                        <a:defRPr/>
                      </a:pPr>
                      <a:r>
                        <a:rPr lang="en-US" sz="1211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GeoDB → DataCollector, Clustering Service, Recommendation Service, Reporting Service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448320" y="885825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Catalogo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17490" y="3937670"/>
            <a:ext cx="11301259" cy="5975541"/>
          </a:xfrm>
          <a:custGeom>
            <a:avLst/>
            <a:gdLst/>
            <a:ahLst/>
            <a:cxnLst/>
            <a:rect r="r" b="b" t="t" l="l"/>
            <a:pathLst>
              <a:path h="5975541" w="11301259">
                <a:moveTo>
                  <a:pt x="0" y="0"/>
                </a:moveTo>
                <a:lnTo>
                  <a:pt x="11301259" y="0"/>
                </a:lnTo>
                <a:lnTo>
                  <a:pt x="11301259" y="5975540"/>
                </a:lnTo>
                <a:lnTo>
                  <a:pt x="0" y="5975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2021" y="2190119"/>
            <a:ext cx="13752197" cy="1397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  <a:spcBef>
                <a:spcPct val="0"/>
              </a:spcBef>
            </a:pPr>
            <a:r>
              <a:rPr lang="en-US" sz="19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</a:t>
            </a:r>
            <a:r>
              <a:rPr lang="en-US" sz="19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vista modela cuándo y en qué orden colaboran los principales procesos lógicos cada vez que un usuario solicita ubicaciones óptimas. El diagrama de secuencias ilustra intercambios sincrónicos (REST/gRPC) y asincrónicos (eventos en el bus de mensajes) entre la capa de presentación, servicios de orquestación, micro-servicios de análisis geoespacial / recomendación y componentes de persistencia / MLOps.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92021" y="885825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de Procesos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927370" y="2445652"/>
          <a:ext cx="14722878" cy="7551169"/>
        </p:xfrm>
        <a:graphic>
          <a:graphicData uri="http://schemas.openxmlformats.org/drawingml/2006/table">
            <a:tbl>
              <a:tblPr/>
              <a:tblGrid>
                <a:gridCol w="1748729"/>
                <a:gridCol w="2607064"/>
                <a:gridCol w="4409124"/>
                <a:gridCol w="5957960"/>
              </a:tblGrid>
              <a:tr h="44937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Nº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Elemento (tipo UML)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 / Responsable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Relación de precedencia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0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Usuario (Actor)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Empresario/Cliente final: define criterios y consume reportes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Inicio del flujo (no depende de otro elemento)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06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Web UI (Lifeline)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React SPA: envía criterios al API Gateway y renderiza resultados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 de Usuario (1)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9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API Gateway (Lifeline)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Orquestación, validación de auth y enrutado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 de Web UI (2)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9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Auth Service (Lifeline)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Verifica JWT y responde con 200 OK/KO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 de API Gateway (3)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9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Message Bus (Lifeline)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Kafka/Rabbit: colas cluster.jobs y cluster.done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 de API Gateway (3)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26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Clustering Service (Lifeline)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Consume cluster.jobs, ejecuta clustering y publica cluster.done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 de Message Bus (5)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72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Recommendation Service (Lifeline)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Puntúa ubicaciones según perfil y modelo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 de API Gateway (3) tras recibir cluster.done de Clustering Service (6)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26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Reporting Service (Lifeline)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 reportes visuales consultando GeoDB y produce URL/ID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 de API Gateway (3) tras recibir RankResult de Recommendation Service (7)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72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GeoDB (PostGIS) (Lifeline)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Almacén de datos geoespaciales y POI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 de Clustering Service (6) y de Recommendation Service (7) para sus consultas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9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 Registry (Lifeline)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Provee artefactos ML y almacena métricas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 de Clustering Service (6) y de Recommendation Service (7)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38510" y="733540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Catalogo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33791" y="3743992"/>
            <a:ext cx="8986556" cy="5874961"/>
          </a:xfrm>
          <a:custGeom>
            <a:avLst/>
            <a:gdLst/>
            <a:ahLst/>
            <a:cxnLst/>
            <a:rect r="r" b="b" t="t" l="l"/>
            <a:pathLst>
              <a:path h="5874961" w="8986556">
                <a:moveTo>
                  <a:pt x="0" y="0"/>
                </a:moveTo>
                <a:lnTo>
                  <a:pt x="8986555" y="0"/>
                </a:lnTo>
                <a:lnTo>
                  <a:pt x="8986555" y="5874961"/>
                </a:lnTo>
                <a:lnTo>
                  <a:pt x="0" y="58749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94112" y="2279247"/>
            <a:ext cx="14499776" cy="137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6"/>
              </a:lnSpc>
              <a:spcBef>
                <a:spcPct val="0"/>
              </a:spcBef>
            </a:pPr>
            <a:r>
              <a:rPr lang="en-US" sz="15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</a:t>
            </a:r>
            <a:r>
              <a:rPr lang="en-US" sz="15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vista física o diagrama de despliegue muestra cómo y dónde se ejecutan los distintos componentes de la plataforma en tres zonas de red:</a:t>
            </a:r>
          </a:p>
          <a:p>
            <a:pPr algn="l">
              <a:lnSpc>
                <a:spcPts val="2216"/>
              </a:lnSpc>
              <a:spcBef>
                <a:spcPct val="0"/>
              </a:spcBef>
            </a:pPr>
            <a:r>
              <a:rPr lang="en-US" sz="15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Front-tier (DMZ pública): expone únicamente la SPA y el punto de entrada seguro (CDN → API Gateway).</a:t>
            </a:r>
          </a:p>
          <a:p>
            <a:pPr algn="l">
              <a:lnSpc>
                <a:spcPts val="2216"/>
              </a:lnSpc>
              <a:spcBef>
                <a:spcPct val="0"/>
              </a:spcBef>
            </a:pPr>
            <a:r>
              <a:rPr lang="en-US" sz="15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Back-tier (Kubernetes Cluster): agrupa los micro-servicios stateless que atienden autenticación, clustering, recomendación, reporting y ETL.</a:t>
            </a:r>
          </a:p>
          <a:p>
            <a:pPr algn="l">
              <a:lnSpc>
                <a:spcPts val="2216"/>
              </a:lnSpc>
              <a:spcBef>
                <a:spcPct val="0"/>
              </a:spcBef>
            </a:pPr>
            <a:r>
              <a:rPr lang="en-US" sz="15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Data-tier (subred privada): aloja las bases de datos, la cola de mensajes y el registro de modelos.</a:t>
            </a:r>
          </a:p>
          <a:p>
            <a:pPr algn="l">
              <a:lnSpc>
                <a:spcPts val="221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92021" y="885825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Fisica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DAGlfozCNlI</dc:identifier>
  <dcterms:modified xsi:type="dcterms:W3CDTF">2011-08-01T06:04:30Z</dcterms:modified>
  <cp:revision>1</cp:revision>
  <dc:title>Diagramas</dc:title>
</cp:coreProperties>
</file>