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embeddings/oleObject6.bin" Type="http://schemas.openxmlformats.org/officeDocument/2006/relationships/oleObjec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embeddings/oleObject7.bin" Type="http://schemas.openxmlformats.org/officeDocument/2006/relationships/oleObjec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embeddings/oleObject8.bin" Type="http://schemas.openxmlformats.org/officeDocument/2006/relationships/oleObjec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embeddings/oleObject9.bin" Type="http://schemas.openxmlformats.org/officeDocument/2006/relationships/oleObjec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embeddings/oleObject10.bin" Type="http://schemas.openxmlformats.org/officeDocument/2006/relationships/oleObjec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embeddings/oleObject11.bin" Type="http://schemas.openxmlformats.org/officeDocument/2006/relationships/oleObjec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embeddings/oleObject3.bin" Type="http://schemas.openxmlformats.org/officeDocument/2006/relationships/oleObjec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embeddings/oleObject4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embeddings/oleObject5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114" y="7987080"/>
            <a:ext cx="14219618" cy="15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11"/>
              </a:lnSpc>
              <a:spcBef>
                <a:spcPct val="0"/>
              </a:spcBef>
            </a:pPr>
            <a:r>
              <a:rPr lang="en-US" sz="29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Dillan Alexander Asprilla Sanchez - 93009</a:t>
            </a:r>
          </a:p>
          <a:p>
            <a:pPr algn="just">
              <a:lnSpc>
                <a:spcPts val="4111"/>
              </a:lnSpc>
              <a:spcBef>
                <a:spcPct val="0"/>
              </a:spcBef>
            </a:pPr>
            <a:r>
              <a:rPr lang="en-US" sz="29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Gustavo Adolfo Camargo Pineda - 86521</a:t>
            </a:r>
          </a:p>
          <a:p>
            <a:pPr algn="just">
              <a:lnSpc>
                <a:spcPts val="4111"/>
              </a:lnSpc>
              <a:spcBef>
                <a:spcPct val="0"/>
              </a:spcBef>
            </a:pPr>
            <a:r>
              <a:rPr lang="en-US" sz="29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Juan Manuel Conde Aldana - 81628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49004" y="3350987"/>
            <a:ext cx="11799313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ALCANZANDO LA NOTA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9004" y="4467540"/>
            <a:ext cx="1179931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ARQUITECTURA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de Arquitectura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96838"/>
            <a:ext cx="14810980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Seguridad</a:t>
            </a: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Autenticación y Autorización 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Cognito + MFA adaptativa TOTP obligatorio para calificadores/administradores; estudiantes usan contraseña fuerte y verificación de centro/IP.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RBAC granular en IAM Políticas mínimas; separación de duties entre operación y desarrollo (principio PoLP).</a:t>
            </a:r>
          </a:p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Protección de Datos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Cifrado “defence-in-depth” TLS 1.3 en tránsito; AES-256 en reposo con KMS keys separadas por dominio de datos.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Ledger Database para calificaciones Registro inmutable (Q LDB o DynamoDB + AWS Audit Manager) garante de no repudio.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Tokenización PII Identificador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sensibles reemplazados por UUID; tabla de look-up cifrada con acceso restringido al módulo “Identity”. 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de Arquitectura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96838"/>
            <a:ext cx="14810980" cy="637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Rendimiento</a:t>
            </a: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Gestión Eficiente de Recursos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Caché multinivel CloudFront para assets; API Gateway caching; DynamoDB DAX para lecturas “hot”; ElastiCache Redis para métricas de examen.  </a:t>
            </a:r>
          </a:p>
          <a:p>
            <a:pPr algn="just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Persistencia optimizada Particionamiento por ExamId + StudentId; índices proyectados minimizan ho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 partitions.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rocesamiento asíncrono Preguntas de ensayo y reporting en colas  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SQS → Lambda → Step Functions, aislando picos de carga. 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de Elasticidad Controlada 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Provisioned Concurrency programado Lambdas del flujo de examen precalentadas 15 min antes del inicio oficial. </a:t>
            </a:r>
          </a:p>
          <a:p>
            <a:pPr algn="just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o-scaling basado en métricas Targ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 tracking para throughput API y consumo de stream DynamoDB; escala lineal 1:2500 usuarios.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95350"/>
            <a:ext cx="13391361" cy="1193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Estrategias de Arquitectura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38510" y="3393086"/>
            <a:ext cx="14810980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Macro-topología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</a:t>
            </a:r>
            <a:r>
              <a:rPr lang="en-US" sz="21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Microservicios orientados a dominio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(P-1) desplegados sobre un entorno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Serverless-first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(P-5). Cada microservicio publica y consume eventos en un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 EDA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(P-2).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Canal seguro de borde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Un </a:t>
            </a:r>
            <a:r>
              <a:rPr lang="en-US" sz="21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Backend-for-Frontend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(P-4) en API Gateway actúa como puerta única: aplica MFA, rate limiting y rutinas de validación antes de encaminar llamadas al dominio correspondiente.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Persistencia y auditoría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Los microservicios </a:t>
            </a:r>
            <a:r>
              <a:rPr lang="en-US" sz="21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Grading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1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Approval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emplean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CQRS + Event Sourcing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(P-3) sobre un almacén de eventos cifrado; las proyecciones de lectura sirven al BFF con baja latencia.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Resiliencia transversal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Patrones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Bulkhead, Circuit Breaker y Retry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(P-6) envuelven las invocaciones internas; se instrumentan mediante bibliotecas compartidas declaradas en cada Lambda.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Estructura interna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Cada servicio adopta una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arquitectura Hexagonal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(P-7) para aislar el núcleo de dominio de sus adaptadores (REST, eventos, persistencia). 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95350"/>
            <a:ext cx="13391361" cy="1193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Estrategias de Arquitectura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238679" y="2742636"/>
          <a:ext cx="3771900" cy="2514600"/>
        </p:xfrm>
        <a:graphic>
          <a:graphicData uri="http://schemas.openxmlformats.org/presentationml/2006/ole">
            <p:oleObj imgW="4521200" imgH="3263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1137" y="578642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Patrones Arquitectonicos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813841" y="2218652"/>
          <a:ext cx="5029200" cy="3352800"/>
        </p:xfrm>
        <a:graphic>
          <a:graphicData uri="http://schemas.openxmlformats.org/presentationml/2006/ole">
            <p:oleObj imgW="6032500" imgH="4356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3703" y="2240154"/>
            <a:ext cx="12618422" cy="7767619"/>
          </a:xfrm>
          <a:custGeom>
            <a:avLst/>
            <a:gdLst/>
            <a:ahLst/>
            <a:cxnLst/>
            <a:rect r="r" b="b" t="t" l="l"/>
            <a:pathLst>
              <a:path h="7767619" w="12618422">
                <a:moveTo>
                  <a:pt x="0" y="0"/>
                </a:moveTo>
                <a:lnTo>
                  <a:pt x="12618422" y="0"/>
                </a:lnTo>
                <a:lnTo>
                  <a:pt x="12618422" y="7767620"/>
                </a:lnTo>
                <a:lnTo>
                  <a:pt x="0" y="7767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2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8510" y="663231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logica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510" y="663231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 de elementos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562543" y="3140855"/>
          <a:ext cx="3771900" cy="3352800"/>
        </p:xfrm>
        <a:graphic>
          <a:graphicData uri="http://schemas.openxmlformats.org/presentationml/2006/ole">
            <p:oleObj imgW="4521200" imgH="4102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712" y="2786953"/>
            <a:ext cx="17322577" cy="6301087"/>
          </a:xfrm>
          <a:custGeom>
            <a:avLst/>
            <a:gdLst/>
            <a:ahLst/>
            <a:cxnLst/>
            <a:rect r="r" b="b" t="t" l="l"/>
            <a:pathLst>
              <a:path h="6301087" w="17322577">
                <a:moveTo>
                  <a:pt x="0" y="0"/>
                </a:moveTo>
                <a:lnTo>
                  <a:pt x="17322576" y="0"/>
                </a:lnTo>
                <a:lnTo>
                  <a:pt x="17322576" y="6301088"/>
                </a:lnTo>
                <a:lnTo>
                  <a:pt x="0" y="6301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2021" y="88582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implementacion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510" y="663231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 de elementos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296557" y="2559856"/>
          <a:ext cx="3771900" cy="4610100"/>
        </p:xfrm>
        <a:graphic>
          <a:graphicData uri="http://schemas.openxmlformats.org/presentationml/2006/ole">
            <p:oleObj imgW="4686300" imgH="55245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77937" y="399304"/>
            <a:ext cx="5934762" cy="9488392"/>
          </a:xfrm>
          <a:custGeom>
            <a:avLst/>
            <a:gdLst/>
            <a:ahLst/>
            <a:cxnLst/>
            <a:rect r="r" b="b" t="t" l="l"/>
            <a:pathLst>
              <a:path h="9488392" w="5934762">
                <a:moveTo>
                  <a:pt x="0" y="0"/>
                </a:moveTo>
                <a:lnTo>
                  <a:pt x="5934763" y="0"/>
                </a:lnTo>
                <a:lnTo>
                  <a:pt x="5934763" y="9488392"/>
                </a:lnTo>
                <a:lnTo>
                  <a:pt x="0" y="9488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9" r="0" b="-2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216847" y="56202"/>
            <a:ext cx="14810980" cy="1101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procesos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20063" y="2709657"/>
            <a:ext cx="14219618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Funcionales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NO Func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ionales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Atributos de Calidad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Drivers Arquitectonicos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Tacticas para Atributos de Calidad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Patrones Arquitectonicos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Vistas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510" y="88582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 de elementos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939438" y="2862609"/>
          <a:ext cx="3771900" cy="3771900"/>
        </p:xfrm>
        <a:graphic>
          <a:graphicData uri="http://schemas.openxmlformats.org/presentationml/2006/ole">
            <p:oleObj imgW="4521200" imgH="4521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2180" y="378004"/>
            <a:ext cx="7553312" cy="9530993"/>
          </a:xfrm>
          <a:custGeom>
            <a:avLst/>
            <a:gdLst/>
            <a:ahLst/>
            <a:cxnLst/>
            <a:rect r="r" b="b" t="t" l="l"/>
            <a:pathLst>
              <a:path h="9530993" w="7553312">
                <a:moveTo>
                  <a:pt x="0" y="0"/>
                </a:moveTo>
                <a:lnTo>
                  <a:pt x="7553312" y="0"/>
                </a:lnTo>
                <a:lnTo>
                  <a:pt x="7553312" y="9530992"/>
                </a:lnTo>
                <a:lnTo>
                  <a:pt x="0" y="95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518033" y="263704"/>
            <a:ext cx="14810980" cy="225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fisica</a:t>
            </a:r>
          </a:p>
          <a:p>
            <a:pPr algn="ctr">
              <a:lnSpc>
                <a:spcPts val="90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510" y="-14287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 de elementos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605080" y="1828800"/>
          <a:ext cx="3771900" cy="10058400"/>
        </p:xfrm>
        <a:graphic>
          <a:graphicData uri="http://schemas.openxmlformats.org/presentationml/2006/ole">
            <p:oleObj imgW="5778500" imgH="120650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59106" y="2771192"/>
            <a:ext cx="14386201" cy="629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Ministerio de Educación impulsa la creación de un sistema nacional unificado para la aplicación y calificación de pruebas estandarizadas en todos los colegios del país. El objetivo es garantizar equidad, transparencia y trazabilidad en los procesos de evaluación, permitiendo comparar resultados entre instituciones, profesores y estudiantes de manera objetiva y consistente. 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sistema deberá dar servicio a: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≈ 40 000 estudiantes, quienes solo podrán presentar las pruebas dentro de los centros de evaluación oficialmente designados, bajo condiciones controladas que preserven la integridad del examen.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≈ 2 000 calificadores, responsables de ingresar manualmente las notas de las preguntas de respuesta corta y ensayos.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≈ 50 administradores, encargados de la gestión operativa y el soporte del sistema.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pruebas incluirán preguntas de selección múltiple, respuesta corta y ensayos. El sistema deberá consolidar los resultados nacionales en un repositorio único que permita emitir reportes detallados sobre qué estudiantes presentaron la prueba y qué puntaje obtuvieron.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Cualquier modificación a las calificaciones requerirá la aprobación de tres entidades gubernamentales, asegurando un estricto control de calidad y legitimidad de los resultados. Además, el proyecto debe gestionar su presupuesto de manera justificable cada año fiscal. Dado que el país no cuenta con infraestructura propia de hosting, se recurre a un proveedor externo; por ello, el modelo de costos operativos deberá ser transparente, escalable y sujeto a revisión periódica. 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2814226" y="2003348"/>
          <a:ext cx="3771900" cy="6705600"/>
        </p:xfrm>
        <a:graphic>
          <a:graphicData uri="http://schemas.openxmlformats.org/presentationml/2006/ole">
            <p:oleObj imgW="5105400" imgH="8039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448320" y="605933"/>
            <a:ext cx="13391361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605933"/>
            <a:ext cx="13391361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no funcionales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880492" y="2148759"/>
          <a:ext cx="5029200" cy="6705600"/>
        </p:xfrm>
        <a:graphic>
          <a:graphicData uri="http://schemas.openxmlformats.org/presentationml/2006/ole">
            <p:oleObj imgW="6362700" imgH="8039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605933"/>
            <a:ext cx="13391361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Atributos de calidad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963488" y="2241841"/>
          <a:ext cx="3771900" cy="5867400"/>
        </p:xfrm>
        <a:graphic>
          <a:graphicData uri="http://schemas.openxmlformats.org/presentationml/2006/ole">
            <p:oleObj imgW="4940300" imgH="7035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Ponderación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540502" y="3689326"/>
          <a:ext cx="11315700" cy="3352800"/>
        </p:xfrm>
        <a:graphic>
          <a:graphicData uri="http://schemas.openxmlformats.org/presentationml/2006/ole">
            <p:oleObj imgW="13576300" imgH="56134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904875"/>
            <a:ext cx="13391361" cy="100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b="true" sz="5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Drivers Arquitectonicos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808147" y="2760262"/>
          <a:ext cx="8801100" cy="3771900"/>
        </p:xfrm>
        <a:graphic>
          <a:graphicData uri="http://schemas.openxmlformats.org/presentationml/2006/ole">
            <p:oleObj imgW="10553700" imgH="55245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de Arquitectura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9488" y="2381403"/>
            <a:ext cx="14810980" cy="762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Disponibilidad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Detección Proactiva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Circuit Breaker distribuido Biblioteca de resiliencia en cada microservicio; tras N fallos abre el circuito 60 s, evitando la cascada.en modo Multi-AZ para garantizar la disponibilidad de datos.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Health-checks sintéticos multi-AZ Probes externos emulan flujos de usuario cada 60 s; errores consecutivos disparan alarmas de alta prioridad. 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Recuperación Automática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Configuración activo/activo Aurora Serverless v2, DynamoDB global tables y EventBridge replicados en dos zonas; fail-over DNS &lt; 30 s.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Reintentos con back-off exponencial + Jitter Aplicados en SDK AWS y colas SQS para absorber fallos transitorios. 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Resiliencia Verificada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GameDay trimestral Inyección de fallos (SsmChaos, Fault Injection Simulator) con métricas de éxito pactadas: RTO ≤ 30 min, Error rate ≤ 0.1 %.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DAGoxHxqQ4o</dc:identifier>
  <dcterms:modified xsi:type="dcterms:W3CDTF">2011-08-01T06:04:30Z</dcterms:modified>
  <cp:revision>1</cp:revision>
  <dc:title>Copia de Diagramas</dc:title>
</cp:coreProperties>
</file>