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91182" autoAdjust="0"/>
  </p:normalViewPr>
  <p:slideViewPr>
    <p:cSldViewPr snapToGrid="0">
      <p:cViewPr varScale="1">
        <p:scale>
          <a:sx n="78" d="100"/>
          <a:sy n="78" d="100"/>
        </p:scale>
        <p:origin x="78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44BD-8321-4C5C-9064-C142D09F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6450-9C80-4B24-AAEB-804B598A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56-1DC9-4D9F-BCAB-0C2EB2C6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D0B1-6E52-41A5-BA83-0B38210C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B113-7251-41B8-8528-7C63FC4A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4FDF4-BED7-4108-9ACC-EFF9DC8E9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009898" y="3009899"/>
            <a:ext cx="6858000" cy="8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7A73-394F-4EAD-89C4-7C07422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5AA66-13F7-4F3F-BF19-B4D255BA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9E55-2795-4D87-A2DE-0CBA9406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71CF-2705-47FD-9EF8-5EB3D5D8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6744-A71B-487C-AD39-93F505C2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8651-F190-4560-884D-65645FC39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51BC-FE55-45E8-9D05-353AA4D7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029E-92F8-42AE-905C-B4B23635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D15-36E9-495A-87B7-E64E0E7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BB59-CCA3-4ECF-90EF-F91F9F2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0BF-882F-4B41-A1D0-DC79388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4472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9C5C-8C40-49AA-85E7-C669118EF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4938495"/>
          </a:xfrm>
        </p:spPr>
        <p:txBody>
          <a:bodyPr/>
          <a:lstStyle>
            <a:lvl1pPr marL="2286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8BA3-9AA6-4B31-8A76-158C8665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9CDE-05ED-4C3E-8F69-53B58A0B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73FA-3A19-4052-B53A-3AA3FBB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6F3E75-F3B2-14B7-E910-1597A1766ED4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46123" y="3246119"/>
            <a:ext cx="6858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443-AD39-4B01-9BCE-CF9D21C3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D5D8-38CB-432D-B972-87CC64B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0599-C214-419A-8A34-C05DBEA0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DA30-0A59-4E9E-9584-EEBD4F4B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565A-38BA-4532-AF25-27F0A7EC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A0EB-50C2-4DE3-A9C6-30B91B49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0668-0D60-4FB2-8861-8ED58F5C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C9A1-CF4B-4FAB-8C47-9776FE8E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6EFE-1FD8-4947-A3ED-B1B2692A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725A6-BFB9-46E2-94F4-E18EE716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0C-836F-40AF-87D7-B70663F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16F9-ED27-470F-BB60-FCB7B430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60D-1A7D-4F80-A25F-92216BCD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F39F1-5594-40A9-AB9E-EAB99DCD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4018-E341-49ED-A4A0-8607C70DE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4406A-32AE-4B73-A037-995BCC07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D48AE-2E2E-4736-B55A-90C61BEC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7C44D-1218-45A0-A426-2B944079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CA866-931C-4A32-AA06-638443A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381-27E3-4595-A386-E24194B9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F4C5A-B960-4A00-9AB7-47028600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AA24-A8A8-4016-9E68-57A3E452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0D1E-9E53-4009-9CE6-1E1FDB25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4BDEA-62CD-4DDE-90B3-FFCC2999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6650-D8B9-4010-9BE2-CA58683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CEB4-1B81-4F27-B2A1-46FD2E3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D38-D030-4E2F-A318-24A37643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9621-54F5-4418-BD78-56EBF0E5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6A49-D4DA-4F4E-9E4B-E480F7F5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A75F-F147-464F-B0EE-79F5ADB2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D03E-102D-4CE7-A51C-A3B2FD0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F012-E62A-4982-80FC-90EC8B4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C5F7-E05B-4906-9A8E-98E74D40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B9F6-3EF5-4A3D-8D8F-6FDF0B67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E1A6-9C04-49B0-A6B4-13D7193C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F74D-07CB-4005-BB52-C82DF3A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7272B-7143-4C34-988F-E3639CF5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B9C9-D6C7-4052-8022-791524F1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9DD99-76B2-44B7-B008-EC65F113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A4A8C-CF28-480C-BB1B-529594EF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31AF-94D4-493F-8C93-EA511B8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909A-0DFE-43BA-B693-0183CFC4A98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2940-230F-4F3F-8540-98C9EDE8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814D-F3CB-4C82-BEA0-D3139F3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3">
            <a:extLst>
              <a:ext uri="{FF2B5EF4-FFF2-40B4-BE49-F238E27FC236}">
                <a16:creationId xmlns:a16="http://schemas.microsoft.com/office/drawing/2014/main" id="{74E15F3A-15EE-4A98-8A29-FABDB4A7B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C22F-5736-4BCF-855F-5404F6D6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13" y="1284137"/>
            <a:ext cx="4121104" cy="2638552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solidFill>
                  <a:schemeClr val="bg1"/>
                </a:solidFill>
                <a:latin typeface="+mn-lt"/>
              </a:rPr>
              <a:t>Software </a:t>
            </a:r>
            <a:r>
              <a:rPr lang="es-CO" b="1" dirty="0" err="1">
                <a:solidFill>
                  <a:schemeClr val="bg1"/>
                </a:solidFill>
                <a:latin typeface="+mn-lt"/>
              </a:rPr>
              <a:t>Architecture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A65776B-4795-4912-BD20-FD9FE84C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83" y="1284137"/>
            <a:ext cx="3961905" cy="377142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8839EC-7935-49A2-B621-6581B375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95" y="5278277"/>
            <a:ext cx="1234606" cy="1331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60535-EAED-7BF1-2795-F521CF8C7F20}"/>
              </a:ext>
            </a:extLst>
          </p:cNvPr>
          <p:cNvSpPr txBox="1"/>
          <p:nvPr/>
        </p:nvSpPr>
        <p:spPr>
          <a:xfrm>
            <a:off x="467399" y="3732126"/>
            <a:ext cx="40734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br>
              <a:rPr lang="es-CO" sz="4000" b="1" dirty="0">
                <a:solidFill>
                  <a:schemeClr val="bg1"/>
                </a:solidFill>
                <a:latin typeface="+mn-lt"/>
              </a:rPr>
            </a:b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402258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ADBB-9AE2-4EF2-AEB5-4FA84D9F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Schedule</a:t>
            </a:r>
          </a:p>
        </p:txBody>
      </p:sp>
      <p:pic>
        <p:nvPicPr>
          <p:cNvPr id="1032" name="Picture 8" descr="Chronometer free vector icons designed by Good Ware | Vector icon design,  Vector free, Vector icons">
            <a:extLst>
              <a:ext uri="{FF2B5EF4-FFF2-40B4-BE49-F238E27FC236}">
                <a16:creationId xmlns:a16="http://schemas.microsoft.com/office/drawing/2014/main" id="{8D9A8D73-BE96-428E-BD83-4798528E1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932" y="1897966"/>
            <a:ext cx="3062068" cy="3062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53E96DD-3B3D-34DC-34D7-58A389087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384698"/>
              </p:ext>
            </p:extLst>
          </p:nvPr>
        </p:nvGraphicFramePr>
        <p:xfrm>
          <a:off x="1194816" y="1444752"/>
          <a:ext cx="7620000" cy="3666744"/>
        </p:xfrm>
        <a:graphic>
          <a:graphicData uri="http://schemas.openxmlformats.org/drawingml/2006/table">
            <a:tbl>
              <a:tblPr/>
              <a:tblGrid>
                <a:gridCol w="2091765">
                  <a:extLst>
                    <a:ext uri="{9D8B030D-6E8A-4147-A177-3AD203B41FA5}">
                      <a16:colId xmlns:a16="http://schemas.microsoft.com/office/drawing/2014/main" val="1682980570"/>
                    </a:ext>
                  </a:extLst>
                </a:gridCol>
                <a:gridCol w="2141568">
                  <a:extLst>
                    <a:ext uri="{9D8B030D-6E8A-4147-A177-3AD203B41FA5}">
                      <a16:colId xmlns:a16="http://schemas.microsoft.com/office/drawing/2014/main" val="3651848813"/>
                    </a:ext>
                  </a:extLst>
                </a:gridCol>
                <a:gridCol w="3386667">
                  <a:extLst>
                    <a:ext uri="{9D8B030D-6E8A-4147-A177-3AD203B41FA5}">
                      <a16:colId xmlns:a16="http://schemas.microsoft.com/office/drawing/2014/main" val="1534239284"/>
                    </a:ext>
                  </a:extLst>
                </a:gridCol>
              </a:tblGrid>
              <a:tr h="916686"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  <a:endParaRPr lang="es-CO" sz="3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Finish</a:t>
                      </a:r>
                      <a:endParaRPr lang="es-CO" sz="3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s-CO" sz="3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492701"/>
                  </a:ext>
                </a:extLst>
              </a:tr>
              <a:tr h="916686"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6:30 PM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7:30 PM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Sesion</a:t>
                      </a:r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20580"/>
                  </a:ext>
                </a:extLst>
              </a:tr>
              <a:tr h="916686"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7:30 PM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PM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154648"/>
                  </a:ext>
                </a:extLst>
              </a:tr>
              <a:tr h="916686"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8:00 PM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9:30 PM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3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Sesion</a:t>
                      </a:r>
                      <a:r>
                        <a:rPr lang="es-CO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3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65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ADBB-9AE2-4EF2-AEB5-4FA84D9F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</a:t>
            </a:r>
          </a:p>
        </p:txBody>
      </p:sp>
      <p:pic>
        <p:nvPicPr>
          <p:cNvPr id="5" name="Picture 4" descr="A person smiling for the camera&#10;&#10;Description automatically generated with low confidence">
            <a:extLst>
              <a:ext uri="{FF2B5EF4-FFF2-40B4-BE49-F238E27FC236}">
                <a16:creationId xmlns:a16="http://schemas.microsoft.com/office/drawing/2014/main" id="{5DC97C0D-EB9B-4F0B-93EF-0D1AFD5A6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36" y="1587970"/>
            <a:ext cx="3257354" cy="36576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715E7-C190-43F9-BCD4-BB3A78422A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9" y="947738"/>
            <a:ext cx="6372069" cy="463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Solutions</a:t>
            </a:r>
            <a:r>
              <a:rPr lang="es-CO" dirty="0"/>
              <a:t> </a:t>
            </a:r>
            <a:r>
              <a:rPr lang="es-CO" dirty="0" err="1"/>
              <a:t>Architect</a:t>
            </a:r>
            <a:r>
              <a:rPr lang="es-CO" dirty="0"/>
              <a:t> 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DevOps </a:t>
            </a:r>
            <a:r>
              <a:rPr lang="es-CO" dirty="0" err="1"/>
              <a:t>Champion</a:t>
            </a:r>
            <a:r>
              <a:rPr lang="es-CO" dirty="0"/>
              <a:t> – Azure DevOps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QA </a:t>
            </a:r>
            <a:r>
              <a:rPr lang="es-CO" dirty="0" err="1"/>
              <a:t>Engineer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Support</a:t>
            </a:r>
            <a:r>
              <a:rPr lang="es-CO" dirty="0"/>
              <a:t> </a:t>
            </a:r>
            <a:r>
              <a:rPr lang="es-CO" dirty="0" err="1"/>
              <a:t>Engineer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Senior </a:t>
            </a:r>
            <a:r>
              <a:rPr lang="es-CO" dirty="0" err="1"/>
              <a:t>Developer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Technical</a:t>
            </a:r>
            <a:r>
              <a:rPr lang="es-CO" dirty="0"/>
              <a:t> Lead</a:t>
            </a:r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IT </a:t>
            </a:r>
            <a:r>
              <a:rPr lang="es-CO" dirty="0" err="1"/>
              <a:t>Consultant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University</a:t>
            </a:r>
            <a:r>
              <a:rPr lang="es-CO" dirty="0"/>
              <a:t> </a:t>
            </a:r>
            <a:r>
              <a:rPr lang="es-CO" dirty="0" err="1"/>
              <a:t>Professor</a:t>
            </a:r>
            <a:endParaRPr lang="es-C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A3CA4-03A7-4CAF-9E47-6B8D04208568}"/>
              </a:ext>
            </a:extLst>
          </p:cNvPr>
          <p:cNvSpPr txBox="1"/>
          <p:nvPr/>
        </p:nvSpPr>
        <p:spPr>
          <a:xfrm>
            <a:off x="8691748" y="5347916"/>
            <a:ext cx="1645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O" sz="2400" dirty="0">
                <a:solidFill>
                  <a:srgbClr val="0070C0"/>
                </a:solidFill>
              </a:rPr>
              <a:t>Julio Robles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4DB09-ECAD-411E-957C-E734FFFF3CD0}"/>
              </a:ext>
            </a:extLst>
          </p:cNvPr>
          <p:cNvSpPr txBox="1"/>
          <p:nvPr/>
        </p:nvSpPr>
        <p:spPr>
          <a:xfrm>
            <a:off x="1003091" y="5809581"/>
            <a:ext cx="354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rgbClr val="FF0000"/>
              </a:buClr>
            </a:pPr>
            <a:r>
              <a:rPr lang="es-CO" sz="2400" b="1" dirty="0">
                <a:solidFill>
                  <a:schemeClr val="accent2"/>
                </a:solidFill>
              </a:rPr>
              <a:t>30+ </a:t>
            </a:r>
            <a:r>
              <a:rPr lang="es-CO" sz="2400" b="1" dirty="0" err="1">
                <a:solidFill>
                  <a:schemeClr val="accent2"/>
                </a:solidFill>
              </a:rPr>
              <a:t>Years</a:t>
            </a:r>
            <a:r>
              <a:rPr lang="es-CO" sz="2400" b="1" dirty="0">
                <a:solidFill>
                  <a:schemeClr val="accent2"/>
                </a:solidFill>
              </a:rPr>
              <a:t> </a:t>
            </a:r>
            <a:r>
              <a:rPr lang="es-CO" sz="2400" b="1" dirty="0" err="1">
                <a:solidFill>
                  <a:schemeClr val="accent2"/>
                </a:solidFill>
              </a:rPr>
              <a:t>Experience</a:t>
            </a:r>
            <a:endParaRPr lang="es-CO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96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ADBB-9AE2-4EF2-AEB5-4FA84D9F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Presentación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715E7-C190-43F9-BCD4-BB3A78422A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51576"/>
            <a:ext cx="6726383" cy="285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Full </a:t>
            </a:r>
            <a:r>
              <a:rPr lang="es-CO" dirty="0" err="1"/>
              <a:t>Name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Semester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/>
              <a:t>Job </a:t>
            </a:r>
            <a:r>
              <a:rPr lang="es-CO" dirty="0" err="1"/>
              <a:t>Experience</a:t>
            </a:r>
            <a:r>
              <a:rPr lang="en-US" dirty="0"/>
              <a:t>?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Programming</a:t>
            </a:r>
            <a:r>
              <a:rPr lang="es-CO" dirty="0"/>
              <a:t> </a:t>
            </a:r>
            <a:r>
              <a:rPr lang="es-CO" dirty="0" err="1"/>
              <a:t>Languages</a:t>
            </a:r>
            <a:endParaRPr lang="es-CO" dirty="0"/>
          </a:p>
          <a:p>
            <a:pPr marL="285750" indent="-285750"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s-CO" dirty="0" err="1"/>
              <a:t>Expectations</a:t>
            </a:r>
            <a:endParaRPr lang="es-CO" dirty="0"/>
          </a:p>
        </p:txBody>
      </p:sp>
      <p:pic>
        <p:nvPicPr>
          <p:cNvPr id="5122" name="Picture 2" descr="Users icon PNG, ICO or ICNS | Free vector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553" y="1399657"/>
            <a:ext cx="4348884" cy="434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6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05167-8FF8-45E3-BA55-87A37C2B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s-CO" sz="5400" dirty="0" err="1"/>
              <a:t>Requirements</a:t>
            </a:r>
            <a:endParaRPr lang="es-CO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5B07-F891-4A02-915B-78809CAD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s-CO" sz="2200" b="1" dirty="0"/>
              <a:t>AWS </a:t>
            </a:r>
            <a:r>
              <a:rPr lang="es-CO" sz="2200" b="1" dirty="0" err="1"/>
              <a:t>Account</a:t>
            </a:r>
            <a:endParaRPr lang="es-CO" sz="2200" b="1" dirty="0"/>
          </a:p>
          <a:p>
            <a:endParaRPr lang="es-CO" sz="2200" dirty="0"/>
          </a:p>
          <a:p>
            <a:r>
              <a:rPr lang="es-CO" sz="2200" dirty="0" err="1"/>
              <a:t>Programming</a:t>
            </a:r>
            <a:r>
              <a:rPr lang="es-CO" sz="2200" dirty="0"/>
              <a:t> Fundamentals</a:t>
            </a:r>
          </a:p>
          <a:p>
            <a:r>
              <a:rPr lang="es-CO" sz="2200" dirty="0"/>
              <a:t>Git / Git </a:t>
            </a:r>
            <a:r>
              <a:rPr lang="es-CO" sz="2200" dirty="0" err="1"/>
              <a:t>Account</a:t>
            </a:r>
            <a:r>
              <a:rPr lang="es-CO" sz="2200" dirty="0"/>
              <a:t> / Git Tools</a:t>
            </a:r>
          </a:p>
          <a:p>
            <a:r>
              <a:rPr lang="es-CO" sz="2200" dirty="0"/>
              <a:t>Visual Editor (VS </a:t>
            </a:r>
            <a:r>
              <a:rPr lang="es-CO" sz="2200" dirty="0" err="1"/>
              <a:t>Code</a:t>
            </a:r>
            <a:r>
              <a:rPr lang="es-CO" sz="2200" dirty="0"/>
              <a:t>)</a:t>
            </a:r>
          </a:p>
          <a:p>
            <a:pPr marL="0" indent="0">
              <a:buNone/>
            </a:pPr>
            <a:endParaRPr lang="es-CO" sz="2200" dirty="0"/>
          </a:p>
          <a:p>
            <a:endParaRPr lang="es-CO" sz="22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5FFBA7A-43E3-4CB6-9232-5D7B6EAD9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131" y="2335416"/>
            <a:ext cx="4646951" cy="4499896"/>
          </a:xfrm>
          <a:prstGeom prst="rect">
            <a:avLst/>
          </a:prstGeom>
        </p:spPr>
      </p:pic>
      <p:pic>
        <p:nvPicPr>
          <p:cNvPr id="1026" name="Picture 2" descr="AWS logo 2 - JDRF">
            <a:extLst>
              <a:ext uri="{FF2B5EF4-FFF2-40B4-BE49-F238E27FC236}">
                <a16:creationId xmlns:a16="http://schemas.microsoft.com/office/drawing/2014/main" id="{74B443DB-2AF5-F856-A7FD-BC61BD367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782" y="1453324"/>
            <a:ext cx="2634234" cy="197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79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3F13198-1B4F-4051-B49B-CCAA233355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1" r="1" b="11913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5BD7ED-FF0D-4EB8-B70A-FEDC79C2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  <a:latin typeface="+mj-lt"/>
              </a:rPr>
              <a:t>Start</a:t>
            </a:r>
            <a:endParaRPr lang="en-US" sz="6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7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79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Software Architecture</vt:lpstr>
      <vt:lpstr>Schedule</vt:lpstr>
      <vt:lpstr>Presentation</vt:lpstr>
      <vt:lpstr>Presentación</vt:lpstr>
      <vt:lpstr>Requirements</vt:lpstr>
      <vt:lpstr>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la Configuración</dc:title>
  <dc:creator>Julio Cesar Robles Uribe</dc:creator>
  <cp:lastModifiedBy>Julio Cesar Robles Uribe</cp:lastModifiedBy>
  <cp:revision>40</cp:revision>
  <dcterms:created xsi:type="dcterms:W3CDTF">2021-11-04T06:40:10Z</dcterms:created>
  <dcterms:modified xsi:type="dcterms:W3CDTF">2025-02-21T18:05:06Z</dcterms:modified>
</cp:coreProperties>
</file>