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ITC Avant Garde Gothic Bold" charset="1" panose="020B0802020202020204"/>
      <p:regular r:id="rId10"/>
    </p:embeddedFont>
    <p:embeddedFont>
      <p:font typeface="ITC Avant Garde Gothic" charset="1" panose="020B050202020202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61507" y="7781317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5" y="0"/>
                </a:lnTo>
                <a:lnTo>
                  <a:pt x="5206615" y="5011366"/>
                </a:lnTo>
                <a:lnTo>
                  <a:pt x="0" y="5011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679753">
            <a:off x="13678067" y="-1780621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509269" y="-1235736"/>
            <a:ext cx="4746507" cy="4568513"/>
          </a:xfrm>
          <a:custGeom>
            <a:avLst/>
            <a:gdLst/>
            <a:ahLst/>
            <a:cxnLst/>
            <a:rect r="r" b="b" t="t" l="l"/>
            <a:pathLst>
              <a:path h="4568513" w="4746507">
                <a:moveTo>
                  <a:pt x="0" y="0"/>
                </a:moveTo>
                <a:lnTo>
                  <a:pt x="4746507" y="0"/>
                </a:lnTo>
                <a:lnTo>
                  <a:pt x="4746507" y="4568512"/>
                </a:lnTo>
                <a:lnTo>
                  <a:pt x="0" y="4568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907706"/>
            <a:ext cx="424697" cy="594360"/>
          </a:xfrm>
          <a:custGeom>
            <a:avLst/>
            <a:gdLst/>
            <a:ahLst/>
            <a:cxnLst/>
            <a:rect r="r" b="b" t="t" l="l"/>
            <a:pathLst>
              <a:path h="594360" w="424697">
                <a:moveTo>
                  <a:pt x="0" y="0"/>
                </a:moveTo>
                <a:lnTo>
                  <a:pt x="424697" y="0"/>
                </a:lnTo>
                <a:lnTo>
                  <a:pt x="424697" y="594360"/>
                </a:lnTo>
                <a:lnTo>
                  <a:pt x="0" y="5943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025976" y="1204886"/>
            <a:ext cx="8982420" cy="8982420"/>
          </a:xfrm>
          <a:custGeom>
            <a:avLst/>
            <a:gdLst/>
            <a:ahLst/>
            <a:cxnLst/>
            <a:rect r="r" b="b" t="t" l="l"/>
            <a:pathLst>
              <a:path h="8982420" w="8982420">
                <a:moveTo>
                  <a:pt x="0" y="0"/>
                </a:moveTo>
                <a:lnTo>
                  <a:pt x="8982420" y="0"/>
                </a:lnTo>
                <a:lnTo>
                  <a:pt x="8982420" y="8982420"/>
                </a:lnTo>
                <a:lnTo>
                  <a:pt x="0" y="89824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2622384"/>
            <a:ext cx="7595319" cy="3173406"/>
            <a:chOff x="0" y="0"/>
            <a:chExt cx="10127092" cy="423120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152400"/>
              <a:ext cx="10127092" cy="3511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877"/>
                </a:lnSpc>
              </a:pPr>
              <a:r>
                <a:rPr lang="en-US" sz="8370" spc="326" b="true">
                  <a:solidFill>
                    <a:srgbClr val="FFC857"/>
                  </a:solidFill>
                  <a:latin typeface="ITC Avant Garde Gothic Bold"/>
                  <a:ea typeface="ITC Avant Garde Gothic Bold"/>
                  <a:cs typeface="ITC Avant Garde Gothic Bold"/>
                  <a:sym typeface="ITC Avant Garde Gothic Bold"/>
                </a:rPr>
                <a:t>HR Smart Assistant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528220"/>
              <a:ext cx="10127092" cy="7029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6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8712716"/>
            <a:ext cx="4636553" cy="633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59"/>
              </a:lnSpc>
            </a:pPr>
            <a:r>
              <a:rPr lang="en-US" sz="1999" spc="77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Juan David Díaz Cerón</a:t>
            </a:r>
          </a:p>
          <a:p>
            <a:pPr algn="l">
              <a:lnSpc>
                <a:spcPts val="2359"/>
              </a:lnSpc>
            </a:pPr>
            <a:r>
              <a:rPr lang="en-US" sz="1999" spc="77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Juan Manuel Conde Aldana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340785"/>
            <a:ext cx="7388720" cy="7388720"/>
          </a:xfrm>
          <a:custGeom>
            <a:avLst/>
            <a:gdLst/>
            <a:ahLst/>
            <a:cxnLst/>
            <a:rect r="r" b="b" t="t" l="l"/>
            <a:pathLst>
              <a:path h="7388720" w="7388720">
                <a:moveTo>
                  <a:pt x="0" y="0"/>
                </a:moveTo>
                <a:lnTo>
                  <a:pt x="7388720" y="0"/>
                </a:lnTo>
                <a:lnTo>
                  <a:pt x="7388720" y="7388720"/>
                </a:lnTo>
                <a:lnTo>
                  <a:pt x="0" y="73887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747474" y="2743647"/>
            <a:ext cx="6777589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499" b="true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Índice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533723" y="3753278"/>
            <a:ext cx="979569" cy="3317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213"/>
              </a:lnSpc>
              <a:spcBef>
                <a:spcPct val="0"/>
              </a:spcBef>
            </a:pPr>
            <a:r>
              <a:rPr lang="en-US" b="true" sz="3299" strike="noStrike" u="none">
                <a:solidFill>
                  <a:srgbClr val="FFC857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01.</a:t>
            </a:r>
          </a:p>
          <a:p>
            <a:pPr algn="r" marL="0" indent="0" lvl="0">
              <a:lnSpc>
                <a:spcPts val="5213"/>
              </a:lnSpc>
              <a:spcBef>
                <a:spcPct val="0"/>
              </a:spcBef>
            </a:pPr>
            <a:r>
              <a:rPr lang="en-US" b="true" sz="3299" strike="noStrike" u="none">
                <a:solidFill>
                  <a:srgbClr val="FFC857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02.</a:t>
            </a:r>
          </a:p>
          <a:p>
            <a:pPr algn="r" marL="0" indent="0" lvl="0">
              <a:lnSpc>
                <a:spcPts val="5213"/>
              </a:lnSpc>
              <a:spcBef>
                <a:spcPct val="0"/>
              </a:spcBef>
            </a:pPr>
            <a:r>
              <a:rPr lang="en-US" b="true" sz="3299" strike="noStrike" u="none">
                <a:solidFill>
                  <a:srgbClr val="FFC857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03.</a:t>
            </a:r>
          </a:p>
          <a:p>
            <a:pPr algn="r" marL="0" indent="0" lvl="0">
              <a:lnSpc>
                <a:spcPts val="5213"/>
              </a:lnSpc>
              <a:spcBef>
                <a:spcPct val="0"/>
              </a:spcBef>
            </a:pPr>
            <a:r>
              <a:rPr lang="en-US" b="true" sz="3299" strike="noStrike" u="none">
                <a:solidFill>
                  <a:srgbClr val="FFC857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04.</a:t>
            </a:r>
          </a:p>
          <a:p>
            <a:pPr algn="r" marL="0" indent="0" lvl="0">
              <a:lnSpc>
                <a:spcPts val="5213"/>
              </a:lnSpc>
              <a:spcBef>
                <a:spcPct val="0"/>
              </a:spcBef>
            </a:pPr>
            <a:r>
              <a:rPr lang="en-US" b="true" sz="3299" strike="noStrike" u="none">
                <a:solidFill>
                  <a:srgbClr val="FFC857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05.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869672" y="3753278"/>
            <a:ext cx="5495078" cy="3317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13"/>
              </a:lnSpc>
            </a:pPr>
            <a:r>
              <a:rPr lang="en-US" sz="32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Contexto</a:t>
            </a:r>
          </a:p>
          <a:p>
            <a:pPr algn="l" marL="0" indent="0" lvl="0">
              <a:lnSpc>
                <a:spcPts val="5213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Requisitos Funcionales</a:t>
            </a:r>
          </a:p>
          <a:p>
            <a:pPr algn="l" marL="0" indent="0" lvl="0">
              <a:lnSpc>
                <a:spcPts val="5213"/>
              </a:lnSpc>
              <a:spcBef>
                <a:spcPct val="0"/>
              </a:spcBef>
            </a:pPr>
            <a:r>
              <a:rPr lang="en-US" sz="3299" strike="noStrike" u="none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Req</a:t>
            </a:r>
            <a:r>
              <a:rPr lang="en-US" sz="32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uisitos no Funcionales</a:t>
            </a:r>
          </a:p>
          <a:p>
            <a:pPr algn="l" marL="0" indent="0" lvl="0">
              <a:lnSpc>
                <a:spcPts val="5213"/>
              </a:lnSpc>
              <a:spcBef>
                <a:spcPct val="0"/>
              </a:spcBef>
            </a:pPr>
            <a:r>
              <a:rPr lang="en-US" sz="3299" strike="noStrike" u="none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Atributos de Calidad</a:t>
            </a:r>
          </a:p>
          <a:p>
            <a:pPr algn="l" marL="0" indent="0" lvl="0">
              <a:lnSpc>
                <a:spcPts val="5213"/>
              </a:lnSpc>
              <a:spcBef>
                <a:spcPct val="0"/>
              </a:spcBef>
            </a:pPr>
            <a:r>
              <a:rPr lang="en-US" sz="3299" strike="noStrike" u="none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Drivers Arquitectónicos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121305"/>
            <a:ext cx="7904447" cy="2432283"/>
            <a:chOff x="0" y="0"/>
            <a:chExt cx="2081830" cy="6406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1830" cy="640601"/>
            </a:xfrm>
            <a:custGeom>
              <a:avLst/>
              <a:gdLst/>
              <a:ahLst/>
              <a:cxnLst/>
              <a:rect r="r" b="b" t="t" l="l"/>
              <a:pathLst>
                <a:path h="640601" w="2081830">
                  <a:moveTo>
                    <a:pt x="49951" y="0"/>
                  </a:moveTo>
                  <a:lnTo>
                    <a:pt x="2031878" y="0"/>
                  </a:lnTo>
                  <a:cubicBezTo>
                    <a:pt x="2059466" y="0"/>
                    <a:pt x="2081830" y="22364"/>
                    <a:pt x="2081830" y="49951"/>
                  </a:cubicBezTo>
                  <a:lnTo>
                    <a:pt x="2081830" y="590650"/>
                  </a:lnTo>
                  <a:cubicBezTo>
                    <a:pt x="2081830" y="618237"/>
                    <a:pt x="2059466" y="640601"/>
                    <a:pt x="2031878" y="640601"/>
                  </a:cubicBezTo>
                  <a:lnTo>
                    <a:pt x="49951" y="640601"/>
                  </a:lnTo>
                  <a:cubicBezTo>
                    <a:pt x="22364" y="640601"/>
                    <a:pt x="0" y="618237"/>
                    <a:pt x="0" y="590650"/>
                  </a:cubicBezTo>
                  <a:lnTo>
                    <a:pt x="0" y="49951"/>
                  </a:lnTo>
                  <a:cubicBezTo>
                    <a:pt x="0" y="22364"/>
                    <a:pt x="22364" y="0"/>
                    <a:pt x="49951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081830" cy="697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5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574607" y="6826017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4" y="0"/>
                </a:lnTo>
                <a:lnTo>
                  <a:pt x="5206614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240166">
            <a:off x="14225626" y="6726008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6826017"/>
            <a:ext cx="7904447" cy="2432283"/>
            <a:chOff x="0" y="0"/>
            <a:chExt cx="2081830" cy="64060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81830" cy="640601"/>
            </a:xfrm>
            <a:custGeom>
              <a:avLst/>
              <a:gdLst/>
              <a:ahLst/>
              <a:cxnLst/>
              <a:rect r="r" b="b" t="t" l="l"/>
              <a:pathLst>
                <a:path h="640601" w="2081830">
                  <a:moveTo>
                    <a:pt x="49951" y="0"/>
                  </a:moveTo>
                  <a:lnTo>
                    <a:pt x="2031878" y="0"/>
                  </a:lnTo>
                  <a:cubicBezTo>
                    <a:pt x="2059466" y="0"/>
                    <a:pt x="2081830" y="22364"/>
                    <a:pt x="2081830" y="49951"/>
                  </a:cubicBezTo>
                  <a:lnTo>
                    <a:pt x="2081830" y="590650"/>
                  </a:lnTo>
                  <a:cubicBezTo>
                    <a:pt x="2081830" y="618237"/>
                    <a:pt x="2059466" y="640601"/>
                    <a:pt x="2031878" y="640601"/>
                  </a:cubicBezTo>
                  <a:lnTo>
                    <a:pt x="49951" y="640601"/>
                  </a:lnTo>
                  <a:cubicBezTo>
                    <a:pt x="22364" y="640601"/>
                    <a:pt x="0" y="618237"/>
                    <a:pt x="0" y="590650"/>
                  </a:cubicBezTo>
                  <a:lnTo>
                    <a:pt x="0" y="49951"/>
                  </a:lnTo>
                  <a:cubicBezTo>
                    <a:pt x="0" y="22364"/>
                    <a:pt x="22364" y="0"/>
                    <a:pt x="49951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2081830" cy="697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52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307076" y="898955"/>
            <a:ext cx="3674307" cy="3614182"/>
          </a:xfrm>
          <a:custGeom>
            <a:avLst/>
            <a:gdLst/>
            <a:ahLst/>
            <a:cxnLst/>
            <a:rect r="r" b="b" t="t" l="l"/>
            <a:pathLst>
              <a:path h="3614182" w="3674307">
                <a:moveTo>
                  <a:pt x="0" y="0"/>
                </a:moveTo>
                <a:lnTo>
                  <a:pt x="3674307" y="0"/>
                </a:lnTo>
                <a:lnTo>
                  <a:pt x="3674307" y="3614182"/>
                </a:lnTo>
                <a:lnTo>
                  <a:pt x="0" y="3614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354853" y="4121305"/>
            <a:ext cx="7904447" cy="2432283"/>
            <a:chOff x="0" y="0"/>
            <a:chExt cx="2081830" cy="64060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81830" cy="640601"/>
            </a:xfrm>
            <a:custGeom>
              <a:avLst/>
              <a:gdLst/>
              <a:ahLst/>
              <a:cxnLst/>
              <a:rect r="r" b="b" t="t" l="l"/>
              <a:pathLst>
                <a:path h="640601" w="2081830">
                  <a:moveTo>
                    <a:pt x="49951" y="0"/>
                  </a:moveTo>
                  <a:lnTo>
                    <a:pt x="2031878" y="0"/>
                  </a:lnTo>
                  <a:cubicBezTo>
                    <a:pt x="2059466" y="0"/>
                    <a:pt x="2081830" y="22364"/>
                    <a:pt x="2081830" y="49951"/>
                  </a:cubicBezTo>
                  <a:lnTo>
                    <a:pt x="2081830" y="590650"/>
                  </a:lnTo>
                  <a:cubicBezTo>
                    <a:pt x="2081830" y="618237"/>
                    <a:pt x="2059466" y="640601"/>
                    <a:pt x="2031878" y="640601"/>
                  </a:cubicBezTo>
                  <a:lnTo>
                    <a:pt x="49951" y="640601"/>
                  </a:lnTo>
                  <a:cubicBezTo>
                    <a:pt x="22364" y="640601"/>
                    <a:pt x="0" y="618237"/>
                    <a:pt x="0" y="590650"/>
                  </a:cubicBezTo>
                  <a:lnTo>
                    <a:pt x="0" y="49951"/>
                  </a:lnTo>
                  <a:cubicBezTo>
                    <a:pt x="0" y="22364"/>
                    <a:pt x="22364" y="0"/>
                    <a:pt x="49951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081830" cy="697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52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354853" y="6826017"/>
            <a:ext cx="7904447" cy="2432283"/>
            <a:chOff x="0" y="0"/>
            <a:chExt cx="2081830" cy="64060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81830" cy="640601"/>
            </a:xfrm>
            <a:custGeom>
              <a:avLst/>
              <a:gdLst/>
              <a:ahLst/>
              <a:cxnLst/>
              <a:rect r="r" b="b" t="t" l="l"/>
              <a:pathLst>
                <a:path h="640601" w="2081830">
                  <a:moveTo>
                    <a:pt x="49951" y="0"/>
                  </a:moveTo>
                  <a:lnTo>
                    <a:pt x="2031878" y="0"/>
                  </a:lnTo>
                  <a:cubicBezTo>
                    <a:pt x="2059466" y="0"/>
                    <a:pt x="2081830" y="22364"/>
                    <a:pt x="2081830" y="49951"/>
                  </a:cubicBezTo>
                  <a:lnTo>
                    <a:pt x="2081830" y="590650"/>
                  </a:lnTo>
                  <a:cubicBezTo>
                    <a:pt x="2081830" y="618237"/>
                    <a:pt x="2059466" y="640601"/>
                    <a:pt x="2031878" y="640601"/>
                  </a:cubicBezTo>
                  <a:lnTo>
                    <a:pt x="49951" y="640601"/>
                  </a:lnTo>
                  <a:cubicBezTo>
                    <a:pt x="22364" y="640601"/>
                    <a:pt x="0" y="618237"/>
                    <a:pt x="0" y="590650"/>
                  </a:cubicBezTo>
                  <a:lnTo>
                    <a:pt x="0" y="49951"/>
                  </a:lnTo>
                  <a:cubicBezTo>
                    <a:pt x="0" y="22364"/>
                    <a:pt x="22364" y="0"/>
                    <a:pt x="49951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2081830" cy="697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52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9813933" y="4444869"/>
            <a:ext cx="873322" cy="1430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172"/>
              </a:lnSpc>
            </a:pPr>
            <a:r>
              <a:rPr lang="en-US" b="true" sz="6572" spc="387">
                <a:solidFill>
                  <a:srgbClr val="FFC857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813933" y="7112917"/>
            <a:ext cx="873322" cy="1430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172"/>
              </a:lnSpc>
            </a:pPr>
            <a:r>
              <a:rPr lang="en-US" b="true" sz="6572" spc="387">
                <a:solidFill>
                  <a:srgbClr val="FFC857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971402" y="4644027"/>
            <a:ext cx="5260360" cy="129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60"/>
              </a:lnSpc>
              <a:spcBef>
                <a:spcPct val="0"/>
              </a:spcBef>
            </a:pPr>
            <a:r>
              <a:rPr lang="en-US" b="true" sz="2400" spc="141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Grabación de audio y video para capturar toda la interacción.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971402" y="7115775"/>
            <a:ext cx="5260360" cy="1889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b="true" sz="2100" spc="123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Detección de tono de voz, expresiones faciales y lenguaje corporal, con miras a evaluar factores como confianza, nerviosismo o entusiasmo.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466293" y="4644027"/>
            <a:ext cx="5661442" cy="129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spc="141" b="true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Transcripción automática para un análisis textual (fluidez, coherencia).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466293" y="6872887"/>
            <a:ext cx="5362640" cy="2261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spc="123" b="true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Generación de reportes automáticos con recomendaciones, basadas en datos objetivos, que facilitan la comparación y decisión final sobre los candidatos.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37663" y="4444869"/>
            <a:ext cx="666756" cy="1430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172"/>
              </a:lnSpc>
            </a:pPr>
            <a:r>
              <a:rPr lang="en-US" b="true" sz="6572" spc="387">
                <a:solidFill>
                  <a:srgbClr val="FFC857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37663" y="7112917"/>
            <a:ext cx="789473" cy="1430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172"/>
              </a:lnSpc>
            </a:pPr>
            <a:r>
              <a:rPr lang="en-US" b="true" sz="6572" spc="387">
                <a:solidFill>
                  <a:srgbClr val="FFC857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8700" y="1966906"/>
            <a:ext cx="10955762" cy="1475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  <a:r>
              <a:rPr lang="en-US" sz="2100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El “HR Smart Assistant” es un software que emplea Inteligencia Artificial para grabar, transcribir, analizar y generar reportes sobre el desempeño de los candidatos durante entrevistas de trabajo. Su meta es brindar un análisis detallado y objetivo que reduzca el sesgo en la selección y agilice la toma de decisiones.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16513" y="876300"/>
            <a:ext cx="8338340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Contexto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433524" y="2277888"/>
          <a:ext cx="17420953" cy="7198635"/>
        </p:xfrm>
        <a:graphic>
          <a:graphicData uri="http://schemas.openxmlformats.org/drawingml/2006/table">
            <a:tbl>
              <a:tblPr/>
              <a:tblGrid>
                <a:gridCol w="3708387"/>
                <a:gridCol w="5345345"/>
                <a:gridCol w="4877106"/>
                <a:gridCol w="3490115"/>
              </a:tblGrid>
              <a:tr h="107910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ID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Descripción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Detalle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Partes Interesadas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23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RF-01Grabación de Audio/Video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Permite grabar la entrevista (audio y video) en tiempo real y almacenarla para análisis posterior.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Pausar/reanudar grabación.- Guardar metadatos (fecha, hora, ID candidato).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Reclutadores- Gerentes RR. HH.- Equipo de TI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3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RF-02Transcripción Automática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Convierte automáticamente el discurso (candidato y entrevistador) en texto, facilitando análisis de coherencia y fluidez.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Emplear servicios Speech-to-Text (Google, Whisper, etc.).- Minimizar errores.- Almacenar texto con “timestamps”.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Reclutadores- Analistas de RR. HH. / Psicología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526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RF-03Análisis Voz/Expresiones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Analiza el tono de voz y expresiones faciales en tiempo real para detectar emociones y microexpresiones.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IA para detectar patrón de voz (intensidad, pausas).- Reconocimiento facial para microexpresiones (OpenCV).- Métricas (confianza, nerviosismo).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Equipo RR. HH.- Gerentes/Directores de área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3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RF-04Reportes y Recomendaciones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Genera un reporte consolidado post-entrevista, con métricas y sugerencias sobre la idoneidad del candidato.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Incluir resultados (confianza, fluidez, etc.).- Observaciones automáticas y recomendaciones.- Exportar a PDF/HTML.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Reclutadores- Gerentes de área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526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RF-05Integración con Sistemas RR. HH.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Exporta resultados y reportes a sistemas de gestión de talento, manteniendo un flujo de trabajo unificado.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API/módulo para enviar datos (LinkedIn, Workday, etc.).- Sincronizar info (nombre, posición, puntajes).- Asegurar cifrado en la comunicación.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Reclutadores- Área de TI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3103321" y="574675"/>
            <a:ext cx="12396227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REQUISITOS FUNCIONALES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9679753">
            <a:off x="14978177" y="-2126093"/>
            <a:ext cx="3920599" cy="3773577"/>
          </a:xfrm>
          <a:custGeom>
            <a:avLst/>
            <a:gdLst/>
            <a:ahLst/>
            <a:cxnLst/>
            <a:rect r="r" b="b" t="t" l="l"/>
            <a:pathLst>
              <a:path h="3773577" w="3920599">
                <a:moveTo>
                  <a:pt x="0" y="0"/>
                </a:moveTo>
                <a:lnTo>
                  <a:pt x="3920599" y="0"/>
                </a:lnTo>
                <a:lnTo>
                  <a:pt x="3920599" y="3773577"/>
                </a:lnTo>
                <a:lnTo>
                  <a:pt x="0" y="37735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9679753">
            <a:off x="-1868150" y="-1702300"/>
            <a:ext cx="3534363" cy="3401825"/>
          </a:xfrm>
          <a:custGeom>
            <a:avLst/>
            <a:gdLst/>
            <a:ahLst/>
            <a:cxnLst/>
            <a:rect r="r" b="b" t="t" l="l"/>
            <a:pathLst>
              <a:path h="3401825" w="3534363">
                <a:moveTo>
                  <a:pt x="0" y="0"/>
                </a:moveTo>
                <a:lnTo>
                  <a:pt x="3534363" y="0"/>
                </a:lnTo>
                <a:lnTo>
                  <a:pt x="3534363" y="3401825"/>
                </a:lnTo>
                <a:lnTo>
                  <a:pt x="0" y="34018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DAGjiaw4dak</dc:identifier>
  <dcterms:modified xsi:type="dcterms:W3CDTF">2011-08-01T06:04:30Z</dcterms:modified>
  <cp:revision>1</cp:revision>
  <dc:title>Presentación Inteligencia Artificial Tecnológica Ilustrada Azul y Amarillo</dc:title>
</cp:coreProperties>
</file>